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0"/>
  </p:notesMasterIdLst>
  <p:handoutMasterIdLst>
    <p:handoutMasterId r:id="rId101"/>
  </p:handoutMasterIdLst>
  <p:sldIdLst>
    <p:sldId id="256" r:id="rId5"/>
    <p:sldId id="257" r:id="rId6"/>
    <p:sldId id="359" r:id="rId7"/>
    <p:sldId id="258" r:id="rId8"/>
    <p:sldId id="259" r:id="rId9"/>
    <p:sldId id="344" r:id="rId10"/>
    <p:sldId id="362" r:id="rId11"/>
    <p:sldId id="262" r:id="rId12"/>
    <p:sldId id="261" r:id="rId13"/>
    <p:sldId id="263" r:id="rId14"/>
    <p:sldId id="360" r:id="rId15"/>
    <p:sldId id="361" r:id="rId16"/>
    <p:sldId id="264" r:id="rId17"/>
    <p:sldId id="265" r:id="rId18"/>
    <p:sldId id="266" r:id="rId19"/>
    <p:sldId id="364" r:id="rId20"/>
    <p:sldId id="365" r:id="rId21"/>
    <p:sldId id="366" r:id="rId22"/>
    <p:sldId id="267" r:id="rId23"/>
    <p:sldId id="334" r:id="rId24"/>
    <p:sldId id="268" r:id="rId25"/>
    <p:sldId id="269" r:id="rId26"/>
    <p:sldId id="270" r:id="rId27"/>
    <p:sldId id="271" r:id="rId28"/>
    <p:sldId id="272" r:id="rId29"/>
    <p:sldId id="273" r:id="rId30"/>
    <p:sldId id="274" r:id="rId31"/>
    <p:sldId id="275" r:id="rId32"/>
    <p:sldId id="327" r:id="rId33"/>
    <p:sldId id="349" r:id="rId34"/>
    <p:sldId id="276" r:id="rId35"/>
    <p:sldId id="277" r:id="rId36"/>
    <p:sldId id="330" r:id="rId37"/>
    <p:sldId id="345" r:id="rId38"/>
    <p:sldId id="346" r:id="rId39"/>
    <p:sldId id="348" r:id="rId40"/>
    <p:sldId id="350" r:id="rId41"/>
    <p:sldId id="340" r:id="rId42"/>
    <p:sldId id="337" r:id="rId43"/>
    <p:sldId id="338" r:id="rId44"/>
    <p:sldId id="341" r:id="rId45"/>
    <p:sldId id="367" r:id="rId46"/>
    <p:sldId id="351" r:id="rId47"/>
    <p:sldId id="352" r:id="rId48"/>
    <p:sldId id="353" r:id="rId49"/>
    <p:sldId id="370" r:id="rId50"/>
    <p:sldId id="283" r:id="rId51"/>
    <p:sldId id="285" r:id="rId52"/>
    <p:sldId id="335" r:id="rId53"/>
    <p:sldId id="286" r:id="rId54"/>
    <p:sldId id="287" r:id="rId55"/>
    <p:sldId id="290" r:id="rId56"/>
    <p:sldId id="326" r:id="rId57"/>
    <p:sldId id="291" r:id="rId58"/>
    <p:sldId id="294" r:id="rId59"/>
    <p:sldId id="295" r:id="rId60"/>
    <p:sldId id="296" r:id="rId61"/>
    <p:sldId id="329" r:id="rId62"/>
    <p:sldId id="328" r:id="rId63"/>
    <p:sldId id="298" r:id="rId64"/>
    <p:sldId id="299" r:id="rId65"/>
    <p:sldId id="300" r:id="rId66"/>
    <p:sldId id="289" r:id="rId67"/>
    <p:sldId id="292" r:id="rId68"/>
    <p:sldId id="293" r:id="rId69"/>
    <p:sldId id="301" r:id="rId70"/>
    <p:sldId id="302" r:id="rId71"/>
    <p:sldId id="368" r:id="rId72"/>
    <p:sldId id="303" r:id="rId73"/>
    <p:sldId id="304" r:id="rId74"/>
    <p:sldId id="305" r:id="rId75"/>
    <p:sldId id="306" r:id="rId76"/>
    <p:sldId id="347" r:id="rId77"/>
    <p:sldId id="369" r:id="rId78"/>
    <p:sldId id="309" r:id="rId79"/>
    <p:sldId id="311" r:id="rId80"/>
    <p:sldId id="313" r:id="rId81"/>
    <p:sldId id="312" r:id="rId82"/>
    <p:sldId id="314" r:id="rId83"/>
    <p:sldId id="316" r:id="rId84"/>
    <p:sldId id="317" r:id="rId85"/>
    <p:sldId id="331" r:id="rId86"/>
    <p:sldId id="343" r:id="rId87"/>
    <p:sldId id="318" r:id="rId88"/>
    <p:sldId id="319" r:id="rId89"/>
    <p:sldId id="354" r:id="rId90"/>
    <p:sldId id="355" r:id="rId91"/>
    <p:sldId id="356" r:id="rId92"/>
    <p:sldId id="321" r:id="rId93"/>
    <p:sldId id="322" r:id="rId94"/>
    <p:sldId id="323" r:id="rId95"/>
    <p:sldId id="333" r:id="rId96"/>
    <p:sldId id="324" r:id="rId97"/>
    <p:sldId id="339" r:id="rId98"/>
    <p:sldId id="325" r:id="rId99"/>
  </p:sldIdLst>
  <p:sldSz cx="9144000" cy="6858000" type="screen4x3"/>
  <p:notesSz cx="6889750" cy="9671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6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350" autoAdjust="0"/>
  </p:normalViewPr>
  <p:slideViewPr>
    <p:cSldViewPr>
      <p:cViewPr varScale="1">
        <p:scale>
          <a:sx n="71" d="100"/>
          <a:sy n="71" d="100"/>
        </p:scale>
        <p:origin x="1771" y="62"/>
      </p:cViewPr>
      <p:guideLst>
        <p:guide orient="horz" pos="2160"/>
        <p:guide pos="2880"/>
      </p:guideLst>
    </p:cSldViewPr>
  </p:slideViewPr>
  <p:notesTextViewPr>
    <p:cViewPr>
      <p:scale>
        <a:sx n="1" d="1"/>
        <a:sy n="1" d="1"/>
      </p:scale>
      <p:origin x="0" y="-350"/>
    </p:cViewPr>
  </p:notesTextViewPr>
  <p:sorterViewPr>
    <p:cViewPr>
      <p:scale>
        <a:sx n="100" d="100"/>
        <a:sy n="100" d="100"/>
      </p:scale>
      <p:origin x="0" y="6522"/>
    </p:cViewPr>
  </p:sorterViewPr>
  <p:notesViewPr>
    <p:cSldViewPr>
      <p:cViewPr varScale="1">
        <p:scale>
          <a:sx n="49" d="100"/>
          <a:sy n="49" d="100"/>
        </p:scale>
        <p:origin x="2748" y="60"/>
      </p:cViewPr>
      <p:guideLst>
        <p:guide orient="horz" pos="3046"/>
        <p:guide pos="217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301C6-9AF9-4AEE-B4CD-2B02FA7C5B03}" type="doc">
      <dgm:prSet loTypeId="urn:microsoft.com/office/officeart/2005/8/layout/pyramid1" loCatId="pyramid" qsTypeId="urn:microsoft.com/office/officeart/2005/8/quickstyle/3d1" qsCatId="3D" csTypeId="urn:microsoft.com/office/officeart/2005/8/colors/accent1_2" csCatId="accent1" phldr="1"/>
      <dgm:spPr/>
    </dgm:pt>
    <dgm:pt modelId="{FBBD3EEC-6BC7-48A9-9CAA-5182D32A8976}">
      <dgm:prSet phldrT="[Text]" custT="1"/>
      <dgm:spPr/>
      <dgm:t>
        <a:bodyPr/>
        <a:lstStyle/>
        <a:p>
          <a:r>
            <a:rPr lang="en-GB" sz="2000" b="1" dirty="0">
              <a:latin typeface="Arial" panose="020B0604020202020204" pitchFamily="34" charset="0"/>
              <a:cs typeface="Arial" panose="020B0604020202020204" pitchFamily="34" charset="0"/>
            </a:rPr>
            <a:t>Desistance    and Disengagement</a:t>
          </a:r>
        </a:p>
      </dgm:t>
    </dgm:pt>
    <dgm:pt modelId="{C6C1E9B2-3E7F-4006-8159-32A9F389AD13}" type="parTrans" cxnId="{2F0678CF-800C-48C4-819D-65570CAEFC47}">
      <dgm:prSet/>
      <dgm:spPr/>
      <dgm:t>
        <a:bodyPr/>
        <a:lstStyle/>
        <a:p>
          <a:endParaRPr lang="en-GB"/>
        </a:p>
      </dgm:t>
    </dgm:pt>
    <dgm:pt modelId="{53C0D29B-E7F3-47D0-803F-06214208B262}" type="sibTrans" cxnId="{2F0678CF-800C-48C4-819D-65570CAEFC47}">
      <dgm:prSet/>
      <dgm:spPr/>
      <dgm:t>
        <a:bodyPr/>
        <a:lstStyle/>
        <a:p>
          <a:endParaRPr lang="en-GB"/>
        </a:p>
      </dgm:t>
    </dgm:pt>
    <dgm:pt modelId="{7D25DF8D-048E-4B91-B832-0EE424A564F6}">
      <dgm:prSet phldrT="[Text]" custT="1"/>
      <dgm:spPr/>
      <dgm:t>
        <a:bodyPr/>
        <a:lstStyle/>
        <a:p>
          <a:r>
            <a:rPr lang="en-GB"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Safeguarding interventions</a:t>
          </a:r>
        </a:p>
      </dgm:t>
    </dgm:pt>
    <dgm:pt modelId="{B7B33F3D-6E80-4570-A288-7986CCF7C58D}" type="parTrans" cxnId="{60E72B12-86E9-4C8B-B0FE-D913BDE42C06}">
      <dgm:prSet/>
      <dgm:spPr/>
      <dgm:t>
        <a:bodyPr/>
        <a:lstStyle/>
        <a:p>
          <a:endParaRPr lang="en-GB"/>
        </a:p>
      </dgm:t>
    </dgm:pt>
    <dgm:pt modelId="{71653DA3-FE57-4E09-988D-5E9219468E6B}" type="sibTrans" cxnId="{60E72B12-86E9-4C8B-B0FE-D913BDE42C06}">
      <dgm:prSet/>
      <dgm:spPr/>
      <dgm:t>
        <a:bodyPr/>
        <a:lstStyle/>
        <a:p>
          <a:endParaRPr lang="en-GB"/>
        </a:p>
      </dgm:t>
    </dgm:pt>
    <dgm:pt modelId="{EF604C30-64AB-47DC-B070-D027F0E0BA55}">
      <dgm:prSet phldrT="[Text]" custT="1"/>
      <dgm:spPr/>
      <dgm:t>
        <a:bodyPr/>
        <a:lstStyle/>
        <a:p>
          <a:r>
            <a:rPr lang="en-GB" sz="2000" b="1" dirty="0">
              <a:latin typeface="Arial" panose="020B0604020202020204" pitchFamily="34" charset="0"/>
              <a:cs typeface="Arial" panose="020B0604020202020204" pitchFamily="34" charset="0"/>
            </a:rPr>
            <a:t>Tackling the causes of radicalisation</a:t>
          </a:r>
        </a:p>
      </dgm:t>
    </dgm:pt>
    <dgm:pt modelId="{F9DE2D4A-D926-4227-855C-75E7FF0D53BA}" type="parTrans" cxnId="{88BD5CFA-3070-4EF5-8DBA-8B31EFE8582A}">
      <dgm:prSet/>
      <dgm:spPr/>
      <dgm:t>
        <a:bodyPr/>
        <a:lstStyle/>
        <a:p>
          <a:endParaRPr lang="en-GB"/>
        </a:p>
      </dgm:t>
    </dgm:pt>
    <dgm:pt modelId="{4CAF8148-36EE-4C77-A997-E6992568134C}" type="sibTrans" cxnId="{88BD5CFA-3070-4EF5-8DBA-8B31EFE8582A}">
      <dgm:prSet/>
      <dgm:spPr/>
      <dgm:t>
        <a:bodyPr/>
        <a:lstStyle/>
        <a:p>
          <a:endParaRPr lang="en-GB"/>
        </a:p>
      </dgm:t>
    </dgm:pt>
    <dgm:pt modelId="{F808870D-9F57-43B3-BDD6-F401D9D86045}" type="pres">
      <dgm:prSet presAssocID="{CC4301C6-9AF9-4AEE-B4CD-2B02FA7C5B03}" presName="Name0" presStyleCnt="0">
        <dgm:presLayoutVars>
          <dgm:dir/>
          <dgm:animLvl val="lvl"/>
          <dgm:resizeHandles val="exact"/>
        </dgm:presLayoutVars>
      </dgm:prSet>
      <dgm:spPr/>
    </dgm:pt>
    <dgm:pt modelId="{F5E9E27B-0897-4007-AE0C-7529388DFD19}" type="pres">
      <dgm:prSet presAssocID="{FBBD3EEC-6BC7-48A9-9CAA-5182D32A8976}" presName="Name8" presStyleCnt="0"/>
      <dgm:spPr/>
    </dgm:pt>
    <dgm:pt modelId="{2127F5F6-F340-4A0D-98EC-F49EC4BA1AFE}" type="pres">
      <dgm:prSet presAssocID="{FBBD3EEC-6BC7-48A9-9CAA-5182D32A8976}" presName="level" presStyleLbl="node1" presStyleIdx="0" presStyleCnt="3" custScaleX="98943">
        <dgm:presLayoutVars>
          <dgm:chMax val="1"/>
          <dgm:bulletEnabled val="1"/>
        </dgm:presLayoutVars>
      </dgm:prSet>
      <dgm:spPr/>
      <dgm:t>
        <a:bodyPr/>
        <a:lstStyle/>
        <a:p>
          <a:endParaRPr lang="en-US"/>
        </a:p>
      </dgm:t>
    </dgm:pt>
    <dgm:pt modelId="{7C325325-B4EC-41BD-84C9-DC34E83A49D0}" type="pres">
      <dgm:prSet presAssocID="{FBBD3EEC-6BC7-48A9-9CAA-5182D32A8976}" presName="levelTx" presStyleLbl="revTx" presStyleIdx="0" presStyleCnt="0">
        <dgm:presLayoutVars>
          <dgm:chMax val="1"/>
          <dgm:bulletEnabled val="1"/>
        </dgm:presLayoutVars>
      </dgm:prSet>
      <dgm:spPr/>
      <dgm:t>
        <a:bodyPr/>
        <a:lstStyle/>
        <a:p>
          <a:endParaRPr lang="en-US"/>
        </a:p>
      </dgm:t>
    </dgm:pt>
    <dgm:pt modelId="{BFFD2E00-A8F3-4B3C-9EDC-262D166813CB}" type="pres">
      <dgm:prSet presAssocID="{7D25DF8D-048E-4B91-B832-0EE424A564F6}" presName="Name8" presStyleCnt="0"/>
      <dgm:spPr/>
    </dgm:pt>
    <dgm:pt modelId="{7492C24C-B0C5-443B-BE03-D599C20118CE}" type="pres">
      <dgm:prSet presAssocID="{7D25DF8D-048E-4B91-B832-0EE424A564F6}" presName="level" presStyleLbl="node1" presStyleIdx="1" presStyleCnt="3">
        <dgm:presLayoutVars>
          <dgm:chMax val="1"/>
          <dgm:bulletEnabled val="1"/>
        </dgm:presLayoutVars>
      </dgm:prSet>
      <dgm:spPr/>
      <dgm:t>
        <a:bodyPr/>
        <a:lstStyle/>
        <a:p>
          <a:endParaRPr lang="en-US"/>
        </a:p>
      </dgm:t>
    </dgm:pt>
    <dgm:pt modelId="{04F6C144-D663-4541-82CA-166B3E6EBC7F}" type="pres">
      <dgm:prSet presAssocID="{7D25DF8D-048E-4B91-B832-0EE424A564F6}" presName="levelTx" presStyleLbl="revTx" presStyleIdx="0" presStyleCnt="0">
        <dgm:presLayoutVars>
          <dgm:chMax val="1"/>
          <dgm:bulletEnabled val="1"/>
        </dgm:presLayoutVars>
      </dgm:prSet>
      <dgm:spPr/>
      <dgm:t>
        <a:bodyPr/>
        <a:lstStyle/>
        <a:p>
          <a:endParaRPr lang="en-US"/>
        </a:p>
      </dgm:t>
    </dgm:pt>
    <dgm:pt modelId="{A2FEE58A-8A2C-48CE-9C0B-619276293761}" type="pres">
      <dgm:prSet presAssocID="{EF604C30-64AB-47DC-B070-D027F0E0BA55}" presName="Name8" presStyleCnt="0"/>
      <dgm:spPr/>
    </dgm:pt>
    <dgm:pt modelId="{44C35861-B052-4490-9EEE-372CA186F307}" type="pres">
      <dgm:prSet presAssocID="{EF604C30-64AB-47DC-B070-D027F0E0BA55}" presName="level" presStyleLbl="node1" presStyleIdx="2" presStyleCnt="3" custLinFactNeighborX="-1030">
        <dgm:presLayoutVars>
          <dgm:chMax val="1"/>
          <dgm:bulletEnabled val="1"/>
        </dgm:presLayoutVars>
      </dgm:prSet>
      <dgm:spPr/>
      <dgm:t>
        <a:bodyPr/>
        <a:lstStyle/>
        <a:p>
          <a:endParaRPr lang="en-US"/>
        </a:p>
      </dgm:t>
    </dgm:pt>
    <dgm:pt modelId="{091E08F3-6DC0-4956-95F9-3E267B58B553}" type="pres">
      <dgm:prSet presAssocID="{EF604C30-64AB-47DC-B070-D027F0E0BA55}" presName="levelTx" presStyleLbl="revTx" presStyleIdx="0" presStyleCnt="0">
        <dgm:presLayoutVars>
          <dgm:chMax val="1"/>
          <dgm:bulletEnabled val="1"/>
        </dgm:presLayoutVars>
      </dgm:prSet>
      <dgm:spPr/>
      <dgm:t>
        <a:bodyPr/>
        <a:lstStyle/>
        <a:p>
          <a:endParaRPr lang="en-US"/>
        </a:p>
      </dgm:t>
    </dgm:pt>
  </dgm:ptLst>
  <dgm:cxnLst>
    <dgm:cxn modelId="{2F0678CF-800C-48C4-819D-65570CAEFC47}" srcId="{CC4301C6-9AF9-4AEE-B4CD-2B02FA7C5B03}" destId="{FBBD3EEC-6BC7-48A9-9CAA-5182D32A8976}" srcOrd="0" destOrd="0" parTransId="{C6C1E9B2-3E7F-4006-8159-32A9F389AD13}" sibTransId="{53C0D29B-E7F3-47D0-803F-06214208B262}"/>
    <dgm:cxn modelId="{60E72B12-86E9-4C8B-B0FE-D913BDE42C06}" srcId="{CC4301C6-9AF9-4AEE-B4CD-2B02FA7C5B03}" destId="{7D25DF8D-048E-4B91-B832-0EE424A564F6}" srcOrd="1" destOrd="0" parTransId="{B7B33F3D-6E80-4570-A288-7986CCF7C58D}" sibTransId="{71653DA3-FE57-4E09-988D-5E9219468E6B}"/>
    <dgm:cxn modelId="{8C2953DE-0D6C-46DA-9214-E6546BDCC9B1}" type="presOf" srcId="{7D25DF8D-048E-4B91-B832-0EE424A564F6}" destId="{04F6C144-D663-4541-82CA-166B3E6EBC7F}" srcOrd="1" destOrd="0" presId="urn:microsoft.com/office/officeart/2005/8/layout/pyramid1"/>
    <dgm:cxn modelId="{A371715E-6A1F-4677-8150-925B4C2A2078}" type="presOf" srcId="{EF604C30-64AB-47DC-B070-D027F0E0BA55}" destId="{091E08F3-6DC0-4956-95F9-3E267B58B553}" srcOrd="1" destOrd="0" presId="urn:microsoft.com/office/officeart/2005/8/layout/pyramid1"/>
    <dgm:cxn modelId="{91C9FB85-C5D2-4DB2-94BD-10E12E14FEC6}" type="presOf" srcId="{FBBD3EEC-6BC7-48A9-9CAA-5182D32A8976}" destId="{2127F5F6-F340-4A0D-98EC-F49EC4BA1AFE}" srcOrd="0" destOrd="0" presId="urn:microsoft.com/office/officeart/2005/8/layout/pyramid1"/>
    <dgm:cxn modelId="{B3EB5BD1-5D31-48D0-9DA9-C85988844836}" type="presOf" srcId="{FBBD3EEC-6BC7-48A9-9CAA-5182D32A8976}" destId="{7C325325-B4EC-41BD-84C9-DC34E83A49D0}" srcOrd="1" destOrd="0" presId="urn:microsoft.com/office/officeart/2005/8/layout/pyramid1"/>
    <dgm:cxn modelId="{A0685914-76D5-4F26-A9CC-7E4D80AF9FEA}" type="presOf" srcId="{CC4301C6-9AF9-4AEE-B4CD-2B02FA7C5B03}" destId="{F808870D-9F57-43B3-BDD6-F401D9D86045}" srcOrd="0" destOrd="0" presId="urn:microsoft.com/office/officeart/2005/8/layout/pyramid1"/>
    <dgm:cxn modelId="{867E69C5-832E-4F4D-8319-42EFD61E701F}" type="presOf" srcId="{7D25DF8D-048E-4B91-B832-0EE424A564F6}" destId="{7492C24C-B0C5-443B-BE03-D599C20118CE}" srcOrd="0" destOrd="0" presId="urn:microsoft.com/office/officeart/2005/8/layout/pyramid1"/>
    <dgm:cxn modelId="{735AE6E2-5D46-4C03-8748-49B2B2B5C8EF}" type="presOf" srcId="{EF604C30-64AB-47DC-B070-D027F0E0BA55}" destId="{44C35861-B052-4490-9EEE-372CA186F307}" srcOrd="0" destOrd="0" presId="urn:microsoft.com/office/officeart/2005/8/layout/pyramid1"/>
    <dgm:cxn modelId="{88BD5CFA-3070-4EF5-8DBA-8B31EFE8582A}" srcId="{CC4301C6-9AF9-4AEE-B4CD-2B02FA7C5B03}" destId="{EF604C30-64AB-47DC-B070-D027F0E0BA55}" srcOrd="2" destOrd="0" parTransId="{F9DE2D4A-D926-4227-855C-75E7FF0D53BA}" sibTransId="{4CAF8148-36EE-4C77-A997-E6992568134C}"/>
    <dgm:cxn modelId="{C395F3BE-CBF9-4CFB-927B-6824F4766458}" type="presParOf" srcId="{F808870D-9F57-43B3-BDD6-F401D9D86045}" destId="{F5E9E27B-0897-4007-AE0C-7529388DFD19}" srcOrd="0" destOrd="0" presId="urn:microsoft.com/office/officeart/2005/8/layout/pyramid1"/>
    <dgm:cxn modelId="{D81D3FBF-0981-4058-BE07-90F1A3A5D3DA}" type="presParOf" srcId="{F5E9E27B-0897-4007-AE0C-7529388DFD19}" destId="{2127F5F6-F340-4A0D-98EC-F49EC4BA1AFE}" srcOrd="0" destOrd="0" presId="urn:microsoft.com/office/officeart/2005/8/layout/pyramid1"/>
    <dgm:cxn modelId="{63C220A8-C11C-47D2-9380-E72E9F58593C}" type="presParOf" srcId="{F5E9E27B-0897-4007-AE0C-7529388DFD19}" destId="{7C325325-B4EC-41BD-84C9-DC34E83A49D0}" srcOrd="1" destOrd="0" presId="urn:microsoft.com/office/officeart/2005/8/layout/pyramid1"/>
    <dgm:cxn modelId="{2924D9E1-1E4E-42A7-B424-51931243CDDC}" type="presParOf" srcId="{F808870D-9F57-43B3-BDD6-F401D9D86045}" destId="{BFFD2E00-A8F3-4B3C-9EDC-262D166813CB}" srcOrd="1" destOrd="0" presId="urn:microsoft.com/office/officeart/2005/8/layout/pyramid1"/>
    <dgm:cxn modelId="{B8C02522-B8C5-45F3-A951-F080DC5B61CA}" type="presParOf" srcId="{BFFD2E00-A8F3-4B3C-9EDC-262D166813CB}" destId="{7492C24C-B0C5-443B-BE03-D599C20118CE}" srcOrd="0" destOrd="0" presId="urn:microsoft.com/office/officeart/2005/8/layout/pyramid1"/>
    <dgm:cxn modelId="{1E085A3B-C1E8-4F08-AFA2-F010B2A33D4F}" type="presParOf" srcId="{BFFD2E00-A8F3-4B3C-9EDC-262D166813CB}" destId="{04F6C144-D663-4541-82CA-166B3E6EBC7F}" srcOrd="1" destOrd="0" presId="urn:microsoft.com/office/officeart/2005/8/layout/pyramid1"/>
    <dgm:cxn modelId="{DB0FD241-E18D-4762-9667-1DE7E0FF9275}" type="presParOf" srcId="{F808870D-9F57-43B3-BDD6-F401D9D86045}" destId="{A2FEE58A-8A2C-48CE-9C0B-619276293761}" srcOrd="2" destOrd="0" presId="urn:microsoft.com/office/officeart/2005/8/layout/pyramid1"/>
    <dgm:cxn modelId="{5A62120D-F574-4140-BC22-A55F7BEE379D}" type="presParOf" srcId="{A2FEE58A-8A2C-48CE-9C0B-619276293761}" destId="{44C35861-B052-4490-9EEE-372CA186F307}" srcOrd="0" destOrd="0" presId="urn:microsoft.com/office/officeart/2005/8/layout/pyramid1"/>
    <dgm:cxn modelId="{A425F141-36BB-4113-9D7F-64E4DB4CED30}" type="presParOf" srcId="{A2FEE58A-8A2C-48CE-9C0B-619276293761}" destId="{091E08F3-6DC0-4956-95F9-3E267B58B553}"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7F5F6-F340-4A0D-98EC-F49EC4BA1AFE}">
      <dsp:nvSpPr>
        <dsp:cNvPr id="0" name=""/>
        <dsp:cNvSpPr/>
      </dsp:nvSpPr>
      <dsp:spPr>
        <a:xfrm>
          <a:off x="2002750" y="0"/>
          <a:ext cx="1971163" cy="1439247"/>
        </a:xfrm>
        <a:prstGeom prst="trapezoid">
          <a:avLst>
            <a:gd name="adj" fmla="val 6921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latin typeface="Arial" panose="020B0604020202020204" pitchFamily="34" charset="0"/>
              <a:cs typeface="Arial" panose="020B0604020202020204" pitchFamily="34" charset="0"/>
            </a:rPr>
            <a:t>Desistance    and Disengagement</a:t>
          </a:r>
        </a:p>
      </dsp:txBody>
      <dsp:txXfrm>
        <a:off x="2002750" y="0"/>
        <a:ext cx="1971163" cy="1439247"/>
      </dsp:txXfrm>
    </dsp:sp>
    <dsp:sp modelId="{7492C24C-B0C5-443B-BE03-D599C20118CE}">
      <dsp:nvSpPr>
        <dsp:cNvPr id="0" name=""/>
        <dsp:cNvSpPr/>
      </dsp:nvSpPr>
      <dsp:spPr>
        <a:xfrm>
          <a:off x="996110" y="1439247"/>
          <a:ext cx="3984442" cy="1439247"/>
        </a:xfrm>
        <a:prstGeom prst="trapezoid">
          <a:avLst>
            <a:gd name="adj" fmla="val 6921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latin typeface="Arial" panose="020B0604020202020204" pitchFamily="34" charset="0"/>
              <a:cs typeface="Arial" panose="020B0604020202020204" pitchFamily="34" charset="0"/>
            </a:rPr>
            <a:t> </a:t>
          </a:r>
          <a:r>
            <a:rPr lang="en-GB" sz="2000" b="1" kern="1200" dirty="0">
              <a:latin typeface="Arial" panose="020B0604020202020204" pitchFamily="34" charset="0"/>
              <a:cs typeface="Arial" panose="020B0604020202020204" pitchFamily="34" charset="0"/>
            </a:rPr>
            <a:t>Safeguarding interventions</a:t>
          </a:r>
        </a:p>
      </dsp:txBody>
      <dsp:txXfrm>
        <a:off x="1693388" y="1439247"/>
        <a:ext cx="2589887" cy="1439247"/>
      </dsp:txXfrm>
    </dsp:sp>
    <dsp:sp modelId="{44C35861-B052-4490-9EEE-372CA186F307}">
      <dsp:nvSpPr>
        <dsp:cNvPr id="0" name=""/>
        <dsp:cNvSpPr/>
      </dsp:nvSpPr>
      <dsp:spPr>
        <a:xfrm>
          <a:off x="0" y="2878494"/>
          <a:ext cx="5976664" cy="1439247"/>
        </a:xfrm>
        <a:prstGeom prst="trapezoid">
          <a:avLst>
            <a:gd name="adj" fmla="val 6921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a:latin typeface="Arial" panose="020B0604020202020204" pitchFamily="34" charset="0"/>
              <a:cs typeface="Arial" panose="020B0604020202020204" pitchFamily="34" charset="0"/>
            </a:rPr>
            <a:t>Tackling the causes of radicalisation</a:t>
          </a:r>
        </a:p>
      </dsp:txBody>
      <dsp:txXfrm>
        <a:off x="1045916" y="2878494"/>
        <a:ext cx="3884831" cy="14392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483553"/>
          </a:xfrm>
          <a:prstGeom prst="rect">
            <a:avLst/>
          </a:prstGeom>
        </p:spPr>
        <p:txBody>
          <a:bodyPr vert="horz" lIns="91440" tIns="45720" rIns="91440" bIns="45720" rtlCol="0"/>
          <a:lstStyle>
            <a:lvl1pPr algn="l">
              <a:defRPr sz="1200"/>
            </a:lvl1pPr>
          </a:lstStyle>
          <a:p>
            <a:endParaRPr lang="en-GB" dirty="0"/>
          </a:p>
        </p:txBody>
      </p:sp>
      <p:sp>
        <p:nvSpPr>
          <p:cNvPr id="4" name="Footer Placeholder 3"/>
          <p:cNvSpPr>
            <a:spLocks noGrp="1"/>
          </p:cNvSpPr>
          <p:nvPr>
            <p:ph type="ftr" sz="quarter" idx="2"/>
          </p:nvPr>
        </p:nvSpPr>
        <p:spPr>
          <a:xfrm>
            <a:off x="1" y="9185819"/>
            <a:ext cx="2985558" cy="48355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02598" y="9185819"/>
            <a:ext cx="2985558" cy="483553"/>
          </a:xfrm>
          <a:prstGeom prst="rect">
            <a:avLst/>
          </a:prstGeom>
        </p:spPr>
        <p:txBody>
          <a:bodyPr vert="horz" lIns="91440" tIns="45720" rIns="91440" bIns="45720" rtlCol="0" anchor="b"/>
          <a:lstStyle>
            <a:lvl1pPr algn="r">
              <a:defRPr sz="1200"/>
            </a:lvl1pPr>
          </a:lstStyle>
          <a:p>
            <a:fld id="{124656AE-F348-4640-B186-2DB283181BBB}" type="slidenum">
              <a:rPr lang="en-GB" smtClean="0"/>
              <a:t>‹#›</a:t>
            </a:fld>
            <a:endParaRPr lang="en-GB" dirty="0"/>
          </a:p>
        </p:txBody>
      </p:sp>
    </p:spTree>
    <p:extLst>
      <p:ext uri="{BB962C8B-B14F-4D97-AF65-F5344CB8AC3E}">
        <p14:creationId xmlns:p14="http://schemas.microsoft.com/office/powerpoint/2010/main" val="276994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48355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02598" y="0"/>
            <a:ext cx="2985558" cy="483553"/>
          </a:xfrm>
          <a:prstGeom prst="rect">
            <a:avLst/>
          </a:prstGeom>
        </p:spPr>
        <p:txBody>
          <a:bodyPr vert="horz" lIns="91440" tIns="45720" rIns="91440" bIns="45720" rtlCol="0"/>
          <a:lstStyle>
            <a:lvl1pPr algn="r">
              <a:defRPr sz="1200"/>
            </a:lvl1pPr>
          </a:lstStyle>
          <a:p>
            <a:fld id="{10E62026-931B-416B-AC3D-71529BEA6E51}" type="datetimeFigureOut">
              <a:rPr lang="en-GB" smtClean="0"/>
              <a:t>17/09/2020</a:t>
            </a:fld>
            <a:endParaRPr lang="en-GB" dirty="0"/>
          </a:p>
        </p:txBody>
      </p:sp>
      <p:sp>
        <p:nvSpPr>
          <p:cNvPr id="4" name="Slide Image Placeholder 3"/>
          <p:cNvSpPr>
            <a:spLocks noGrp="1" noRot="1" noChangeAspect="1"/>
          </p:cNvSpPr>
          <p:nvPr>
            <p:ph type="sldImg" idx="2"/>
          </p:nvPr>
        </p:nvSpPr>
        <p:spPr>
          <a:xfrm>
            <a:off x="1027113" y="725488"/>
            <a:ext cx="4835525" cy="36274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8976" y="4593749"/>
            <a:ext cx="5511800" cy="435197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185819"/>
            <a:ext cx="2985558" cy="48355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598" y="9185819"/>
            <a:ext cx="2985558" cy="483553"/>
          </a:xfrm>
          <a:prstGeom prst="rect">
            <a:avLst/>
          </a:prstGeom>
        </p:spPr>
        <p:txBody>
          <a:bodyPr vert="horz" lIns="91440" tIns="45720" rIns="91440" bIns="45720" rtlCol="0" anchor="b"/>
          <a:lstStyle>
            <a:lvl1pPr algn="r">
              <a:defRPr sz="1200"/>
            </a:lvl1pPr>
          </a:lstStyle>
          <a:p>
            <a:fld id="{350EB4A9-1821-460D-8FD9-78B697006B58}" type="slidenum">
              <a:rPr lang="en-GB" smtClean="0"/>
              <a:t>‹#›</a:t>
            </a:fld>
            <a:endParaRPr lang="en-GB" dirty="0"/>
          </a:p>
        </p:txBody>
      </p:sp>
    </p:spTree>
    <p:extLst>
      <p:ext uri="{BB962C8B-B14F-4D97-AF65-F5344CB8AC3E}">
        <p14:creationId xmlns:p14="http://schemas.microsoft.com/office/powerpoint/2010/main" val="198125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proceduresonline.com/pancheshire/halton/p_ch_sexual_exploit.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npcc.police.uk/documents/Children%20and%20Young%20people/When%20to%20call%20the%20police%20guidance%20for%20schools%20and%20colleges.pdf"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children.haltonsafeguarding.co.uk/docs/toolkits/1minguide.pdf"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1</a:t>
            </a:fld>
            <a:endParaRPr lang="en-GB" dirty="0"/>
          </a:p>
        </p:txBody>
      </p:sp>
    </p:spTree>
    <p:extLst>
      <p:ext uri="{BB962C8B-B14F-4D97-AF65-F5344CB8AC3E}">
        <p14:creationId xmlns:p14="http://schemas.microsoft.com/office/powerpoint/2010/main" val="396538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different roles; teachers</a:t>
            </a:r>
            <a:r>
              <a:rPr lang="en-US" baseline="0" dirty="0" smtClean="0"/>
              <a:t> / support staff / welfare / admin / governors…</a:t>
            </a:r>
            <a:r>
              <a:rPr lang="en-US" baseline="0" dirty="0" err="1" smtClean="0"/>
              <a:t>etc</a:t>
            </a:r>
            <a:endParaRPr lang="en-US" baseline="0" dirty="0" smtClean="0"/>
          </a:p>
          <a:p>
            <a:r>
              <a:rPr lang="en-US" baseline="0" dirty="0" smtClean="0"/>
              <a:t>Take feedback</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11</a:t>
            </a:fld>
            <a:endParaRPr lang="en-GB" dirty="0"/>
          </a:p>
        </p:txBody>
      </p:sp>
    </p:spTree>
    <p:extLst>
      <p:ext uri="{BB962C8B-B14F-4D97-AF65-F5344CB8AC3E}">
        <p14:creationId xmlns:p14="http://schemas.microsoft.com/office/powerpoint/2010/main" val="421803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different roles; teachers</a:t>
            </a:r>
            <a:r>
              <a:rPr lang="en-US" baseline="0" dirty="0" smtClean="0"/>
              <a:t> / support staff / welfare / admin / governors…</a:t>
            </a:r>
            <a:r>
              <a:rPr lang="en-US" baseline="0" dirty="0" err="1" smtClean="0"/>
              <a:t>etc</a:t>
            </a:r>
            <a:endParaRPr lang="en-US" baseline="0" dirty="0" smtClean="0"/>
          </a:p>
          <a:p>
            <a:r>
              <a:rPr lang="en-US" baseline="0" dirty="0" smtClean="0"/>
              <a:t>Take feedback</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12</a:t>
            </a:fld>
            <a:endParaRPr lang="en-GB" dirty="0"/>
          </a:p>
        </p:txBody>
      </p:sp>
    </p:spTree>
    <p:extLst>
      <p:ext uri="{BB962C8B-B14F-4D97-AF65-F5344CB8AC3E}">
        <p14:creationId xmlns:p14="http://schemas.microsoft.com/office/powerpoint/2010/main" val="4116175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Safeguarding – everything a school does to keep all pupils safe e.g.</a:t>
            </a:r>
          </a:p>
          <a:p>
            <a:endParaRPr lang="en-US" dirty="0" smtClean="0"/>
          </a:p>
          <a:p>
            <a:pPr marL="171450" indent="-171450">
              <a:buFont typeface="Arial" panose="020B0604020202020204" pitchFamily="34" charset="0"/>
              <a:buChar char="•"/>
            </a:pPr>
            <a:r>
              <a:rPr lang="en-US" dirty="0" smtClean="0"/>
              <a:t>Discussing personal safety in PHSE</a:t>
            </a:r>
          </a:p>
          <a:p>
            <a:pPr marL="171450" indent="-171450">
              <a:buFont typeface="Arial" panose="020B0604020202020204" pitchFamily="34" charset="0"/>
              <a:buChar char="•"/>
            </a:pPr>
            <a:r>
              <a:rPr lang="en-US" dirty="0" smtClean="0"/>
              <a:t>Effective anti-bullying procedures</a:t>
            </a:r>
          </a:p>
          <a:p>
            <a:pPr marL="171450" indent="-171450">
              <a:buFont typeface="Arial" panose="020B0604020202020204" pitchFamily="34" charset="0"/>
              <a:buChar char="•"/>
            </a:pPr>
            <a:r>
              <a:rPr lang="en-US" dirty="0" smtClean="0"/>
              <a:t>Offering peer support schemes</a:t>
            </a:r>
          </a:p>
          <a:p>
            <a:pPr marL="171450" indent="-171450">
              <a:buFont typeface="Arial" panose="020B0604020202020204" pitchFamily="34" charset="0"/>
              <a:buChar char="•"/>
            </a:pPr>
            <a:r>
              <a:rPr lang="en-US" dirty="0" smtClean="0"/>
              <a:t>Actively involving parents</a:t>
            </a:r>
          </a:p>
          <a:p>
            <a:endParaRPr lang="en-US" dirty="0" smtClean="0"/>
          </a:p>
          <a:p>
            <a:r>
              <a:rPr lang="en-US" dirty="0" smtClean="0"/>
              <a:t>This is still the agreed definition under the new Ofsted framework and it is still going to be covered during an inspection – BUT it will be tested out in practice and by talking to children in particular.  </a:t>
            </a:r>
          </a:p>
          <a:p>
            <a:endParaRPr lang="en-US" dirty="0" smtClean="0"/>
          </a:p>
          <a:p>
            <a:r>
              <a:rPr lang="en-US" dirty="0" smtClean="0"/>
              <a:t>Staff delivering the session can refer to the Ofsted briefing for section 5 inspections</a:t>
            </a:r>
            <a:r>
              <a:rPr lang="en-US" baseline="0" dirty="0" smtClean="0"/>
              <a:t> – “Inspecting safeguarding in maintained schools and academies”</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13</a:t>
            </a:fld>
            <a:endParaRPr lang="en-GB" dirty="0"/>
          </a:p>
        </p:txBody>
      </p:sp>
    </p:spTree>
    <p:extLst>
      <p:ext uri="{BB962C8B-B14F-4D97-AF65-F5344CB8AC3E}">
        <p14:creationId xmlns:p14="http://schemas.microsoft.com/office/powerpoint/2010/main" val="286102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relates to when a child is believed to be at risk of or is being abused or neglected.</a:t>
            </a:r>
          </a:p>
          <a:p>
            <a:endParaRPr lang="en-US" dirty="0" smtClean="0"/>
          </a:p>
          <a:p>
            <a:r>
              <a:rPr lang="en-US" dirty="0" smtClean="0"/>
              <a:t>Professor Eileen Munro has sharpened the focus of child protection in the light of Baby Peter Connolly but the definition still stands.</a:t>
            </a:r>
          </a:p>
        </p:txBody>
      </p:sp>
      <p:sp>
        <p:nvSpPr>
          <p:cNvPr id="4" name="Slide Number Placeholder 3"/>
          <p:cNvSpPr>
            <a:spLocks noGrp="1"/>
          </p:cNvSpPr>
          <p:nvPr>
            <p:ph type="sldNum" sz="quarter" idx="10"/>
          </p:nvPr>
        </p:nvSpPr>
        <p:spPr/>
        <p:txBody>
          <a:bodyPr/>
          <a:lstStyle/>
          <a:p>
            <a:fld id="{350EB4A9-1821-460D-8FD9-78B697006B58}" type="slidenum">
              <a:rPr lang="en-GB" smtClean="0"/>
              <a:t>14</a:t>
            </a:fld>
            <a:endParaRPr lang="en-GB" dirty="0"/>
          </a:p>
        </p:txBody>
      </p:sp>
    </p:spTree>
    <p:extLst>
      <p:ext uri="{BB962C8B-B14F-4D97-AF65-F5344CB8AC3E}">
        <p14:creationId xmlns:p14="http://schemas.microsoft.com/office/powerpoint/2010/main" val="2861028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overview only as it simply a visual to bring together the 2 definitions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1" i="0" u="sng"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sng" strike="noStrike" kern="1200" cap="none" spc="0" normalizeH="0" baseline="0" noProof="0" dirty="0" smtClean="0">
                <a:ln>
                  <a:noFill/>
                </a:ln>
                <a:solidFill>
                  <a:srgbClr val="000000"/>
                </a:solidFill>
                <a:effectLst/>
                <a:uLnTx/>
                <a:uFillTx/>
              </a:rPr>
              <a:t>Umbrella canopy </a:t>
            </a:r>
            <a:r>
              <a:rPr kumimoji="0" lang="en-GB" altLang="en-US" sz="1200" b="0" i="0" u="none" strike="noStrike" kern="1200" cap="none" spc="0" normalizeH="0" baseline="0" noProof="0" dirty="0" smtClean="0">
                <a:ln>
                  <a:noFill/>
                </a:ln>
                <a:solidFill>
                  <a:srgbClr val="000000"/>
                </a:solidFill>
                <a:effectLst/>
                <a:uLnTx/>
                <a:uFillTx/>
              </a:rPr>
              <a:t>– prevents us getting wet = </a:t>
            </a:r>
            <a:r>
              <a:rPr kumimoji="0" lang="en-GB" altLang="en-US" sz="1200" b="1" i="0" u="sng" strike="noStrike" kern="1200" cap="none" spc="0" normalizeH="0" baseline="0" noProof="0" dirty="0" smtClean="0">
                <a:ln>
                  <a:noFill/>
                </a:ln>
                <a:solidFill>
                  <a:srgbClr val="000000"/>
                </a:solidFill>
                <a:effectLst/>
                <a:uLnTx/>
                <a:uFillTx/>
              </a:rPr>
              <a:t>Safeguarding policies and procedures </a:t>
            </a:r>
            <a:r>
              <a:rPr kumimoji="0" lang="en-GB" altLang="en-US" sz="1200" b="0" i="0" u="none" strike="noStrike" kern="1200" cap="none" spc="0" normalizeH="0" baseline="0" noProof="0" dirty="0" smtClean="0">
                <a:ln>
                  <a:noFill/>
                </a:ln>
                <a:solidFill>
                  <a:srgbClr val="000000"/>
                </a:solidFill>
                <a:effectLst/>
                <a:uLnTx/>
                <a:uFillTx/>
              </a:rPr>
              <a:t>prevent people getting harmed or being at risk of being harmed – they are the over-arching policies and procedures - </a:t>
            </a:r>
            <a:r>
              <a:rPr kumimoji="0" lang="en-GB" altLang="en-US" sz="1200" b="1" i="0" u="none" strike="noStrike" kern="1200" cap="none" spc="0" normalizeH="0" baseline="0" noProof="0" dirty="0" smtClean="0">
                <a:ln>
                  <a:noFill/>
                </a:ln>
                <a:solidFill>
                  <a:srgbClr val="FF0000"/>
                </a:solidFill>
                <a:effectLst/>
                <a:uLnTx/>
                <a:uFillTx/>
              </a:rPr>
              <a:t>PREVENTION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sng" strike="noStrike" kern="1200" cap="none" spc="0" normalizeH="0" baseline="0" noProof="0" dirty="0" smtClean="0">
                <a:ln>
                  <a:noFill/>
                </a:ln>
                <a:solidFill>
                  <a:srgbClr val="000000"/>
                </a:solidFill>
                <a:effectLst/>
                <a:uLnTx/>
                <a:uFillTx/>
              </a:rPr>
              <a:t>Umbrella handle </a:t>
            </a:r>
            <a:r>
              <a:rPr kumimoji="0" lang="en-GB" altLang="en-US" sz="1200" b="0" i="0" u="none" strike="noStrike" kern="1200" cap="none" spc="0" normalizeH="0" baseline="0" noProof="0" dirty="0" smtClean="0">
                <a:ln>
                  <a:noFill/>
                </a:ln>
                <a:solidFill>
                  <a:srgbClr val="000000"/>
                </a:solidFill>
                <a:effectLst/>
                <a:uLnTx/>
                <a:uFillTx/>
              </a:rPr>
              <a:t>– what we hold onto to keep the umbrella up and keep us safe from elements – </a:t>
            </a:r>
            <a:r>
              <a:rPr kumimoji="0" lang="en-GB" altLang="en-US" sz="1200" b="1" i="0" u="sng" strike="noStrike" kern="1200" cap="none" spc="0" normalizeH="0" baseline="0" noProof="0" dirty="0" smtClean="0">
                <a:ln>
                  <a:noFill/>
                </a:ln>
                <a:solidFill>
                  <a:srgbClr val="000000"/>
                </a:solidFill>
                <a:effectLst/>
                <a:uLnTx/>
                <a:uFillTx/>
              </a:rPr>
              <a:t>Child Protection policies and procedures </a:t>
            </a:r>
            <a:r>
              <a:rPr kumimoji="0" lang="en-GB" altLang="en-US" sz="1200" b="0" i="0" u="none" strike="noStrike" kern="1200" cap="none" spc="0" normalizeH="0" baseline="0" noProof="0" dirty="0" smtClean="0">
                <a:ln>
                  <a:noFill/>
                </a:ln>
                <a:solidFill>
                  <a:srgbClr val="000000"/>
                </a:solidFill>
                <a:effectLst/>
                <a:uLnTx/>
                <a:uFillTx/>
              </a:rPr>
              <a:t>protect from harm – they are the direct procedures – </a:t>
            </a:r>
            <a:r>
              <a:rPr kumimoji="0" lang="en-GB" altLang="en-US" sz="1200" b="1" i="0" u="none" strike="noStrike" kern="1200" cap="none" spc="0" normalizeH="0" baseline="0" noProof="0" dirty="0" smtClean="0">
                <a:ln>
                  <a:noFill/>
                </a:ln>
                <a:solidFill>
                  <a:srgbClr val="FF0000"/>
                </a:solidFill>
                <a:effectLst/>
                <a:uLnTx/>
                <a:uFillTx/>
              </a:rPr>
              <a:t>DIRECT ACTION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latin typeface="Arial" charset="0"/>
            </a:endParaRPr>
          </a:p>
          <a:p>
            <a:endParaRPr lang="en-US" dirty="0" smtClean="0"/>
          </a:p>
        </p:txBody>
      </p:sp>
      <p:sp>
        <p:nvSpPr>
          <p:cNvPr id="4" name="Slide Number Placeholder 3"/>
          <p:cNvSpPr>
            <a:spLocks noGrp="1"/>
          </p:cNvSpPr>
          <p:nvPr>
            <p:ph type="sldNum" sz="quarter" idx="10"/>
          </p:nvPr>
        </p:nvSpPr>
        <p:spPr/>
        <p:txBody>
          <a:bodyPr/>
          <a:lstStyle/>
          <a:p>
            <a:fld id="{350EB4A9-1821-460D-8FD9-78B697006B58}" type="slidenum">
              <a:rPr lang="en-GB" smtClean="0"/>
              <a:t>15</a:t>
            </a:fld>
            <a:endParaRPr lang="en-GB" dirty="0"/>
          </a:p>
        </p:txBody>
      </p:sp>
    </p:spTree>
    <p:extLst>
      <p:ext uri="{BB962C8B-B14F-4D97-AF65-F5344CB8AC3E}">
        <p14:creationId xmlns:p14="http://schemas.microsoft.com/office/powerpoint/2010/main" val="2861028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Mental Health Addition. Welcomed and paragraphs detailing this. </a:t>
            </a:r>
          </a:p>
          <a:p>
            <a:pPr marL="0" marR="0" lvl="0" indent="0" algn="l" defTabSz="914400" rtl="0" eaLnBrk="1" fontAlgn="auto" latinLnBrk="0" hangingPunct="1">
              <a:lnSpc>
                <a:spcPct val="100000"/>
              </a:lnSpc>
              <a:spcBef>
                <a:spcPct val="0"/>
              </a:spcBef>
              <a:spcAft>
                <a:spcPts val="0"/>
              </a:spcAft>
              <a:buClrTx/>
              <a:buSzTx/>
              <a:buFontTx/>
              <a:buNone/>
              <a:tabLst/>
              <a:defRPr/>
            </a:pPr>
            <a:r>
              <a:rPr lang="en-GB" b="0" i="0" dirty="0" smtClean="0">
                <a:solidFill>
                  <a:srgbClr val="303232"/>
                </a:solidFill>
                <a:effectLst/>
                <a:latin typeface="Graphik-Regular"/>
              </a:rPr>
              <a:t>The definition of safeguarding and promoting the welfare of children (para 4) has been updated to include preventing impairment of children’s mental (as well as physical) health and development, and all staff should be aware that mental health problems can be an indication of abuse, neglect or exploitation.</a:t>
            </a:r>
            <a:endParaRPr lang="en-GB" sz="1200" b="0" i="0" kern="1200" dirty="0" smtClean="0">
              <a:solidFill>
                <a:srgbClr val="303232"/>
              </a:solidFill>
              <a:effectLst/>
              <a:latin typeface="Graphik-Regular"/>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b="0" i="0" kern="1200" dirty="0" smtClean="0">
                <a:solidFill>
                  <a:srgbClr val="303232"/>
                </a:solidFill>
                <a:effectLst/>
                <a:latin typeface="Graphik-Regular"/>
                <a:ea typeface="+mn-ea"/>
                <a:cs typeface="+mn-cs"/>
              </a:rPr>
              <a:t>It</a:t>
            </a:r>
            <a:r>
              <a:rPr lang="en-GB" sz="1200" b="0" i="0" kern="1200" baseline="0" dirty="0" smtClean="0">
                <a:solidFill>
                  <a:srgbClr val="303232"/>
                </a:solidFill>
                <a:effectLst/>
                <a:latin typeface="Graphik-Regular"/>
                <a:ea typeface="+mn-ea"/>
                <a:cs typeface="+mn-cs"/>
              </a:rPr>
              <a:t> </a:t>
            </a:r>
            <a:r>
              <a:rPr lang="en-GB" sz="1200" b="0" i="0" kern="1200" dirty="0" smtClean="0">
                <a:solidFill>
                  <a:srgbClr val="303232"/>
                </a:solidFill>
                <a:effectLst/>
                <a:latin typeface="Graphik-Regular"/>
                <a:ea typeface="+mn-ea"/>
                <a:cs typeface="+mn-cs"/>
              </a:rPr>
              <a:t>stresses that all staff (</a:t>
            </a:r>
            <a:r>
              <a:rPr lang="en-GB" sz="1200" b="0" i="0" kern="1200" dirty="0" err="1" smtClean="0">
                <a:solidFill>
                  <a:srgbClr val="303232"/>
                </a:solidFill>
                <a:effectLst/>
                <a:latin typeface="Graphik-Regular"/>
                <a:ea typeface="+mn-ea"/>
                <a:cs typeface="+mn-cs"/>
              </a:rPr>
              <a:t>esp</a:t>
            </a:r>
            <a:r>
              <a:rPr lang="en-GB" sz="1200" b="0" i="0" kern="1200" dirty="0" smtClean="0">
                <a:solidFill>
                  <a:srgbClr val="303232"/>
                </a:solidFill>
                <a:effectLst/>
                <a:latin typeface="Graphik-Regular"/>
                <a:ea typeface="+mn-ea"/>
                <a:cs typeface="+mn-cs"/>
              </a:rPr>
              <a:t> DSLs)consider</a:t>
            </a:r>
            <a:r>
              <a:rPr lang="en-GB" sz="1200" b="0" i="0" kern="1200" baseline="0" dirty="0" smtClean="0">
                <a:solidFill>
                  <a:srgbClr val="303232"/>
                </a:solidFill>
                <a:effectLst/>
                <a:latin typeface="Graphik-Regular"/>
                <a:ea typeface="+mn-ea"/>
                <a:cs typeface="+mn-cs"/>
              </a:rPr>
              <a:t> that safeguarding concerns may arise in the community/out of the home. CSE/ CE/ County Lines etc.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Regarding what school and college staff should do if they have safeguarding concerns about another staff member who may pose a risk of harm now</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specifically includes </a:t>
            </a:r>
            <a:r>
              <a:rPr lang="en-GB" sz="1200" b="1" kern="1200" dirty="0" smtClean="0">
                <a:solidFill>
                  <a:schemeClr val="tx1"/>
                </a:solidFill>
                <a:effectLst/>
                <a:latin typeface="+mn-lt"/>
                <a:ea typeface="+mn-ea"/>
                <a:cs typeface="+mn-cs"/>
              </a:rPr>
              <a:t>supply staff</a:t>
            </a:r>
            <a:r>
              <a:rPr lang="en-GB" sz="1200" kern="1200" dirty="0" smtClean="0">
                <a:solidFill>
                  <a:schemeClr val="tx1"/>
                </a:solidFill>
                <a:effectLst/>
                <a:latin typeface="+mn-lt"/>
                <a:ea typeface="+mn-ea"/>
                <a:cs typeface="+mn-cs"/>
              </a:rPr>
              <a:t>, reflecting changes in Part 4 that schools hold a responsibility to fully explore concerns about supply staff.</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Part 4 – LADO 4</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criteria - The reason is because of transferrable risk. Where a member of staff or volunteer is involved in an incident outside of school/college which did not involve children but could have an impact on their suitability to work with children. For example, a member of staff is involved in domestic abuse at home. No children were involved, but schools/colleges need to consider what triggered these actions and could a child in the school trigger the same reaction, therefore being put at risk. </a:t>
            </a:r>
          </a:p>
        </p:txBody>
      </p:sp>
      <p:sp>
        <p:nvSpPr>
          <p:cNvPr id="4" name="Slide Number Placeholder 3"/>
          <p:cNvSpPr>
            <a:spLocks noGrp="1"/>
          </p:cNvSpPr>
          <p:nvPr>
            <p:ph type="sldNum" sz="quarter" idx="10"/>
          </p:nvPr>
        </p:nvSpPr>
        <p:spPr/>
        <p:txBody>
          <a:bodyPr/>
          <a:lstStyle/>
          <a:p>
            <a:fld id="{350EB4A9-1821-460D-8FD9-78B697006B58}" type="slidenum">
              <a:rPr lang="en-GB" smtClean="0"/>
              <a:t>16</a:t>
            </a:fld>
            <a:endParaRPr lang="en-GB" dirty="0"/>
          </a:p>
        </p:txBody>
      </p:sp>
    </p:spTree>
    <p:extLst>
      <p:ext uri="{BB962C8B-B14F-4D97-AF65-F5344CB8AC3E}">
        <p14:creationId xmlns:p14="http://schemas.microsoft.com/office/powerpoint/2010/main" val="175386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If time allows, watch the clip of Jazz to press home the point</a:t>
            </a:r>
            <a:r>
              <a:rPr lang="en-US" sz="1200" kern="1200" baseline="0" dirty="0" smtClean="0">
                <a:solidFill>
                  <a:schemeClr val="tx1"/>
                </a:solidFill>
                <a:effectLst/>
                <a:latin typeface="+mn-lt"/>
                <a:ea typeface="+mn-ea"/>
                <a:cs typeface="+mn-cs"/>
              </a:rPr>
              <a:t> that they can make a difference.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17</a:t>
            </a:fld>
            <a:endParaRPr lang="en-GB" dirty="0"/>
          </a:p>
        </p:txBody>
      </p:sp>
    </p:spTree>
    <p:extLst>
      <p:ext uri="{BB962C8B-B14F-4D97-AF65-F5344CB8AC3E}">
        <p14:creationId xmlns:p14="http://schemas.microsoft.com/office/powerpoint/2010/main" val="146737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Show this short 2 minute video and then discuss when concerns should</a:t>
            </a:r>
            <a:r>
              <a:rPr lang="en-US" sz="1200" kern="1200" baseline="0" dirty="0" smtClean="0">
                <a:solidFill>
                  <a:schemeClr val="tx1"/>
                </a:solidFill>
                <a:effectLst/>
                <a:latin typeface="+mn-lt"/>
                <a:ea typeface="+mn-ea"/>
                <a:cs typeface="+mn-cs"/>
              </a:rPr>
              <a:t> be reported.  Research shows that on average people wait A MONTH before reporting their concerns.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baseline="0" dirty="0" smtClean="0">
                <a:solidFill>
                  <a:schemeClr val="tx1"/>
                </a:solidFill>
                <a:effectLst/>
                <a:latin typeface="+mn-lt"/>
                <a:ea typeface="+mn-ea"/>
                <a:cs typeface="+mn-cs"/>
              </a:rPr>
              <a:t>Don’t wait.</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18</a:t>
            </a:fld>
            <a:endParaRPr lang="en-GB" dirty="0"/>
          </a:p>
        </p:txBody>
      </p:sp>
    </p:spTree>
    <p:extLst>
      <p:ext uri="{BB962C8B-B14F-4D97-AF65-F5344CB8AC3E}">
        <p14:creationId xmlns:p14="http://schemas.microsoft.com/office/powerpoint/2010/main" val="1843590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197" y="4454733"/>
            <a:ext cx="6221358" cy="4874141"/>
          </a:xfrm>
        </p:spPr>
        <p:txBody>
          <a:bodyPr/>
          <a:lstStyle/>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Key point to ensure:</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Understand it may be </a:t>
            </a:r>
            <a:r>
              <a:rPr kumimoji="0" lang="en-GB" altLang="en-US" sz="1100" b="1" i="0" u="sng" strike="noStrike" kern="1200" cap="none" spc="0" normalizeH="0" baseline="0" noProof="0" dirty="0" smtClean="0">
                <a:ln>
                  <a:noFill/>
                </a:ln>
                <a:solidFill>
                  <a:srgbClr val="000000"/>
                </a:solidFill>
                <a:effectLst/>
                <a:uLnTx/>
                <a:uFillTx/>
              </a:rPr>
              <a:t>deliberate</a:t>
            </a:r>
            <a:r>
              <a:rPr kumimoji="0" lang="en-GB" altLang="en-US" sz="1100" b="0" i="0" u="none" strike="noStrike" kern="1200" cap="none" spc="0" normalizeH="0" baseline="0" noProof="0" dirty="0" smtClean="0">
                <a:ln>
                  <a:noFill/>
                </a:ln>
                <a:solidFill>
                  <a:srgbClr val="000000"/>
                </a:solidFill>
                <a:effectLst/>
                <a:uLnTx/>
                <a:uFillTx/>
              </a:rPr>
              <a:t>  - e.g. burning a child with a cigarette</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1" i="0" u="sng" strike="noStrike" kern="1200" cap="none" spc="0" normalizeH="0" baseline="0" noProof="0" dirty="0" smtClean="0">
                <a:ln>
                  <a:noFill/>
                </a:ln>
                <a:solidFill>
                  <a:srgbClr val="000000"/>
                </a:solidFill>
                <a:effectLst/>
                <a:uLnTx/>
                <a:uFillTx/>
              </a:rPr>
              <a:t>OR</a:t>
            </a:r>
            <a:r>
              <a:rPr kumimoji="0" lang="en-GB" altLang="en-US" sz="1100" b="0" i="0" u="none" strike="noStrike" kern="1200" cap="none" spc="0" normalizeH="0" baseline="0" noProof="0" dirty="0" smtClean="0">
                <a:ln>
                  <a:noFill/>
                </a:ln>
                <a:solidFill>
                  <a:srgbClr val="000000"/>
                </a:solidFill>
                <a:effectLst/>
                <a:uLnTx/>
                <a:uFillTx/>
              </a:rPr>
              <a:t> it can </a:t>
            </a:r>
            <a:r>
              <a:rPr kumimoji="0" lang="en-GB" altLang="en-US" sz="1100" b="1" i="0" u="sng" strike="noStrike" kern="1200" cap="none" spc="0" normalizeH="0" baseline="0" noProof="0" dirty="0" smtClean="0">
                <a:ln>
                  <a:noFill/>
                </a:ln>
                <a:solidFill>
                  <a:srgbClr val="000000"/>
                </a:solidFill>
                <a:effectLst/>
                <a:uLnTx/>
                <a:uFillTx/>
              </a:rPr>
              <a:t>be a failure to act responsibly towards children </a:t>
            </a:r>
            <a:r>
              <a:rPr kumimoji="0" lang="en-GB" altLang="en-US" sz="1100" b="0" i="0" u="none" strike="noStrike" kern="1200" cap="none" spc="0" normalizeH="0" baseline="0" noProof="0" dirty="0" smtClean="0">
                <a:ln>
                  <a:noFill/>
                </a:ln>
                <a:solidFill>
                  <a:srgbClr val="000000"/>
                </a:solidFill>
                <a:effectLst/>
                <a:uLnTx/>
                <a:uFillTx/>
              </a:rPr>
              <a:t>– for example letting a child play out all day without knowing where that child is, who they are with etc.</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It is important to remember that child </a:t>
            </a:r>
            <a:r>
              <a:rPr kumimoji="0" lang="en-GB" altLang="en-US" sz="1100" b="1" i="0" u="sng" strike="noStrike" kern="1200" cap="none" spc="0" normalizeH="0" baseline="0" noProof="0" dirty="0" smtClean="0">
                <a:ln>
                  <a:noFill/>
                </a:ln>
                <a:solidFill>
                  <a:srgbClr val="000000"/>
                </a:solidFill>
                <a:effectLst/>
                <a:uLnTx/>
                <a:uFillTx/>
              </a:rPr>
              <a:t>abuse is not confined to children being hit or beaten.</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1" i="0" u="sng"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rPr>
              <a:t>‘Harm’ means ill treatment or the impairment of health or development.</a:t>
            </a:r>
          </a:p>
          <a:p>
            <a:pPr marL="0" marR="0" lvl="0" indent="0" algn="l" defTabSz="914400" rtl="0" eaLnBrk="1" fontAlgn="base" latinLnBrk="0" hangingPunct="1">
              <a:lnSpc>
                <a:spcPct val="100000"/>
              </a:lnSpc>
              <a:spcAft>
                <a:spcPct val="0"/>
              </a:spcAft>
              <a:buClrTx/>
              <a:buSzTx/>
              <a:buFontTx/>
              <a:buNone/>
              <a:tabLst/>
              <a:defRPr/>
            </a:pPr>
            <a:endParaRPr kumimoji="0" lang="en-US"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rPr>
              <a:t>The term “significant harm” is explored further in the training.</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Ensure clarity on terms that are used:</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Under </a:t>
            </a:r>
            <a:r>
              <a:rPr kumimoji="0" lang="en-GB" altLang="en-US" sz="1100" b="1" i="0" u="sng" strike="noStrike" kern="1200" cap="none" spc="0" normalizeH="0" baseline="0" noProof="0" dirty="0" smtClean="0">
                <a:ln>
                  <a:noFill/>
                </a:ln>
                <a:solidFill>
                  <a:srgbClr val="000000"/>
                </a:solidFill>
                <a:effectLst/>
                <a:uLnTx/>
                <a:uFillTx/>
              </a:rPr>
              <a:t>Children Act 1989 </a:t>
            </a:r>
            <a:r>
              <a:rPr kumimoji="0" lang="en-GB" altLang="en-US" sz="1100" b="0" i="0" u="none" strike="noStrike" kern="1200" cap="none" spc="0" normalizeH="0" baseline="0" noProof="0" dirty="0" smtClean="0">
                <a:ln>
                  <a:noFill/>
                </a:ln>
                <a:solidFill>
                  <a:srgbClr val="000000"/>
                </a:solidFill>
                <a:effectLst/>
                <a:uLnTx/>
                <a:uFillTx/>
              </a:rPr>
              <a:t>– threshold that justifies compulsory intervention in family life in the best interests of children, and gives LAs a duty to make enquiries to decide whether they should take action to safeguard or promote the welfare of a child.  Definition of significant harm also comes later in the session.</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1" i="0" u="sng" strike="noStrike" kern="1200" cap="none" spc="0" normalizeH="0" baseline="0" noProof="0" dirty="0" smtClean="0">
                <a:ln>
                  <a:noFill/>
                </a:ln>
                <a:solidFill>
                  <a:srgbClr val="000000"/>
                </a:solidFill>
                <a:effectLst/>
                <a:uLnTx/>
                <a:uFillTx/>
              </a:rPr>
              <a:t>Children Act 1989 as amended by Adoption and Children Act 2002:</a:t>
            </a: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Harm, or likelihood of harm can be attributable to a lack of adequate parental care or control</a:t>
            </a: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Harm means any act or failure to act which causes injury or has an adverse effect on the child’s physical or emotional health or development.</a:t>
            </a: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Development – physical, intellectual, emotional, social or behavioural</a:t>
            </a: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Health – physical or mental health</a:t>
            </a: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Ill treatment – includes sexual abuse and forms of ill-treatment which are not physical</a:t>
            </a:r>
          </a:p>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19</a:t>
            </a:fld>
            <a:endParaRPr lang="en-GB" dirty="0"/>
          </a:p>
        </p:txBody>
      </p:sp>
    </p:spTree>
    <p:extLst>
      <p:ext uri="{BB962C8B-B14F-4D97-AF65-F5344CB8AC3E}">
        <p14:creationId xmlns:p14="http://schemas.microsoft.com/office/powerpoint/2010/main" val="3407785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197" y="4454733"/>
            <a:ext cx="6221358" cy="4874141"/>
          </a:xfrm>
        </p:spPr>
        <p:txBody>
          <a:bodyPr/>
          <a:lstStyle/>
          <a:p>
            <a:pPr marL="0" marR="0" lvl="0" indent="0" algn="l" defTabSz="914400" rtl="0" eaLnBrk="1" fontAlgn="base" latinLnBrk="0" hangingPunct="1">
              <a:lnSpc>
                <a:spcPct val="100000"/>
              </a:lnSpc>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Key points to ensure:</a:t>
            </a:r>
          </a:p>
          <a:p>
            <a:pPr marL="0" marR="0" lvl="0" indent="0" algn="l" defTabSz="914400" rtl="0" eaLnBrk="1" fontAlgn="base" latinLnBrk="0" hangingPunct="1">
              <a:lnSpc>
                <a:spcPct val="100000"/>
              </a:lnSpc>
              <a:spcAft>
                <a:spcPct val="0"/>
              </a:spcAft>
              <a:buClrTx/>
              <a:buSzTx/>
              <a:buFontTx/>
              <a:buNone/>
              <a:tabLst/>
              <a:defRPr/>
            </a:pPr>
            <a:endParaRPr kumimoji="0" lang="en-GB" altLang="en-US" b="1" i="0" u="sng"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US" altLang="en-US" b="0" i="0" u="none" strike="noStrike" kern="1200" cap="none" spc="0" normalizeH="0" baseline="0" noProof="0" dirty="0" smtClean="0">
                <a:ln>
                  <a:noFill/>
                </a:ln>
                <a:solidFill>
                  <a:srgbClr val="000000"/>
                </a:solidFill>
                <a:effectLst/>
                <a:uLnTx/>
                <a:uFillTx/>
              </a:rPr>
              <a:t>‘Harm’ means ill treatment or the impairment of health or development.</a:t>
            </a:r>
          </a:p>
          <a:p>
            <a:pPr marL="0" marR="0" lvl="0" indent="0" algn="l" defTabSz="914400" rtl="0" eaLnBrk="1" fontAlgn="base" latinLnBrk="0" hangingPunct="1">
              <a:lnSpc>
                <a:spcPct val="100000"/>
              </a:lnSpc>
              <a:spcAft>
                <a:spcPct val="0"/>
              </a:spcAft>
              <a:buClrTx/>
              <a:buSzTx/>
              <a:buFontTx/>
              <a:buNone/>
              <a:tabLst/>
              <a:defRPr/>
            </a:pPr>
            <a:endParaRPr kumimoji="0" lang="en-US"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US" altLang="en-US" b="0" i="0" u="none" strike="noStrike" kern="1200" cap="none" spc="0" normalizeH="0" baseline="0" noProof="0" dirty="0" smtClean="0">
                <a:ln>
                  <a:noFill/>
                </a:ln>
                <a:solidFill>
                  <a:srgbClr val="000000"/>
                </a:solidFill>
                <a:effectLst/>
                <a:uLnTx/>
                <a:uFillTx/>
              </a:rPr>
              <a:t>There are no absolute criteria to judge significant harm but consideration by school should be given to:</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b="0" i="0" u="none" strike="noStrike" kern="1200" cap="none" spc="0" normalizeH="0" baseline="0" noProof="0" dirty="0" smtClean="0">
                <a:ln>
                  <a:noFill/>
                </a:ln>
                <a:solidFill>
                  <a:srgbClr val="000000"/>
                </a:solidFill>
                <a:effectLst/>
                <a:uLnTx/>
                <a:uFillTx/>
              </a:rPr>
              <a:t>Degree and extent of harm</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b="0" i="0" u="none" strike="noStrike" kern="1200" cap="none" spc="0" normalizeH="0" baseline="0" noProof="0" dirty="0" smtClean="0">
                <a:ln>
                  <a:noFill/>
                </a:ln>
                <a:solidFill>
                  <a:srgbClr val="000000"/>
                </a:solidFill>
                <a:effectLst/>
                <a:uLnTx/>
                <a:uFillTx/>
              </a:rPr>
              <a:t>Duration and frequency of abuse or neglect</a:t>
            </a:r>
          </a:p>
          <a:p>
            <a:pPr marL="0" marR="0" lvl="0" indent="0" algn="l" defTabSz="914400" rtl="0" eaLnBrk="1" fontAlgn="base" latinLnBrk="0" hangingPunct="1">
              <a:lnSpc>
                <a:spcPct val="100000"/>
              </a:lnSpc>
              <a:spcAft>
                <a:spcPct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Ensure clarity on terms that are used:</a:t>
            </a:r>
          </a:p>
          <a:p>
            <a:pPr marL="0" marR="0" lvl="0" indent="0" algn="l" defTabSz="914400" rtl="0" eaLnBrk="1" fontAlgn="base" latinLnBrk="0" hangingPunct="1">
              <a:lnSpc>
                <a:spcPct val="100000"/>
              </a:lnSpc>
              <a:spcAft>
                <a:spcPct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Under </a:t>
            </a:r>
            <a:r>
              <a:rPr kumimoji="0" lang="en-GB" altLang="en-US" b="1" i="0" u="sng" strike="noStrike" kern="1200" cap="none" spc="0" normalizeH="0" baseline="0" noProof="0" dirty="0" smtClean="0">
                <a:ln>
                  <a:noFill/>
                </a:ln>
                <a:solidFill>
                  <a:srgbClr val="000000"/>
                </a:solidFill>
                <a:effectLst/>
                <a:uLnTx/>
                <a:uFillTx/>
              </a:rPr>
              <a:t>Children Act 1989 </a:t>
            </a:r>
            <a:r>
              <a:rPr kumimoji="0" lang="en-GB" altLang="en-US" b="0" i="0" u="none" strike="noStrike" kern="1200" cap="none" spc="0" normalizeH="0" baseline="0" noProof="0" dirty="0" smtClean="0">
                <a:ln>
                  <a:noFill/>
                </a:ln>
                <a:solidFill>
                  <a:srgbClr val="000000"/>
                </a:solidFill>
                <a:effectLst/>
                <a:uLnTx/>
                <a:uFillTx/>
              </a:rPr>
              <a:t>it is the threshold of harm that justifies compulsory intervention in family life in the best interests of children, and gives LAs a duty to make enquiries to decide whether they should take action to safeguard or promote the welfare of a child (Section 17 Child In Need or Section 47 Child Protection)</a:t>
            </a:r>
          </a:p>
          <a:p>
            <a:pPr marL="0" marR="0" lvl="0" indent="0" algn="l" defTabSz="914400" rtl="0" eaLnBrk="1" fontAlgn="base" latinLnBrk="0" hangingPunct="1">
              <a:lnSpc>
                <a:spcPct val="100000"/>
              </a:lnSpc>
              <a:spcAft>
                <a:spcPct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b="1" i="0" u="sng" strike="noStrike" kern="1200" cap="none" spc="0" normalizeH="0" baseline="0" noProof="0" dirty="0" smtClean="0">
                <a:ln>
                  <a:noFill/>
                </a:ln>
                <a:solidFill>
                  <a:srgbClr val="000000"/>
                </a:solidFill>
                <a:effectLst/>
                <a:uLnTx/>
                <a:uFillTx/>
              </a:rPr>
              <a:t>Children Act 1989 as amended by Adoption and Children Act 2002:</a:t>
            </a:r>
          </a:p>
          <a:p>
            <a:pPr marL="0" marR="0" lvl="0" indent="0" algn="l" defTabSz="914400" rtl="0" eaLnBrk="1" fontAlgn="base" latinLnBrk="0" hangingPunct="1">
              <a:lnSpc>
                <a:spcPct val="100000"/>
              </a:lnSpc>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Harm, or likelihood of harm can be attributable to a lack of adequate parental care or control</a:t>
            </a:r>
          </a:p>
          <a:p>
            <a:pPr marL="0" marR="0" lvl="0" indent="0" algn="l" defTabSz="914400" rtl="0" eaLnBrk="1" fontAlgn="base" latinLnBrk="0" hangingPunct="1">
              <a:lnSpc>
                <a:spcPct val="100000"/>
              </a:lnSpc>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Harm means any act or failure to act which causes injury or has an adverse effect on the child’s physical or emotional health or development.</a:t>
            </a:r>
          </a:p>
          <a:p>
            <a:pPr marL="0" marR="0" lvl="0" indent="0" algn="l" defTabSz="914400" rtl="0" eaLnBrk="1" fontAlgn="base" latinLnBrk="0" hangingPunct="1">
              <a:lnSpc>
                <a:spcPct val="100000"/>
              </a:lnSpc>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Development – physical, intellectual, emotional, social or behavioural</a:t>
            </a:r>
          </a:p>
          <a:p>
            <a:pPr marL="0" marR="0" lvl="0" indent="0" algn="l" defTabSz="914400" rtl="0" eaLnBrk="1" fontAlgn="base" latinLnBrk="0" hangingPunct="1">
              <a:lnSpc>
                <a:spcPct val="100000"/>
              </a:lnSpc>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Health – physical or mental health</a:t>
            </a:r>
          </a:p>
          <a:p>
            <a:pPr marL="0" marR="0" lvl="0" indent="0" algn="l" defTabSz="914400" rtl="0" eaLnBrk="1" fontAlgn="base" latinLnBrk="0" hangingPunct="1">
              <a:lnSpc>
                <a:spcPct val="100000"/>
              </a:lnSpc>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Ill treatment – includes sexual abuse and forms of ill-treatment which are not physical</a:t>
            </a:r>
          </a:p>
          <a:p>
            <a:pPr marL="0" marR="0" lvl="0" indent="0" algn="l" defTabSz="914400" rtl="0" eaLnBrk="1" fontAlgn="base" latinLnBrk="0" hangingPunct="1">
              <a:lnSpc>
                <a:spcPct val="100000"/>
              </a:lnSpc>
              <a:spcAft>
                <a:spcPct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It is important for the trainer to raise the point that all children can be at risk of significant harm – there is sometimes a belief that because a child comes from a ‘nice’ family the child is not at risk of abuse. This is not the case and such stereotypes can be dangerous and can prevent staff from responding in accordance with the schools safeguarding procedures. This can also apply to members of staff – people find it difficult to believe that a ‘nice’ member of staff could pose a risk to young people and this can prevent them from raising their concerns we should always have professional curiosity and share any concerns that may indicate that a child is suffering or likely to suffer significant harm.</a:t>
            </a:r>
          </a:p>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20</a:t>
            </a:fld>
            <a:endParaRPr lang="en-GB" dirty="0"/>
          </a:p>
        </p:txBody>
      </p:sp>
    </p:spTree>
    <p:extLst>
      <p:ext uri="{BB962C8B-B14F-4D97-AF65-F5344CB8AC3E}">
        <p14:creationId xmlns:p14="http://schemas.microsoft.com/office/powerpoint/2010/main" val="340778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903" y="4607050"/>
            <a:ext cx="5511800" cy="4351972"/>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The session will include definitions and indicators of abuse and sometimes this information can be distressing.</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It is important to remember that abuse and neglect can happen to anybody and therefore it may be possible that some one in the room may have unhappy or distressing memories of their own child hood.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These feelings are important and valid – however, it is not appropriate to discuss them in this session – but help can be provided through other sources.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Any information of a personal nature that is shared during the session must be treated with respect and confidentiality.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However, if anybody raises a concern during the session that relates to children currently being at risk of being harmed or about an individual who may pose a risk to children  then we have a responsibility to report it.  In light this training, colleagues may view information or situations in a different light and it is important that any concerns raised as a result of this training, are reported to the DSL at the end of the session to ensure they are acted upon.</a:t>
            </a:r>
          </a:p>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2</a:t>
            </a:fld>
            <a:endParaRPr lang="en-GB" dirty="0"/>
          </a:p>
        </p:txBody>
      </p:sp>
    </p:spTree>
    <p:extLst>
      <p:ext uri="{BB962C8B-B14F-4D97-AF65-F5344CB8AC3E}">
        <p14:creationId xmlns:p14="http://schemas.microsoft.com/office/powerpoint/2010/main" val="1591540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37" y="4454733"/>
            <a:ext cx="6149017" cy="5026458"/>
          </a:xfrm>
        </p:spPr>
        <p:txBody>
          <a:bodyPr/>
          <a:lstStyle/>
          <a:p>
            <a:pPr eaLnBrk="1" hangingPunct="1"/>
            <a:r>
              <a:rPr lang="en-GB" altLang="en-US" b="1" u="sng" dirty="0" smtClean="0"/>
              <a:t>Key point </a:t>
            </a:r>
            <a:r>
              <a:rPr lang="en-GB" altLang="en-US" dirty="0" smtClean="0"/>
              <a:t>– everyone can contribute to children’s safety by being observant and supportive and reporting concerns as soon as they arise. Only needs 1 person to get the ball rolling.</a:t>
            </a:r>
          </a:p>
          <a:p>
            <a:pPr eaLnBrk="1" hangingPunct="1"/>
            <a:endParaRPr lang="en-GB" altLang="en-US" sz="600" dirty="0" smtClean="0"/>
          </a:p>
          <a:p>
            <a:pPr eaLnBrk="1" hangingPunct="1"/>
            <a:r>
              <a:rPr lang="en-GB" altLang="en-US" dirty="0" smtClean="0"/>
              <a:t>Although shocking it is important to understand child abuse is a daily occurrence – it happens every day, can affect any child regardless of gender, class, economic status, ability, race, religion or sexuality.</a:t>
            </a:r>
          </a:p>
          <a:p>
            <a:pPr eaLnBrk="1" hangingPunct="1"/>
            <a:endParaRPr lang="en-GB" altLang="en-US" sz="600" dirty="0" smtClean="0"/>
          </a:p>
          <a:p>
            <a:pPr eaLnBrk="1" hangingPunct="1"/>
            <a:r>
              <a:rPr lang="en-GB" altLang="en-US" b="1" u="sng" dirty="0" smtClean="0"/>
              <a:t>1 or 2 children die each week</a:t>
            </a:r>
            <a:r>
              <a:rPr lang="en-GB" altLang="en-US" b="1" u="sng" baseline="0" dirty="0" smtClean="0"/>
              <a:t> - </a:t>
            </a:r>
            <a:r>
              <a:rPr lang="en-GB" altLang="en-US" b="1" u="sng" dirty="0" smtClean="0"/>
              <a:t>Victoria Climbie, Holly Wells, Jessica Chapman, Baby Peter Connelly, Daniel Pelka  – high profile cases – but many more never make the media headlines</a:t>
            </a:r>
          </a:p>
          <a:p>
            <a:pPr eaLnBrk="1" hangingPunct="1"/>
            <a:endParaRPr lang="en-GB" altLang="en-US" b="1" u="sng" dirty="0" smtClean="0"/>
          </a:p>
          <a:p>
            <a:pPr eaLnBrk="1" hangingPunct="1"/>
            <a:r>
              <a:rPr lang="en-GB" altLang="en-US" b="1" u="sng" dirty="0" smtClean="0"/>
              <a:t>Think about the 20% in relation to your school – how many might that be???</a:t>
            </a:r>
          </a:p>
          <a:p>
            <a:pPr eaLnBrk="1" hangingPunct="1"/>
            <a:endParaRPr lang="en-GB" altLang="en-US" sz="600" b="1" u="sng" dirty="0" smtClean="0"/>
          </a:p>
          <a:p>
            <a:pPr eaLnBrk="1" hangingPunct="1"/>
            <a:r>
              <a:rPr lang="en-GB" altLang="en-US" dirty="0" smtClean="0"/>
              <a:t>Research has shown that disabled children and children with SEN have an increased risk of abuse.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sz="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Research has also shown that about half of children who are abused or neglected do not speak out at the time – may be frightened, feel that they will not be believed, can’t identify some one to trust, are too young or immature to understand what is happening or do not have enough vocabulary to articulate what is happening.</a:t>
            </a:r>
          </a:p>
          <a:p>
            <a:pPr eaLnBrk="1" hangingPunct="1"/>
            <a:endParaRPr lang="en-GB" altLang="en-US" sz="600" dirty="0" smtClean="0"/>
          </a:p>
          <a:p>
            <a:pPr eaLnBrk="1" hangingPunct="1"/>
            <a:r>
              <a:rPr lang="en-GB" altLang="en-US" b="1" u="sng" dirty="0" smtClean="0"/>
              <a:t>E-Safety</a:t>
            </a:r>
            <a:r>
              <a:rPr lang="en-GB" altLang="en-US" b="1" u="sng" baseline="0" dirty="0" smtClean="0"/>
              <a:t> is a growing concern in relation to online abuse of children </a:t>
            </a:r>
            <a:r>
              <a:rPr lang="en-GB" altLang="en-US" baseline="0" dirty="0" smtClean="0"/>
              <a:t>– some children now never meet their abusers face to face.  The work we do in school to ensure our children are confident and can behave safely online is all the more important, right from a very early age – think in terms of how toddlers can easily operate an iPad / iPhone. </a:t>
            </a:r>
          </a:p>
          <a:p>
            <a:pPr eaLnBrk="1" hangingPunct="1"/>
            <a:endParaRPr lang="en-GB" altLang="en-US" baseline="0" dirty="0" smtClean="0"/>
          </a:p>
          <a:p>
            <a:pPr eaLnBrk="1" hangingPunct="1"/>
            <a:r>
              <a:rPr lang="en-GB" altLang="en-US" b="1" u="sng" baseline="0" dirty="0" smtClean="0">
                <a:solidFill>
                  <a:srgbClr val="00B050"/>
                </a:solidFill>
              </a:rPr>
              <a:t>Remember</a:t>
            </a:r>
            <a:r>
              <a:rPr lang="en-GB" altLang="en-US" b="1" baseline="0" dirty="0" smtClean="0">
                <a:solidFill>
                  <a:srgbClr val="00B050"/>
                </a:solidFill>
              </a:rPr>
              <a:t> 1 in 5 8-11 year olds and 7 in 10 12-15 year olds have a social media profile</a:t>
            </a:r>
          </a:p>
          <a:p>
            <a:pPr eaLnBrk="1" hangingPunct="1"/>
            <a:endParaRPr lang="en-GB" altLang="en-US" sz="1100" dirty="0" smtClean="0"/>
          </a:p>
          <a:p>
            <a:pPr eaLnBrk="1" hangingPunct="1"/>
            <a:endParaRPr lang="en-GB" altLang="en-US" sz="1100" dirty="0" smtClean="0"/>
          </a:p>
        </p:txBody>
      </p:sp>
      <p:sp>
        <p:nvSpPr>
          <p:cNvPr id="4" name="Slide Number Placeholder 3"/>
          <p:cNvSpPr>
            <a:spLocks noGrp="1"/>
          </p:cNvSpPr>
          <p:nvPr>
            <p:ph type="sldNum" sz="quarter" idx="10"/>
          </p:nvPr>
        </p:nvSpPr>
        <p:spPr/>
        <p:txBody>
          <a:bodyPr/>
          <a:lstStyle/>
          <a:p>
            <a:fld id="{350EB4A9-1821-460D-8FD9-78B697006B58}" type="slidenum">
              <a:rPr lang="en-GB" smtClean="0"/>
              <a:t>21</a:t>
            </a:fld>
            <a:endParaRPr lang="en-GB" dirty="0"/>
          </a:p>
        </p:txBody>
      </p:sp>
    </p:spTree>
    <p:extLst>
      <p:ext uri="{BB962C8B-B14F-4D97-AF65-F5344CB8AC3E}">
        <p14:creationId xmlns:p14="http://schemas.microsoft.com/office/powerpoint/2010/main" val="3407785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196" y="4593749"/>
            <a:ext cx="6293699" cy="4582809"/>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Brief overview only needed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100" b="1" i="0" u="sng" strike="noStrike" kern="1200" cap="none" spc="0" normalizeH="0" baseline="0" noProof="0" dirty="0" smtClean="0">
                <a:ln>
                  <a:noFill/>
                </a:ln>
                <a:solidFill>
                  <a:srgbClr val="000000"/>
                </a:solidFill>
                <a:effectLst/>
                <a:uLnTx/>
                <a:uFillTx/>
              </a:rPr>
              <a:t>Key point </a:t>
            </a:r>
            <a:r>
              <a:rPr kumimoji="0" lang="en-GB" altLang="en-US" sz="1100" b="0" i="0" u="none" strike="noStrike" kern="1200" cap="none" spc="0" normalizeH="0" baseline="0" noProof="0" dirty="0" smtClean="0">
                <a:ln>
                  <a:noFill/>
                </a:ln>
                <a:solidFill>
                  <a:srgbClr val="000000"/>
                </a:solidFill>
                <a:effectLst/>
                <a:uLnTx/>
                <a:uFillTx/>
              </a:rPr>
              <a:t>– need to be alert to everyone and not let stereotypes or familiarity blind us to the potential of abuse.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Most children live happily and safely within their families – but </a:t>
            </a:r>
            <a:r>
              <a:rPr kumimoji="0" lang="en-GB" altLang="en-US" sz="1100" b="1" i="0" u="none" strike="noStrike" kern="1200" cap="none" spc="0" normalizeH="0" baseline="0" noProof="0" dirty="0" smtClean="0">
                <a:ln>
                  <a:noFill/>
                </a:ln>
                <a:solidFill>
                  <a:srgbClr val="000000"/>
                </a:solidFill>
                <a:effectLst/>
                <a:uLnTx/>
                <a:uFillTx/>
              </a:rPr>
              <a:t>most abusers are known to the children they abuse </a:t>
            </a:r>
            <a:r>
              <a:rPr kumimoji="0" lang="en-GB" altLang="en-US" sz="1100" b="0" i="0" u="none" strike="noStrike" kern="1200" cap="none" spc="0" normalizeH="0" baseline="0" noProof="0" dirty="0" smtClean="0">
                <a:ln>
                  <a:noFill/>
                </a:ln>
                <a:solidFill>
                  <a:srgbClr val="000000"/>
                </a:solidFill>
                <a:effectLst/>
                <a:uLnTx/>
                <a:uFillTx/>
              </a:rPr>
              <a:t>– it is often a parent, partner of a parent, aunt, uncle, grandparent, older sibling, or some one entrusted with the child’s care, </a:t>
            </a:r>
            <a:r>
              <a:rPr kumimoji="0" lang="en-GB" altLang="en-US" sz="1100" b="0" i="1" u="none" strike="noStrike" kern="1200" cap="none" spc="0" normalizeH="0" baseline="0" noProof="0" dirty="0" smtClean="0">
                <a:ln>
                  <a:noFill/>
                </a:ln>
                <a:solidFill>
                  <a:srgbClr val="000000"/>
                </a:solidFill>
                <a:effectLst/>
                <a:uLnTx/>
                <a:uFillTx/>
              </a:rPr>
              <a:t>not</a:t>
            </a:r>
            <a:r>
              <a:rPr kumimoji="0" lang="en-GB" altLang="en-US" sz="1100" b="0" i="0" u="none" strike="noStrike" kern="1200" cap="none" spc="0" normalizeH="0" baseline="0" noProof="0" dirty="0" smtClean="0">
                <a:ln>
                  <a:noFill/>
                </a:ln>
                <a:solidFill>
                  <a:srgbClr val="000000"/>
                </a:solidFill>
                <a:effectLst/>
                <a:uLnTx/>
                <a:uFillTx/>
              </a:rPr>
              <a:t> a stranger.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Older children in particular are often missed as abusers – can be responsible for bullying, physical or sexual abuse.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Unfortunately some people who wish to harm children do try to secure jobs where they have regular access – why safer recruitment and whistle blowing procedures are so key.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100" b="1" i="0" u="sng" strike="noStrike" kern="1200" cap="none" spc="0" normalizeH="0" baseline="0" noProof="0" dirty="0" smtClean="0">
                <a:ln>
                  <a:noFill/>
                </a:ln>
                <a:solidFill>
                  <a:srgbClr val="000000"/>
                </a:solidFill>
                <a:effectLst/>
                <a:uLnTx/>
                <a:uFillTx/>
              </a:rPr>
              <a:t>Stranger danger </a:t>
            </a:r>
            <a:r>
              <a:rPr kumimoji="0" lang="en-GB" altLang="en-US" sz="1100" b="0" i="0" u="none" strike="noStrike" kern="1200" cap="none" spc="0" normalizeH="0" baseline="0" noProof="0" dirty="0" smtClean="0">
                <a:ln>
                  <a:noFill/>
                </a:ln>
                <a:solidFill>
                  <a:srgbClr val="000000"/>
                </a:solidFill>
                <a:effectLst/>
                <a:uLnTx/>
                <a:uFillTx/>
              </a:rPr>
              <a:t>– is fixed in public’s mind – but stranger abuse </a:t>
            </a:r>
            <a:r>
              <a:rPr kumimoji="0" lang="en-GB" altLang="en-US" sz="1100" b="1" i="0" u="sng" strike="noStrike" kern="1200" cap="none" spc="0" normalizeH="0" baseline="0" noProof="0" dirty="0" smtClean="0">
                <a:ln>
                  <a:noFill/>
                </a:ln>
                <a:solidFill>
                  <a:srgbClr val="000000"/>
                </a:solidFill>
                <a:effectLst/>
                <a:uLnTx/>
                <a:uFillTx/>
              </a:rPr>
              <a:t>is rare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Poor and inadequate child protection and safeguarding procedures create an environment where abuse can take place. Remember institutions and organisations can also abuse.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22</a:t>
            </a:fld>
            <a:endParaRPr lang="en-GB" dirty="0"/>
          </a:p>
        </p:txBody>
      </p:sp>
    </p:spTree>
    <p:extLst>
      <p:ext uri="{BB962C8B-B14F-4D97-AF65-F5344CB8AC3E}">
        <p14:creationId xmlns:p14="http://schemas.microsoft.com/office/powerpoint/2010/main" val="3407785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23</a:t>
            </a:fld>
            <a:endParaRPr lang="en-GB" dirty="0"/>
          </a:p>
        </p:txBody>
      </p:sp>
    </p:spTree>
    <p:extLst>
      <p:ext uri="{BB962C8B-B14F-4D97-AF65-F5344CB8AC3E}">
        <p14:creationId xmlns:p14="http://schemas.microsoft.com/office/powerpoint/2010/main" val="419210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417513"/>
            <a:ext cx="4492625" cy="3370262"/>
          </a:xfrm>
        </p:spPr>
      </p:sp>
      <p:sp>
        <p:nvSpPr>
          <p:cNvPr id="3" name="Notes Placeholder 2"/>
          <p:cNvSpPr>
            <a:spLocks noGrp="1"/>
          </p:cNvSpPr>
          <p:nvPr>
            <p:ph type="body" idx="1"/>
          </p:nvPr>
        </p:nvSpPr>
        <p:spPr>
          <a:xfrm>
            <a:off x="261856" y="3845465"/>
            <a:ext cx="6366040" cy="5559568"/>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000" b="0" i="0" u="sng" strike="noStrike" kern="1200" cap="none" spc="0" normalizeH="0" baseline="0" noProof="0" dirty="0" smtClean="0">
                <a:ln>
                  <a:noFill/>
                </a:ln>
                <a:solidFill>
                  <a:srgbClr val="000000"/>
                </a:solidFill>
                <a:effectLst/>
                <a:uLnTx/>
                <a:uFillTx/>
              </a:rPr>
              <a:t>Activity</a:t>
            </a:r>
            <a:r>
              <a:rPr kumimoji="0" lang="en-GB" sz="1000" b="0" i="0" u="none" strike="noStrike" kern="1200" cap="none" spc="0" normalizeH="0" baseline="0" noProof="0" dirty="0" smtClean="0">
                <a:ln>
                  <a:noFill/>
                </a:ln>
                <a:solidFill>
                  <a:srgbClr val="000000"/>
                </a:solidFill>
                <a:effectLst/>
                <a:uLnTx/>
                <a:uFillTx/>
              </a:rPr>
              <a:t> – 10 minutes for group work</a:t>
            </a:r>
            <a:endParaRPr kumimoji="0" lang="en-GB" sz="1000" b="0" i="0" u="sng"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rPr>
              <a:t>Divide into </a:t>
            </a:r>
            <a:r>
              <a:rPr kumimoji="0" lang="en-GB" sz="1000" b="1" i="0" u="sng" strike="noStrike" kern="1200" cap="none" spc="0" normalizeH="0" baseline="0" noProof="0" dirty="0" smtClean="0">
                <a:ln>
                  <a:noFill/>
                </a:ln>
                <a:solidFill>
                  <a:srgbClr val="000000"/>
                </a:solidFill>
                <a:effectLst/>
                <a:uLnTx/>
                <a:uFillTx/>
              </a:rPr>
              <a:t>4 groups</a:t>
            </a:r>
            <a:r>
              <a:rPr kumimoji="0" lang="en-GB" sz="1000" b="0" i="0" u="none" strike="noStrike" kern="1200" cap="none" spc="0" normalizeH="0" baseline="0" noProof="0" dirty="0" smtClean="0">
                <a:ln>
                  <a:noFill/>
                </a:ln>
                <a:solidFill>
                  <a:srgbClr val="000000"/>
                </a:solidFill>
                <a:effectLst/>
                <a:uLnTx/>
                <a:uFillTx/>
              </a:rPr>
              <a:t> and allocate a type of abuse to each group.  If group is too large then have multiples of the 4 categories.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rPr>
              <a:t>Provide flip chart paper and pen.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rPr>
              <a:t>After 2 minutes ask the groups to stop writing and pass their flip chart paper to the group to their left.  Groups add additional signs and indicators for 2 minutes; repeat until each group has completed the four categories.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000" b="1" i="0" u="sng" strike="noStrike" kern="1200" cap="none" spc="0" normalizeH="0" baseline="0" noProof="0" dirty="0" smtClean="0">
                <a:ln>
                  <a:noFill/>
                </a:ln>
                <a:solidFill>
                  <a:srgbClr val="000000"/>
                </a:solidFill>
                <a:effectLst/>
                <a:uLnTx/>
                <a:uFillTx/>
              </a:rPr>
              <a:t>10 mins to complete exercise </a:t>
            </a:r>
            <a:r>
              <a:rPr kumimoji="0" lang="en-GB" sz="1000" b="0" i="0" u="none" strike="noStrike" kern="1200" cap="none" spc="0" normalizeH="0" baseline="0" noProof="0" dirty="0" smtClean="0">
                <a:ln>
                  <a:noFill/>
                </a:ln>
                <a:solidFill>
                  <a:srgbClr val="000000"/>
                </a:solidFill>
                <a:effectLst/>
                <a:uLnTx/>
                <a:uFillTx/>
              </a:rPr>
              <a:t> (if multiple groups doing each category ask 1 for feedback and only any additions from the others) – take feedback for each category in the sequence below and put up the following slide as each group feedback: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rPr>
              <a:t>Physical Abuse and common sites – Slides 18 and 19</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rPr>
              <a:t>Emotional Abuse and Domestic Abuse – Slides 20, 21, 22 &amp; 23</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rPr>
              <a:t>Neglect - Slide 24</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rPr>
              <a:t>Sexual Abuse and CSE – Slides 25, 26, 27, 28, 29, 30</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rPr>
              <a:t>Key point - The </a:t>
            </a:r>
            <a:r>
              <a:rPr kumimoji="0" lang="en-GB" sz="1000" b="1" i="0" u="sng" strike="noStrike" kern="1200" cap="none" spc="0" normalizeH="0" baseline="0" noProof="0" dirty="0" smtClean="0">
                <a:ln>
                  <a:noFill/>
                </a:ln>
                <a:solidFill>
                  <a:srgbClr val="000000"/>
                </a:solidFill>
                <a:effectLst/>
                <a:uLnTx/>
                <a:uFillTx/>
              </a:rPr>
              <a:t>ability to recognise the signs and symptoms is important because abuse is very rarely witnessed, </a:t>
            </a:r>
            <a:r>
              <a:rPr kumimoji="0" lang="en-GB" sz="1000" b="0" i="0" u="none" strike="noStrike" kern="1200" cap="none" spc="0" normalizeH="0" baseline="0" noProof="0" dirty="0" smtClean="0">
                <a:ln>
                  <a:noFill/>
                </a:ln>
                <a:solidFill>
                  <a:srgbClr val="000000"/>
                </a:solidFill>
                <a:effectLst/>
                <a:uLnTx/>
                <a:uFillTx/>
              </a:rPr>
              <a:t>therefore we </a:t>
            </a:r>
            <a:r>
              <a:rPr kumimoji="0" lang="en-GB" sz="1000" b="1" i="0" u="sng" strike="noStrike" kern="1200" cap="none" spc="0" normalizeH="0" baseline="0" noProof="0" dirty="0" smtClean="0">
                <a:ln>
                  <a:noFill/>
                </a:ln>
                <a:solidFill>
                  <a:srgbClr val="000000"/>
                </a:solidFill>
                <a:effectLst/>
                <a:uLnTx/>
                <a:uFillTx/>
              </a:rPr>
              <a:t>only have signs and symptoms as possible indicators.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rPr>
              <a:t>Throughout the feedback highlight: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endParaRP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sz="1000" b="0" i="0" u="none" strike="noStrike" kern="1200" cap="none" spc="0" normalizeH="0" baseline="0" noProof="0" dirty="0" smtClean="0">
                <a:ln>
                  <a:noFill/>
                </a:ln>
                <a:solidFill>
                  <a:srgbClr val="000000"/>
                </a:solidFill>
                <a:effectLst/>
                <a:uLnTx/>
                <a:uFillTx/>
              </a:rPr>
              <a:t>Any similarities between the categories </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sz="1000" b="0" i="0" u="none" strike="noStrike" kern="1200" cap="none" spc="0" normalizeH="0" baseline="0" noProof="0" dirty="0" smtClean="0">
                <a:ln>
                  <a:noFill/>
                </a:ln>
                <a:solidFill>
                  <a:srgbClr val="000000"/>
                </a:solidFill>
                <a:effectLst/>
                <a:uLnTx/>
                <a:uFillTx/>
              </a:rPr>
              <a:t>Any areas that may have been missed by the group for each category</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sz="1000" b="0" i="0" u="none" strike="noStrike" kern="1200" cap="none" spc="0" normalizeH="0" baseline="0" noProof="0" dirty="0" smtClean="0">
                <a:ln>
                  <a:noFill/>
                </a:ln>
                <a:solidFill>
                  <a:srgbClr val="000000"/>
                </a:solidFill>
                <a:effectLst/>
                <a:uLnTx/>
                <a:uFillTx/>
              </a:rPr>
              <a:t>Acknowledge any overlaps and that emotional abuse is an aspect of all abuse.</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sz="1000" b="0" i="0" u="none" strike="noStrike" kern="1200" cap="none" spc="0" normalizeH="0" baseline="0" noProof="0" dirty="0" smtClean="0">
                <a:ln>
                  <a:noFill/>
                </a:ln>
                <a:solidFill>
                  <a:srgbClr val="000000"/>
                </a:solidFill>
                <a:effectLst/>
                <a:uLnTx/>
                <a:uFillTx/>
              </a:rPr>
              <a:t>Child development factors e.g. regressive behaviour (thumb sucking); advanced sexualised behaviour; poor attachment to parents/carers, poor social skills with peer group; inability to identify and express emotions.  Remember that changes in behaviour for that individual child and behaviours that are outside the age expected norm are key indicators.</a:t>
            </a:r>
          </a:p>
        </p:txBody>
      </p:sp>
      <p:sp>
        <p:nvSpPr>
          <p:cNvPr id="4" name="Slide Number Placeholder 3"/>
          <p:cNvSpPr>
            <a:spLocks noGrp="1"/>
          </p:cNvSpPr>
          <p:nvPr>
            <p:ph type="sldNum" sz="quarter" idx="10"/>
          </p:nvPr>
        </p:nvSpPr>
        <p:spPr/>
        <p:txBody>
          <a:bodyPr/>
          <a:lstStyle/>
          <a:p>
            <a:fld id="{350EB4A9-1821-460D-8FD9-78B697006B58}" type="slidenum">
              <a:rPr lang="en-GB" smtClean="0"/>
              <a:t>24</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417513"/>
            <a:ext cx="4468812" cy="3351212"/>
          </a:xfrm>
        </p:spPr>
      </p:sp>
      <p:sp>
        <p:nvSpPr>
          <p:cNvPr id="3" name="Notes Placeholder 2"/>
          <p:cNvSpPr>
            <a:spLocks noGrp="1"/>
          </p:cNvSpPr>
          <p:nvPr>
            <p:ph type="body" idx="1"/>
          </p:nvPr>
        </p:nvSpPr>
        <p:spPr>
          <a:xfrm>
            <a:off x="261856" y="3769307"/>
            <a:ext cx="6366040" cy="5711884"/>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Brief overview only as it is to supplement/clarify the feedback given in the group work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rPr>
              <a:t>Some of the key indicators for groups to identify: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Unexplained injuries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Injuries on certain parts of the body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Injuries in various stages of healing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Injuries that reflect an article used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Inconsistent explanations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Flinching when approached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Reluctant to change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Crying / instability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Afraid of home / not wanting to go home at the end of the day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Behavioural extremes – anger, upset, etc.</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Poor attendance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Apathy / depression / self harm</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Wanting arms and legs covered even in very hot weather</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If the group has not mentioned it during feedback, point out that </a:t>
            </a:r>
            <a:r>
              <a:rPr kumimoji="0" lang="en-GB" altLang="en-US" sz="1050" b="1" i="0" u="sng" strike="noStrike" kern="1200" cap="none" spc="0" normalizeH="0" baseline="0" noProof="0" dirty="0" smtClean="0">
                <a:ln>
                  <a:noFill/>
                </a:ln>
                <a:solidFill>
                  <a:srgbClr val="000000"/>
                </a:solidFill>
                <a:effectLst/>
                <a:uLnTx/>
                <a:uFillTx/>
              </a:rPr>
              <a:t>attendance can be a key indicator for physical abuse</a:t>
            </a:r>
            <a:r>
              <a:rPr kumimoji="0" lang="en-GB" altLang="en-US" sz="1050" b="0" i="0" u="none" strike="noStrike" kern="1200" cap="none" spc="0" normalizeH="0" baseline="0" noProof="0" dirty="0" smtClean="0">
                <a:ln>
                  <a:noFill/>
                </a:ln>
                <a:solidFill>
                  <a:srgbClr val="000000"/>
                </a:solidFill>
                <a:effectLst/>
                <a:uLnTx/>
                <a:uFillTx/>
              </a:rPr>
              <a:t>.  Injuries will fade over time and the child may be absent from school in order to prevent questions being asked by staff.  This was the case with Daniel Pelka who returned to school after periods of absence with faded bruising, etc.</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Other than physical signs, </a:t>
            </a:r>
            <a:r>
              <a:rPr kumimoji="0" lang="en-GB" altLang="en-US" sz="1050" b="1" i="0" u="sng" strike="noStrike" kern="1200" cap="none" spc="0" normalizeH="0" baseline="0" noProof="0" dirty="0" smtClean="0">
                <a:ln>
                  <a:noFill/>
                </a:ln>
                <a:solidFill>
                  <a:srgbClr val="000000"/>
                </a:solidFill>
                <a:effectLst/>
                <a:uLnTx/>
                <a:uFillTx/>
              </a:rPr>
              <a:t>changes in behaviour</a:t>
            </a:r>
            <a:r>
              <a:rPr kumimoji="0" lang="en-GB" altLang="en-US" sz="1050" b="0" i="0" u="none" strike="noStrike" kern="1200" cap="none" spc="0" normalizeH="0" baseline="0" noProof="0" dirty="0" smtClean="0">
                <a:ln>
                  <a:noFill/>
                </a:ln>
                <a:solidFill>
                  <a:srgbClr val="000000"/>
                </a:solidFill>
                <a:effectLst/>
                <a:uLnTx/>
                <a:uFillTx/>
              </a:rPr>
              <a:t> (from the norm) are key indicators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50" b="1" i="0" u="sng" strike="noStrike" kern="1200" cap="none" spc="0" normalizeH="0" baseline="0" noProof="0" dirty="0" smtClean="0">
                <a:ln>
                  <a:noFill/>
                </a:ln>
                <a:solidFill>
                  <a:srgbClr val="000000"/>
                </a:solidFill>
                <a:effectLst/>
                <a:uLnTx/>
                <a:uFillTx/>
              </a:rPr>
              <a:t>Fabricated or induced illness </a:t>
            </a:r>
            <a:r>
              <a:rPr kumimoji="0" lang="en-GB" altLang="en-US" sz="1050" b="0" i="0" u="none" strike="noStrike" kern="1200" cap="none" spc="0" normalizeH="0" baseline="0" noProof="0" dirty="0" smtClean="0">
                <a:ln>
                  <a:noFill/>
                </a:ln>
                <a:solidFill>
                  <a:srgbClr val="000000"/>
                </a:solidFill>
                <a:effectLst/>
                <a:uLnTx/>
                <a:uFillTx/>
              </a:rPr>
              <a:t>– used to be Munchausen’s Syndrome by Proxy – relatively uncommon; when a parent/carer invents illness in their child or deliberately makes their child ill.</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50" b="1" i="0" u="sng" strike="noStrike" kern="1200" cap="none" spc="0" normalizeH="0" baseline="0" noProof="0" dirty="0" smtClean="0">
                <a:ln>
                  <a:noFill/>
                </a:ln>
                <a:solidFill>
                  <a:srgbClr val="000000"/>
                </a:solidFill>
                <a:effectLst/>
                <a:uLnTx/>
                <a:uFillTx/>
              </a:rPr>
              <a:t>Important to talk about the timeliness of reporting injuries to DSL/Deputy </a:t>
            </a:r>
            <a:r>
              <a:rPr kumimoji="0" lang="en-GB" altLang="en-US" sz="1050" b="0" i="0" u="none" strike="noStrike" kern="1200" cap="none" spc="0" normalizeH="0" baseline="0" noProof="0" dirty="0" smtClean="0">
                <a:ln>
                  <a:noFill/>
                </a:ln>
                <a:solidFill>
                  <a:srgbClr val="000000"/>
                </a:solidFill>
                <a:effectLst/>
                <a:uLnTx/>
                <a:uFillTx/>
              </a:rPr>
              <a:t>as injuries will start to heal as soon as they occur, therefore evidence disappears over time.  Particularly relevant with slap marks and scratches.  The DSL/Deputy will need time to talk to the child, talk to the parents and then discuss with Children’s Social Care therefore a quick response by staff is essential to allow that time before the end of the day.</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latin typeface="Arial" charset="0"/>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25</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39" y="4593749"/>
            <a:ext cx="6004333" cy="4351972"/>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overview only as it is to supplement/clarify the feedback given in the group work</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Need to be aware that clothing often covers up the visible signs </a:t>
            </a:r>
            <a:r>
              <a:rPr kumimoji="0" lang="en-GB" altLang="en-US" sz="1200" b="1" i="0" u="sng" strike="noStrike" kern="1200" cap="none" spc="0" normalizeH="0" baseline="0" noProof="0" dirty="0" smtClean="0">
                <a:ln>
                  <a:noFill/>
                </a:ln>
                <a:solidFill>
                  <a:srgbClr val="000000"/>
                </a:solidFill>
                <a:effectLst/>
                <a:uLnTx/>
                <a:uFillTx/>
              </a:rPr>
              <a:t>BUT under no circumstances should a child be asked to remove clothing</a:t>
            </a:r>
            <a:r>
              <a:rPr kumimoji="0" lang="en-GB" altLang="en-US" sz="1200" b="0" i="0" u="none" strike="noStrike" kern="1200" cap="none" spc="0" normalizeH="0" baseline="0" noProof="0" dirty="0" smtClean="0">
                <a:ln>
                  <a:noFill/>
                </a:ln>
                <a:solidFill>
                  <a:srgbClr val="000000"/>
                </a:solidFill>
                <a:effectLst/>
                <a:uLnTx/>
                <a:uFillTx/>
              </a:rPr>
              <a:t> in order to reveal a bruise – VIGILANCE AND OBSERVATION. Also, </a:t>
            </a:r>
            <a:r>
              <a:rPr kumimoji="0" lang="en-GB" altLang="en-US" sz="1200" b="1" i="0" u="none" strike="noStrike" kern="1200" cap="none" spc="0" normalizeH="0" baseline="0" noProof="0" dirty="0" smtClean="0">
                <a:ln>
                  <a:noFill/>
                </a:ln>
                <a:solidFill>
                  <a:srgbClr val="000000"/>
                </a:solidFill>
                <a:effectLst/>
                <a:uLnTx/>
                <a:uFillTx/>
              </a:rPr>
              <a:t>never take photographs of injuries.</a:t>
            </a: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Child’s </a:t>
            </a:r>
            <a:r>
              <a:rPr kumimoji="0" lang="en-GB" altLang="en-US" sz="1200" b="1" i="0" u="sng" strike="noStrike" kern="1200" cap="none" spc="0" normalizeH="0" baseline="0" noProof="0" dirty="0" smtClean="0">
                <a:ln>
                  <a:noFill/>
                </a:ln>
                <a:solidFill>
                  <a:srgbClr val="000000"/>
                </a:solidFill>
                <a:effectLst/>
                <a:uLnTx/>
                <a:uFillTx/>
              </a:rPr>
              <a:t>behaviour may indicate presence </a:t>
            </a:r>
            <a:r>
              <a:rPr kumimoji="0" lang="en-GB" altLang="en-US" sz="1200" b="0" i="0" u="none" strike="noStrike" kern="1200" cap="none" spc="0" normalizeH="0" baseline="0" noProof="0" dirty="0" smtClean="0">
                <a:ln>
                  <a:noFill/>
                </a:ln>
                <a:solidFill>
                  <a:srgbClr val="000000"/>
                </a:solidFill>
                <a:effectLst/>
                <a:uLnTx/>
                <a:uFillTx/>
              </a:rPr>
              <a:t>of physical abuse – flinching, etc.</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Some bruises are more likely to result from </a:t>
            </a:r>
            <a:r>
              <a:rPr kumimoji="0" lang="en-GB" altLang="en-US" sz="1200" b="1" i="0" u="sng" strike="noStrike" kern="1200" cap="none" spc="0" normalizeH="0" baseline="0" noProof="0" dirty="0" smtClean="0">
                <a:ln>
                  <a:noFill/>
                </a:ln>
                <a:solidFill>
                  <a:srgbClr val="000000"/>
                </a:solidFill>
                <a:effectLst/>
                <a:uLnTx/>
                <a:uFillTx/>
              </a:rPr>
              <a:t>non-accidental injury </a:t>
            </a:r>
            <a:r>
              <a:rPr kumimoji="0" lang="en-GB" altLang="en-US" sz="1200" b="0" i="0" u="none" strike="noStrike" kern="1200" cap="none" spc="0" normalizeH="0" baseline="0" noProof="0" dirty="0" smtClean="0">
                <a:ln>
                  <a:noFill/>
                </a:ln>
                <a:solidFill>
                  <a:srgbClr val="000000"/>
                </a:solidFill>
                <a:effectLst/>
                <a:uLnTx/>
                <a:uFillTx/>
              </a:rPr>
              <a:t>but also need to consider other factors – whether child’s &amp;/or parent’s </a:t>
            </a:r>
            <a:r>
              <a:rPr kumimoji="0" lang="en-GB" altLang="en-US" sz="1200" b="1" i="0" u="sng" strike="noStrike" kern="1200" cap="none" spc="0" normalizeH="0" baseline="0" noProof="0" dirty="0" smtClean="0">
                <a:ln>
                  <a:noFill/>
                </a:ln>
                <a:solidFill>
                  <a:srgbClr val="000000"/>
                </a:solidFill>
                <a:effectLst/>
                <a:uLnTx/>
                <a:uFillTx/>
              </a:rPr>
              <a:t>explanation is consistent with the injury; whether behaviour has changed or parent appear secretive or anxious</a:t>
            </a:r>
            <a:r>
              <a:rPr kumimoji="0" lang="en-GB" altLang="en-US" sz="1200" b="0" i="0" u="none" strike="noStrike" kern="1200" cap="none" spc="0" normalizeH="0" baseline="0" noProof="0" dirty="0" smtClean="0">
                <a:ln>
                  <a:noFill/>
                </a:ln>
                <a:solidFill>
                  <a:srgbClr val="000000"/>
                </a:solidFill>
                <a:effectLst/>
                <a:uLnTx/>
                <a:uFillTx/>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sng" strike="noStrike" kern="1200" cap="none" spc="0" normalizeH="0" baseline="0" noProof="0" dirty="0" smtClean="0">
                <a:ln>
                  <a:noFill/>
                </a:ln>
                <a:solidFill>
                  <a:srgbClr val="000000"/>
                </a:solidFill>
                <a:effectLst/>
                <a:uLnTx/>
                <a:uFillTx/>
              </a:rPr>
              <a:t>Important to acknowledge at this point that when reporting injuries, time is of the essence!  There is a window of opportunity with an injury as the body starts the healing process immediately – think slap marks.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latin typeface="Arial" charset="0"/>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26</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417513"/>
            <a:ext cx="4835525" cy="3627437"/>
          </a:xfrm>
        </p:spPr>
      </p:sp>
      <p:sp>
        <p:nvSpPr>
          <p:cNvPr id="3" name="Notes Placeholder 2"/>
          <p:cNvSpPr>
            <a:spLocks noGrp="1"/>
          </p:cNvSpPr>
          <p:nvPr>
            <p:ph type="body" idx="1"/>
          </p:nvPr>
        </p:nvSpPr>
        <p:spPr>
          <a:xfrm>
            <a:off x="261856" y="4150099"/>
            <a:ext cx="6366040" cy="5331092"/>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00" b="0" i="0" u="none" strike="noStrike" kern="1200" cap="none" spc="0" normalizeH="0" baseline="0" noProof="0" dirty="0" smtClean="0">
                <a:ln>
                  <a:noFill/>
                </a:ln>
                <a:solidFill>
                  <a:srgbClr val="000000"/>
                </a:solidFill>
                <a:effectLst/>
                <a:uLnTx/>
                <a:uFillTx/>
              </a:rPr>
              <a:t>Brief overview only as it is to supplement/clarify the feedback given in the group work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rPr>
              <a:t>Some of the key indicators for groups to identify: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Failure to thrive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Attention seeking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Over ready to relate to others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Low self esteem</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Withdrawn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Tearful / fearful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Apathy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Depression / self harm</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Drink / drug / solvent abuse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00" b="0" i="0" u="none" strike="noStrike" kern="1200" cap="none" spc="0" normalizeH="0" baseline="0" noProof="0" dirty="0" smtClean="0">
                <a:ln>
                  <a:noFill/>
                </a:ln>
                <a:solidFill>
                  <a:srgbClr val="000000"/>
                </a:solidFill>
                <a:effectLst/>
                <a:uLnTx/>
                <a:uFillTx/>
              </a:rPr>
              <a:t>Emotional abuse is harder to see as there are no obvious physical signs like there are with physical abuse.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1" i="0" u="sng" strike="noStrike" kern="1200" cap="none" spc="0" normalizeH="0" baseline="0" noProof="0" dirty="0" smtClean="0">
                <a:ln>
                  <a:noFill/>
                </a:ln>
                <a:solidFill>
                  <a:srgbClr val="000000"/>
                </a:solidFill>
                <a:effectLst/>
                <a:uLnTx/>
                <a:uFillTx/>
              </a:rPr>
              <a:t>Changes in behaviour </a:t>
            </a:r>
            <a:r>
              <a:rPr kumimoji="0" lang="en-US" altLang="en-US" sz="1000" b="0" i="0" u="none" strike="noStrike" kern="1200" cap="none" spc="0" normalizeH="0" baseline="0" noProof="0" dirty="0" smtClean="0">
                <a:ln>
                  <a:noFill/>
                </a:ln>
                <a:solidFill>
                  <a:srgbClr val="000000"/>
                </a:solidFill>
                <a:effectLst/>
                <a:uLnTx/>
                <a:uFillTx/>
              </a:rPr>
              <a:t>are key indicators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1" i="0" u="sng" strike="noStrike" kern="1200" cap="none" spc="0" normalizeH="0" baseline="0" noProof="0" dirty="0" smtClean="0">
                <a:ln>
                  <a:noFill/>
                </a:ln>
                <a:solidFill>
                  <a:srgbClr val="000000"/>
                </a:solidFill>
                <a:effectLst/>
                <a:uLnTx/>
                <a:uFillTx/>
              </a:rPr>
              <a:t>Link emotional abuse to anti-bullying work</a:t>
            </a:r>
            <a:r>
              <a:rPr kumimoji="0" lang="en-US" altLang="en-US" sz="1000" b="0" i="0" u="none" strike="noStrike" kern="1200" cap="none" spc="0" normalizeH="0" baseline="0" noProof="0" dirty="0" smtClean="0">
                <a:ln>
                  <a:noFill/>
                </a:ln>
                <a:solidFill>
                  <a:srgbClr val="000000"/>
                </a:solidFill>
                <a:effectLst/>
                <a:uLnTx/>
                <a:uFillTx/>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00" b="1" i="0" u="sng" strike="noStrike" kern="1200" cap="none" spc="0" normalizeH="0" baseline="0" noProof="0" dirty="0" smtClean="0">
                <a:ln>
                  <a:noFill/>
                </a:ln>
                <a:solidFill>
                  <a:srgbClr val="000000"/>
                </a:solidFill>
                <a:effectLst/>
                <a:uLnTx/>
                <a:uFillTx/>
              </a:rPr>
              <a:t>Persistent</a:t>
            </a:r>
            <a:r>
              <a:rPr kumimoji="0" lang="en-GB" altLang="en-US" sz="1000" b="1" i="0" u="none" strike="noStrike" kern="1200" cap="none" spc="0" normalizeH="0" baseline="0" noProof="0" dirty="0" smtClean="0">
                <a:ln>
                  <a:noFill/>
                </a:ln>
                <a:solidFill>
                  <a:srgbClr val="000000"/>
                </a:solidFill>
                <a:effectLst/>
                <a:uLnTx/>
                <a:uFillTx/>
              </a:rPr>
              <a:t> </a:t>
            </a:r>
            <a:r>
              <a:rPr kumimoji="0" lang="en-GB" altLang="en-US" sz="1000" b="0" i="0" u="none" strike="noStrike" kern="1200" cap="none" spc="0" normalizeH="0" baseline="0" noProof="0" dirty="0" smtClean="0">
                <a:ln>
                  <a:noFill/>
                </a:ln>
                <a:solidFill>
                  <a:srgbClr val="000000"/>
                </a:solidFill>
                <a:effectLst/>
                <a:uLnTx/>
                <a:uFillTx/>
              </a:rPr>
              <a:t>is a key word – it is over a period of time and not an isolated incident – adults can occasionally lose their temper, etc. but this does not constitute abuse – it can have a negative effect on a child and we should avoid this BUT it is not systematic abuse.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00" b="0" i="0" u="none" strike="noStrike" kern="1200" cap="none" spc="0" normalizeH="0" baseline="0" noProof="0" dirty="0" smtClean="0">
                <a:ln>
                  <a:noFill/>
                </a:ln>
                <a:solidFill>
                  <a:srgbClr val="000000"/>
                </a:solidFill>
                <a:effectLst/>
                <a:uLnTx/>
                <a:uFillTx/>
              </a:rPr>
              <a:t>Some degree of emotional abuse is </a:t>
            </a:r>
            <a:r>
              <a:rPr kumimoji="0" lang="en-GB" altLang="en-US" sz="1000" b="1" i="0" u="sng" strike="noStrike" kern="1200" cap="none" spc="0" normalizeH="0" baseline="0" noProof="0" dirty="0" smtClean="0">
                <a:ln>
                  <a:noFill/>
                </a:ln>
                <a:solidFill>
                  <a:srgbClr val="000000"/>
                </a:solidFill>
                <a:effectLst/>
                <a:uLnTx/>
                <a:uFillTx/>
              </a:rPr>
              <a:t>evident in all types of abuse</a:t>
            </a:r>
            <a:r>
              <a:rPr kumimoji="0" lang="en-GB" altLang="en-US" sz="1000" b="0" i="0" u="none" strike="noStrike" kern="1200" cap="none" spc="0" normalizeH="0" baseline="0" noProof="0" dirty="0" smtClean="0">
                <a:ln>
                  <a:noFill/>
                </a:ln>
                <a:solidFill>
                  <a:srgbClr val="000000"/>
                </a:solidFill>
                <a:effectLst/>
                <a:uLnTx/>
                <a:uFillTx/>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rPr>
              <a:t>What might ‘developmentally inappropriate expectations’ look like in a school setting?</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00" b="1" i="0" u="sng" strike="noStrike" kern="1200" cap="none" spc="0" normalizeH="0" baseline="0" noProof="0" dirty="0" smtClean="0">
                <a:ln>
                  <a:noFill/>
                </a:ln>
                <a:solidFill>
                  <a:srgbClr val="000000"/>
                </a:solidFill>
                <a:effectLst/>
                <a:uLnTx/>
                <a:uFillTx/>
              </a:rPr>
              <a:t>Constant demeaning, ridicule humiliation, ignored made to feel worthless and unloved</a:t>
            </a:r>
            <a:r>
              <a:rPr kumimoji="0" lang="en-GB" altLang="en-US" sz="1000" b="0" i="0" u="none" strike="noStrike" kern="1200" cap="none" spc="0" normalizeH="0" baseline="0" noProof="0" dirty="0" smtClean="0">
                <a:ln>
                  <a:noFill/>
                </a:ln>
                <a:solidFill>
                  <a:srgbClr val="000000"/>
                </a:solidFill>
                <a:effectLst/>
                <a:uLnTx/>
                <a:uFillTx/>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00" b="0" i="0" u="none" strike="noStrike" kern="1200" cap="none" spc="0" normalizeH="0" baseline="0" noProof="0" dirty="0" smtClean="0">
                <a:ln>
                  <a:noFill/>
                </a:ln>
                <a:solidFill>
                  <a:srgbClr val="000000"/>
                </a:solidFill>
                <a:effectLst/>
                <a:uLnTx/>
                <a:uFillTx/>
              </a:rPr>
              <a:t>Results in child </a:t>
            </a:r>
            <a:r>
              <a:rPr kumimoji="0" lang="en-GB" altLang="en-US" sz="1000" b="1" i="0" u="sng" strike="noStrike" kern="1200" cap="none" spc="0" normalizeH="0" baseline="0" noProof="0" dirty="0" smtClean="0">
                <a:ln>
                  <a:noFill/>
                </a:ln>
                <a:solidFill>
                  <a:srgbClr val="000000"/>
                </a:solidFill>
                <a:effectLst/>
                <a:uLnTx/>
                <a:uFillTx/>
              </a:rPr>
              <a:t>losing self-confidence, poor self image, difficult behaviour, unhappiness, anxiety, depression, being unable to form positive relationships </a:t>
            </a:r>
            <a:r>
              <a:rPr kumimoji="0" lang="en-GB" altLang="en-US" sz="1000" b="0" i="0" u="none" strike="noStrike" kern="1200" cap="none" spc="0" normalizeH="0" baseline="0" noProof="0" dirty="0" smtClean="0">
                <a:ln>
                  <a:noFill/>
                </a:ln>
                <a:solidFill>
                  <a:srgbClr val="000000"/>
                </a:solidFill>
                <a:effectLst/>
                <a:uLnTx/>
                <a:uFillTx/>
              </a:rPr>
              <a:t>– impact on child’s health and development</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00" b="1" i="0" u="sng" strike="noStrike" kern="1200" cap="none" spc="0" normalizeH="0" baseline="0" noProof="0" dirty="0" smtClean="0">
                <a:ln>
                  <a:noFill/>
                </a:ln>
                <a:solidFill>
                  <a:srgbClr val="000000"/>
                </a:solidFill>
                <a:effectLst/>
                <a:uLnTx/>
                <a:uFillTx/>
              </a:rPr>
              <a:t>Witnessing or living with Domestic Violence is also recognised as emotional abuse </a:t>
            </a:r>
            <a:r>
              <a:rPr kumimoji="0" lang="en-GB" altLang="en-US" sz="1000" b="0" i="0" u="none" strike="noStrike" kern="1200" cap="none" spc="0" normalizeH="0" baseline="0" noProof="0" dirty="0" smtClean="0">
                <a:ln>
                  <a:noFill/>
                </a:ln>
                <a:solidFill>
                  <a:srgbClr val="000000"/>
                </a:solidFill>
                <a:effectLst/>
                <a:uLnTx/>
                <a:uFillTx/>
              </a:rPr>
              <a:t>– can also be linked into physical and sexual abuse as well</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00" b="0" i="0" u="none" strike="noStrike" kern="1200" cap="none" spc="0" normalizeH="0" baseline="0" noProof="0" dirty="0" smtClean="0">
                <a:ln>
                  <a:noFill/>
                </a:ln>
                <a:solidFill>
                  <a:srgbClr val="000000"/>
                </a:solidFill>
                <a:effectLst/>
                <a:uLnTx/>
                <a:uFillTx/>
              </a:rPr>
              <a:t>Not easy to evidence – rarely any physical indicators; thresholds can also be confused by personal opinion and values about appropriateness of family relationships and child-rearing – </a:t>
            </a:r>
            <a:r>
              <a:rPr kumimoji="0" lang="en-GB" altLang="en-US" sz="1000" b="1" i="0" u="none" strike="noStrike" kern="1200" cap="none" spc="0" normalizeH="0" baseline="0" noProof="0" dirty="0" smtClean="0">
                <a:ln>
                  <a:noFill/>
                </a:ln>
                <a:solidFill>
                  <a:srgbClr val="000000"/>
                </a:solidFill>
                <a:effectLst/>
                <a:uLnTx/>
                <a:uFillTx/>
              </a:rPr>
              <a:t>see following 2 slides</a:t>
            </a:r>
            <a:r>
              <a:rPr kumimoji="0" lang="en-GB" altLang="en-US" sz="1000" b="0" i="0" u="none" strike="noStrike" kern="1200" cap="none" spc="0" normalizeH="0" baseline="0" noProof="0" dirty="0" smtClean="0">
                <a:ln>
                  <a:noFill/>
                </a:ln>
                <a:solidFill>
                  <a:srgbClr val="000000"/>
                </a:solidFill>
                <a:effectLst/>
                <a:uLnTx/>
                <a:uFillTx/>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27</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879" y="4454733"/>
            <a:ext cx="6004333" cy="4874141"/>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overview only as it is to supplement/clarify the feedback given in the group work.  ONS Stats released November 2019</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1" i="0" u="sng"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sng" strike="noStrike" kern="1200" cap="none" spc="0" normalizeH="0" baseline="0" noProof="0" dirty="0" smtClean="0">
                <a:ln>
                  <a:noFill/>
                </a:ln>
                <a:solidFill>
                  <a:srgbClr val="000000"/>
                </a:solidFill>
                <a:effectLst/>
                <a:uLnTx/>
                <a:uFillTx/>
              </a:rPr>
              <a:t>Domestic Abuse is a key concern both nationally and locally</a:t>
            </a:r>
            <a:r>
              <a:rPr kumimoji="0" lang="en-GB" altLang="en-US" sz="1200" b="0" i="0" u="none" strike="noStrike" kern="1200" cap="none" spc="0" normalizeH="0" baseline="0" noProof="0" dirty="0" smtClean="0">
                <a:ln>
                  <a:noFill/>
                </a:ln>
                <a:solidFill>
                  <a:srgbClr val="000000"/>
                </a:solidFill>
                <a:effectLst/>
                <a:uLnTx/>
                <a:uFillTx/>
              </a:rPr>
              <a:t>.  School staff need to be aware of the far reaching consequences for children who live in homes where there is domestic abuse.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sng" strike="noStrike" kern="1200" cap="none" spc="0" normalizeH="0" baseline="0" noProof="0" dirty="0" smtClean="0">
                <a:ln>
                  <a:noFill/>
                </a:ln>
                <a:solidFill>
                  <a:srgbClr val="000000"/>
                </a:solidFill>
                <a:effectLst/>
                <a:uLnTx/>
                <a:uFillTx/>
              </a:rPr>
              <a:t>Peer on Peer Statistics from hub4leaders</a:t>
            </a: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rPr>
              <a:t>This topic is important to explore with those working with older children. Both national and local research tells us that some teenagers have worryingly high levels of acceptance of abuse within relationships and often justify the abuse with the actions of the victim e.g. they were unfaithful.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rPr>
              <a:t>This study referenced above highlights the prevalence of this issue yet it remains somewhat of a hidden issue. In a Home Office study, one out of every three girls interviewed said they’d been sexually assaulted by a boyfriend.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rPr>
              <a:t>In the same survey, 25 per cent of girls and 18 per cent of boys said they’d been hit or physically attacked by a partner.</a:t>
            </a: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FF0000"/>
              </a:solidFill>
              <a:effectLst/>
              <a:uLnTx/>
              <a:uFillTx/>
              <a:latin typeface="Arial" charset="0"/>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28</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38" y="4530892"/>
            <a:ext cx="6076675" cy="4351972"/>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overview only as it is to supplement/clarify the feedback given in the group work</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sng" strike="noStrike" kern="1200" cap="none" spc="0" normalizeH="0" baseline="0" noProof="0" dirty="0" smtClean="0">
                <a:ln>
                  <a:noFill/>
                </a:ln>
                <a:solidFill>
                  <a:srgbClr val="000000"/>
                </a:solidFill>
                <a:effectLst/>
                <a:uLnTx/>
                <a:uFillTx/>
              </a:rPr>
              <a:t>MARAC – Multi Agency Risk Assessment Conference </a:t>
            </a:r>
            <a:r>
              <a:rPr kumimoji="0" lang="en-GB" altLang="en-US" sz="1200" b="0" i="0" u="none" strike="noStrike" kern="1200" cap="none" spc="0" normalizeH="0" baseline="0" noProof="0" dirty="0" smtClean="0">
                <a:ln>
                  <a:noFill/>
                </a:ln>
                <a:solidFill>
                  <a:srgbClr val="000000"/>
                </a:solidFill>
                <a:effectLst/>
                <a:uLnTx/>
                <a:uFillTx/>
              </a:rPr>
              <a:t>–</a:t>
            </a:r>
            <a:r>
              <a:rPr kumimoji="0" lang="en-US" altLang="en-US" sz="1200" b="0" i="0" u="none" strike="noStrike" kern="1200" cap="none" spc="0" normalizeH="0" baseline="0" noProof="0" dirty="0" smtClean="0">
                <a:ln>
                  <a:noFill/>
                </a:ln>
                <a:solidFill>
                  <a:srgbClr val="000000"/>
                </a:solidFill>
                <a:effectLst/>
                <a:uLnTx/>
                <a:uFillTx/>
              </a:rPr>
              <a:t> a formal meeting that exists to report / respond to incidents of High Risk Domestic Abuse/ Violence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3 Police call outs to reports of domestic violence within a period of 12 months or an escalation of the level of violence used, along with incidents that are particularly high risk will result in a case being referred to MARAC for discussion.  Schools are asked to share information with the MARAC regarding the child.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sng" strike="noStrike" kern="1200" cap="none" spc="0" normalizeH="0" baseline="0" noProof="0" dirty="0" smtClean="0">
                <a:ln>
                  <a:noFill/>
                </a:ln>
                <a:solidFill>
                  <a:srgbClr val="000000"/>
                </a:solidFill>
                <a:effectLst/>
                <a:uLnTx/>
                <a:uFillTx/>
              </a:rPr>
              <a:t>Operation Encompass – all staff should already be aware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effectLst/>
                <a:uLnTx/>
                <a:uFillTx/>
              </a:rPr>
              <a:t>Cheshire Police working with local schools.  The purpose is to safeguard and support children and young people who have been involved in a domestic abuse incident.  Following such an incident, children will often arrive at school distressed, upset and unprepared.  Operation Encompass aims to ensure that appropriate school staff are made aware early enough to support children and young people in a way that means they feel safe and included.  </a:t>
            </a:r>
            <a:r>
              <a:rPr kumimoji="0" lang="en-GB" altLang="en-US" sz="1200" b="0" i="0" u="none" strike="noStrike" kern="1200" cap="none" spc="0" normalizeH="0" baseline="0" noProof="0" dirty="0" smtClean="0">
                <a:ln>
                  <a:noFill/>
                </a:ln>
                <a:effectLst/>
                <a:uLnTx/>
                <a:uFillTx/>
              </a:rPr>
              <a:t>This support can be via direct work, or simply via silent support (informing key staff in school or offering a listening ear should it be required, etc.)</a:t>
            </a:r>
          </a:p>
        </p:txBody>
      </p:sp>
      <p:sp>
        <p:nvSpPr>
          <p:cNvPr id="4" name="Slide Number Placeholder 3"/>
          <p:cNvSpPr>
            <a:spLocks noGrp="1"/>
          </p:cNvSpPr>
          <p:nvPr>
            <p:ph type="sldNum" sz="quarter" idx="10"/>
          </p:nvPr>
        </p:nvSpPr>
        <p:spPr/>
        <p:txBody>
          <a:bodyPr/>
          <a:lstStyle/>
          <a:p>
            <a:fld id="{350EB4A9-1821-460D-8FD9-78B697006B58}" type="slidenum">
              <a:rPr lang="en-GB" smtClean="0"/>
              <a:t>29</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38" y="4530892"/>
            <a:ext cx="6076675" cy="4351972"/>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effectLst/>
                <a:uLnTx/>
                <a:uFillTx/>
              </a:rPr>
              <a:t>It is important to remember that it is possible for an individual to request this information, however, if you are supporting a family and the individual would like to make enquiries relating to a person that they are in a relationships with, the professional involved should provide support in completing the request for a disclosure and should submit the request.</a:t>
            </a:r>
          </a:p>
        </p:txBody>
      </p:sp>
      <p:sp>
        <p:nvSpPr>
          <p:cNvPr id="4" name="Slide Number Placeholder 3"/>
          <p:cNvSpPr>
            <a:spLocks noGrp="1"/>
          </p:cNvSpPr>
          <p:nvPr>
            <p:ph type="sldNum" sz="quarter" idx="10"/>
          </p:nvPr>
        </p:nvSpPr>
        <p:spPr/>
        <p:txBody>
          <a:bodyPr/>
          <a:lstStyle/>
          <a:p>
            <a:fld id="{350EB4A9-1821-460D-8FD9-78B697006B58}" type="slidenum">
              <a:rPr lang="en-GB" smtClean="0"/>
              <a:t>30</a:t>
            </a:fld>
            <a:endParaRPr lang="en-GB" dirty="0"/>
          </a:p>
        </p:txBody>
      </p:sp>
    </p:spTree>
    <p:extLst>
      <p:ext uri="{BB962C8B-B14F-4D97-AF65-F5344CB8AC3E}">
        <p14:creationId xmlns:p14="http://schemas.microsoft.com/office/powerpoint/2010/main" val="99566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overview only needed,</a:t>
            </a:r>
            <a:r>
              <a:rPr lang="en-US" baseline="0" dirty="0" smtClean="0"/>
              <a:t> particularly if the training is split into two twilight sessions.</a:t>
            </a:r>
          </a:p>
          <a:p>
            <a:endParaRPr lang="en-US" dirty="0" smtClean="0"/>
          </a:p>
          <a:p>
            <a:r>
              <a:rPr lang="en-US" dirty="0" smtClean="0"/>
              <a:t>Draw attention to the fact that in order to be more </a:t>
            </a:r>
            <a:r>
              <a:rPr lang="en-US" b="1" dirty="0" smtClean="0">
                <a:solidFill>
                  <a:srgbClr val="00B050"/>
                </a:solidFill>
              </a:rPr>
              <a:t>proactive around safeguarding </a:t>
            </a:r>
            <a:r>
              <a:rPr lang="en-US" dirty="0" smtClean="0"/>
              <a:t>we need to:</a:t>
            </a:r>
          </a:p>
          <a:p>
            <a:endParaRPr lang="en-US" dirty="0" smtClean="0"/>
          </a:p>
          <a:p>
            <a:pPr marL="171450" indent="-171450">
              <a:buFont typeface="Arial" panose="020B0604020202020204" pitchFamily="34" charset="0"/>
              <a:buChar char="•"/>
            </a:pPr>
            <a:r>
              <a:rPr lang="en-US" dirty="0" smtClean="0">
                <a:solidFill>
                  <a:srgbClr val="00B050"/>
                </a:solidFill>
              </a:rPr>
              <a:t>Be reminded about the signs and symptoms so that we can spot them</a:t>
            </a:r>
          </a:p>
          <a:p>
            <a:pPr marL="171450" indent="-171450">
              <a:buFont typeface="Arial" panose="020B0604020202020204" pitchFamily="34" charset="0"/>
              <a:buChar char="•"/>
            </a:pPr>
            <a:r>
              <a:rPr lang="en-US" dirty="0" smtClean="0">
                <a:solidFill>
                  <a:srgbClr val="00B050"/>
                </a:solidFill>
              </a:rPr>
              <a:t>Be confident about what to do if we hear a disclosure or have concerns around a child’s welfare</a:t>
            </a:r>
          </a:p>
          <a:p>
            <a:pPr marL="171450" indent="-171450">
              <a:buFont typeface="Arial" panose="020B0604020202020204" pitchFamily="34" charset="0"/>
              <a:buChar char="•"/>
            </a:pPr>
            <a:r>
              <a:rPr lang="en-US" dirty="0" smtClean="0">
                <a:solidFill>
                  <a:srgbClr val="00B050"/>
                </a:solidFill>
              </a:rPr>
              <a:t>Understand how to protect ourselves as well as the children in our care</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4</a:t>
            </a:fld>
            <a:endParaRPr lang="en-GB" dirty="0"/>
          </a:p>
        </p:txBody>
      </p:sp>
    </p:spTree>
    <p:extLst>
      <p:ext uri="{BB962C8B-B14F-4D97-AF65-F5344CB8AC3E}">
        <p14:creationId xmlns:p14="http://schemas.microsoft.com/office/powerpoint/2010/main" val="2205637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3488" y="266700"/>
            <a:ext cx="4570412" cy="3427413"/>
          </a:xfrm>
        </p:spPr>
      </p:sp>
      <p:sp>
        <p:nvSpPr>
          <p:cNvPr id="3" name="Notes Placeholder 2"/>
          <p:cNvSpPr>
            <a:spLocks noGrp="1"/>
          </p:cNvSpPr>
          <p:nvPr>
            <p:ph type="body" idx="1"/>
          </p:nvPr>
        </p:nvSpPr>
        <p:spPr>
          <a:xfrm>
            <a:off x="189514" y="3769306"/>
            <a:ext cx="6510724" cy="5635726"/>
          </a:xfrm>
        </p:spPr>
        <p:txBody>
          <a:bodyPr/>
          <a:lstStyle/>
          <a:p>
            <a:pPr marL="0" marR="0" lvl="0" indent="0" algn="l" defTabSz="914400" rtl="0" eaLnBrk="1" fontAlgn="base" latinLnBrk="0" hangingPunct="1">
              <a:lnSpc>
                <a:spcPct val="100000"/>
              </a:lnSpc>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Brief overview only as it is to supplement/clarify the feedback given in the group work</a:t>
            </a:r>
          </a:p>
          <a:p>
            <a:pPr marL="0" marR="0" lvl="0" indent="0" algn="l" defTabSz="914400" rtl="0" eaLnBrk="1" fontAlgn="base" latinLnBrk="0" hangingPunct="1">
              <a:lnSpc>
                <a:spcPct val="100000"/>
              </a:lnSpc>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rPr>
              <a:t>Some of the key indicators for groups to identify:</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Tired / listless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Unkempt</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Poor hygiene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Untreated medical / dental conditions</a:t>
            </a:r>
            <a:r>
              <a:rPr kumimoji="0" lang="en-US" altLang="en-US" sz="1050" b="0" i="0" u="none" strike="noStrike" kern="1200" cap="none" spc="0" normalizeH="0" noProof="0" dirty="0" smtClean="0">
                <a:ln>
                  <a:noFill/>
                </a:ln>
                <a:solidFill>
                  <a:srgbClr val="000000"/>
                </a:solidFill>
                <a:effectLst/>
                <a:uLnTx/>
                <a:uFillTx/>
              </a:rPr>
              <a:t> / </a:t>
            </a:r>
            <a:r>
              <a:rPr kumimoji="0" lang="en-US" altLang="en-US" sz="1050" b="0" i="0" u="none" strike="noStrike" kern="1200" cap="none" spc="0" normalizeH="0" baseline="0" noProof="0" dirty="0" smtClean="0">
                <a:ln>
                  <a:noFill/>
                </a:ln>
                <a:solidFill>
                  <a:srgbClr val="000000"/>
                </a:solidFill>
                <a:effectLst/>
                <a:uLnTx/>
                <a:uFillTx/>
              </a:rPr>
              <a:t>appointments missed</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Constantly hungry or stealing food</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Over eats when food is available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Malnourished / obesity</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Poor growth</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Poor and/or late attendance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Being regularly left alone or unsupervised</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Dressed inappropriately for the weather conditions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Having few friends and/or being withdrawn          </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Ill equipped for school</a:t>
            </a:r>
          </a:p>
          <a:p>
            <a:pPr marL="0" marR="0" lvl="0" indent="0" algn="l" defTabSz="914400" rtl="0" eaLnBrk="1" fontAlgn="base" latinLnBrk="0" hangingPunct="1">
              <a:lnSpc>
                <a:spcPct val="100000"/>
              </a:lnSpc>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Key word is </a:t>
            </a:r>
            <a:r>
              <a:rPr kumimoji="0" lang="en-GB" altLang="en-US" sz="1050" b="1" i="0" u="sng" strike="noStrike" kern="1200" cap="none" spc="0" normalizeH="0" baseline="0" noProof="0" dirty="0" smtClean="0">
                <a:ln>
                  <a:noFill/>
                </a:ln>
                <a:solidFill>
                  <a:srgbClr val="000000"/>
                </a:solidFill>
                <a:effectLst/>
                <a:uLnTx/>
                <a:uFillTx/>
              </a:rPr>
              <a:t>persistent</a:t>
            </a:r>
            <a:r>
              <a:rPr kumimoji="0" lang="en-GB" altLang="en-US" sz="1050" b="1" i="0" u="none" strike="noStrike" kern="1200" cap="none" spc="0" normalizeH="0" baseline="0" noProof="0" dirty="0" smtClean="0">
                <a:ln>
                  <a:noFill/>
                </a:ln>
                <a:solidFill>
                  <a:srgbClr val="000000"/>
                </a:solidFill>
                <a:effectLst/>
                <a:uLnTx/>
                <a:uFillTx/>
              </a:rPr>
              <a:t> </a:t>
            </a:r>
            <a:r>
              <a:rPr kumimoji="0" lang="en-GB" altLang="en-US" sz="1050" b="0" i="0" u="none" strike="noStrike" kern="1200" cap="none" spc="0" normalizeH="0" baseline="0" noProof="0" dirty="0" smtClean="0">
                <a:ln>
                  <a:noFill/>
                </a:ln>
                <a:solidFill>
                  <a:srgbClr val="000000"/>
                </a:solidFill>
                <a:effectLst/>
                <a:uLnTx/>
                <a:uFillTx/>
              </a:rPr>
              <a:t>– it is </a:t>
            </a:r>
            <a:r>
              <a:rPr kumimoji="0" lang="en-GB" altLang="en-US" sz="1050" b="1" i="0" u="sng" strike="noStrike" kern="1200" cap="none" spc="0" normalizeH="0" baseline="0" noProof="0" dirty="0" smtClean="0">
                <a:ln>
                  <a:noFill/>
                </a:ln>
                <a:solidFill>
                  <a:srgbClr val="000000"/>
                </a:solidFill>
                <a:effectLst/>
                <a:uLnTx/>
                <a:uFillTx/>
              </a:rPr>
              <a:t>not about families who are struggling to make ends meet </a:t>
            </a:r>
            <a:r>
              <a:rPr kumimoji="0" lang="en-GB" altLang="en-US" sz="1050" b="0" i="0" u="none" strike="noStrike" kern="1200" cap="none" spc="0" normalizeH="0" baseline="0" noProof="0" dirty="0" smtClean="0">
                <a:ln>
                  <a:noFill/>
                </a:ln>
                <a:solidFill>
                  <a:srgbClr val="000000"/>
                </a:solidFill>
                <a:effectLst/>
                <a:uLnTx/>
                <a:uFillTx/>
              </a:rPr>
              <a:t>or can’t afford good quality food and clothes.  Neglect is when parents are </a:t>
            </a:r>
            <a:r>
              <a:rPr kumimoji="0" lang="en-GB" altLang="en-US" sz="1050" b="1" i="0" u="sng" strike="noStrike" kern="1200" cap="none" spc="0" normalizeH="0" baseline="0" noProof="0" dirty="0" smtClean="0">
                <a:ln>
                  <a:noFill/>
                </a:ln>
                <a:solidFill>
                  <a:srgbClr val="000000"/>
                </a:solidFill>
                <a:effectLst/>
                <a:uLnTx/>
                <a:uFillTx/>
              </a:rPr>
              <a:t>unwilling to meet the basic needs of their child or are ambivalent or apathetic about the circumstances </a:t>
            </a:r>
            <a:r>
              <a:rPr kumimoji="0" lang="en-GB" altLang="en-US" sz="1050" b="0" i="0" u="none" strike="noStrike" kern="1200" cap="none" spc="0" normalizeH="0" baseline="0" noProof="0" dirty="0" smtClean="0">
                <a:ln>
                  <a:noFill/>
                </a:ln>
                <a:solidFill>
                  <a:srgbClr val="000000"/>
                </a:solidFill>
                <a:effectLst/>
                <a:uLnTx/>
                <a:uFillTx/>
              </a:rPr>
              <a:t>in which their child is living.</a:t>
            </a:r>
          </a:p>
          <a:p>
            <a:pPr marL="0" marR="0" lvl="0" indent="0" algn="l" defTabSz="914400" rtl="0" eaLnBrk="1" fontAlgn="base" latinLnBrk="0" hangingPunct="1">
              <a:lnSpc>
                <a:spcPct val="100000"/>
              </a:lnSpc>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Can occur due to </a:t>
            </a:r>
            <a:r>
              <a:rPr kumimoji="0" lang="en-GB" altLang="en-US" sz="1050" b="1" i="0" u="sng" strike="noStrike" kern="1200" cap="none" spc="0" normalizeH="0" baseline="0" noProof="0" dirty="0" smtClean="0">
                <a:ln>
                  <a:noFill/>
                </a:ln>
                <a:solidFill>
                  <a:srgbClr val="000000"/>
                </a:solidFill>
                <a:effectLst/>
                <a:uLnTx/>
                <a:uFillTx/>
              </a:rPr>
              <a:t>parental issues </a:t>
            </a:r>
            <a:r>
              <a:rPr kumimoji="0" lang="en-GB" altLang="en-US" sz="1050" b="0" i="0" u="none" strike="noStrike" kern="1200" cap="none" spc="0" normalizeH="0" baseline="0" noProof="0" dirty="0" smtClean="0">
                <a:ln>
                  <a:noFill/>
                </a:ln>
                <a:solidFill>
                  <a:srgbClr val="000000"/>
                </a:solidFill>
                <a:effectLst/>
                <a:uLnTx/>
                <a:uFillTx/>
              </a:rPr>
              <a:t>– learning difficulties, mental health needs, substance misuse – reduces parents capacity to provide proper care; parent/carer is involved in offending behaviour – child’s safety may be compromised – home might be target of violence; constant flow of people coming into home where it may be unclear who is providing care for child; individuals who pose a risk to children may be frequenting/living in the home</a:t>
            </a:r>
          </a:p>
          <a:p>
            <a:pPr marL="0" marR="0" lvl="0" indent="0" algn="l" defTabSz="914400" rtl="0" eaLnBrk="1" fontAlgn="base" latinLnBrk="0" hangingPunct="1">
              <a:lnSpc>
                <a:spcPct val="100000"/>
              </a:lnSpc>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Need to be aware of </a:t>
            </a:r>
            <a:r>
              <a:rPr kumimoji="0" lang="en-GB" altLang="en-US" sz="1050" b="1" i="0" u="sng" strike="noStrike" kern="1200" cap="none" spc="0" normalizeH="0" baseline="0" noProof="0" dirty="0" smtClean="0">
                <a:ln>
                  <a:noFill/>
                </a:ln>
                <a:solidFill>
                  <a:srgbClr val="000000"/>
                </a:solidFill>
                <a:effectLst/>
                <a:uLnTx/>
                <a:uFillTx/>
              </a:rPr>
              <a:t>how school manages concerns around poor hygiene, head lice, etc. and how this can then lead to bullying</a:t>
            </a:r>
          </a:p>
          <a:p>
            <a:pPr marL="0" marR="0" lvl="0" indent="0" algn="l" defTabSz="914400" rtl="0" eaLnBrk="1" fontAlgn="base" latinLnBrk="0" hangingPunct="1">
              <a:lnSpc>
                <a:spcPct val="100000"/>
              </a:lnSpc>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Impact of neglect on health – poor nutrition, lack of sleep, inadequate medical treatment, poor hygiene, skin disorders, infections – highlight poor dental hygiene</a:t>
            </a:r>
          </a:p>
          <a:p>
            <a:pPr marL="0" marR="0" lvl="0" indent="0" algn="l" defTabSz="914400" rtl="0" eaLnBrk="1" fontAlgn="base" latinLnBrk="0" hangingPunct="1">
              <a:lnSpc>
                <a:spcPct val="100000"/>
              </a:lnSpc>
              <a:spcAft>
                <a:spcPct val="0"/>
              </a:spcAft>
              <a:buClrTx/>
              <a:buSzTx/>
              <a:buFontTx/>
              <a:buNone/>
              <a:tabLst/>
              <a:defRPr/>
            </a:pPr>
            <a:endParaRPr kumimoji="0" lang="en-GB" altLang="en-US" sz="1050" b="1" i="0" u="sng"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050" b="1" i="0" u="sng" strike="noStrike" kern="1200" cap="none" spc="0" normalizeH="0" baseline="0" noProof="0" dirty="0" smtClean="0">
                <a:ln>
                  <a:noFill/>
                </a:ln>
                <a:solidFill>
                  <a:srgbClr val="000000"/>
                </a:solidFill>
                <a:effectLst/>
                <a:uLnTx/>
                <a:uFillTx/>
              </a:rPr>
              <a:t>Also includes poor supervision, being left at home alone</a:t>
            </a:r>
          </a:p>
        </p:txBody>
      </p:sp>
      <p:sp>
        <p:nvSpPr>
          <p:cNvPr id="4" name="Slide Number Placeholder 3"/>
          <p:cNvSpPr>
            <a:spLocks noGrp="1"/>
          </p:cNvSpPr>
          <p:nvPr>
            <p:ph type="sldNum" sz="quarter" idx="10"/>
          </p:nvPr>
        </p:nvSpPr>
        <p:spPr/>
        <p:txBody>
          <a:bodyPr/>
          <a:lstStyle/>
          <a:p>
            <a:fld id="{350EB4A9-1821-460D-8FD9-78B697006B58}" type="slidenum">
              <a:rPr lang="en-GB" smtClean="0"/>
              <a:t>31</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341313"/>
            <a:ext cx="4835525" cy="3627437"/>
          </a:xfrm>
        </p:spPr>
      </p:sp>
      <p:sp>
        <p:nvSpPr>
          <p:cNvPr id="3" name="Notes Placeholder 2"/>
          <p:cNvSpPr>
            <a:spLocks noGrp="1"/>
          </p:cNvSpPr>
          <p:nvPr>
            <p:ph type="body" idx="1"/>
          </p:nvPr>
        </p:nvSpPr>
        <p:spPr>
          <a:xfrm>
            <a:off x="334196" y="3997782"/>
            <a:ext cx="6366040" cy="5483410"/>
          </a:xfrm>
        </p:spPr>
        <p:txBody>
          <a:bodyPr/>
          <a:lstStyle/>
          <a:p>
            <a:pPr marL="0" marR="0" lvl="0" indent="0" algn="l" defTabSz="914400" rtl="0" eaLnBrk="1" fontAlgn="base" latinLnBrk="0" hangingPunct="1">
              <a:lnSpc>
                <a:spcPct val="100000"/>
              </a:lnSpc>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rPr>
              <a:t>Some of the key indicators for groups to identify:</a:t>
            </a:r>
          </a:p>
          <a:p>
            <a:pPr marL="0" marR="0" lvl="0" indent="0" algn="l" defTabSz="914400" rtl="0" eaLnBrk="1" fontAlgn="base" latinLnBrk="0" hangingPunct="1">
              <a:lnSpc>
                <a:spcPct val="100000"/>
              </a:lnSpc>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Age inappropriate sexual behaviour / language / knowledge / promiscuity</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Wary of adults / running away from home / not wanting to go home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Eating disorders / depression / self harm</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Unexplained gifts / money</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Stomach pains when walking or sitting  </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Injuries to certain parts of the body</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Reluctance to get changed </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Bedwetting    </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Recurrent genital discharge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Sexually transmitted diseases </a:t>
            </a:r>
            <a:endParaRPr kumimoji="0" lang="en-GB" altLang="en-US"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050" b="1" i="0" u="sng" strike="noStrike" kern="1200" cap="none" spc="0" normalizeH="0" baseline="0" noProof="0" dirty="0" smtClean="0">
                <a:ln>
                  <a:noFill/>
                </a:ln>
                <a:solidFill>
                  <a:srgbClr val="000000"/>
                </a:solidFill>
                <a:effectLst/>
                <a:uLnTx/>
                <a:uFillTx/>
              </a:rPr>
              <a:t>Training note - Ensure that when taking feedback from the group/s covering this type of abuse, unexplained gifts is highlighted as this may be an indicator of Child Sexual Exploitation / grooming</a:t>
            </a:r>
          </a:p>
          <a:p>
            <a:pPr marL="0" marR="0" lvl="0" indent="0" algn="l" defTabSz="914400" rtl="0" eaLnBrk="1" fontAlgn="base" latinLnBrk="0" hangingPunct="1">
              <a:lnSpc>
                <a:spcPct val="100000"/>
              </a:lnSpc>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Can happen to </a:t>
            </a:r>
            <a:r>
              <a:rPr kumimoji="0" lang="en-GB" altLang="en-US" sz="1050" b="1" i="0" u="sng" strike="noStrike" kern="1200" cap="none" spc="0" normalizeH="0" baseline="0" noProof="0" dirty="0" smtClean="0">
                <a:ln>
                  <a:noFill/>
                </a:ln>
                <a:solidFill>
                  <a:srgbClr val="000000"/>
                </a:solidFill>
                <a:effectLst/>
                <a:uLnTx/>
                <a:uFillTx/>
              </a:rPr>
              <a:t>both girls and boys </a:t>
            </a:r>
            <a:r>
              <a:rPr kumimoji="0" lang="en-GB" altLang="en-US" sz="1050" b="0" i="0" u="none" strike="noStrike" kern="1200" cap="none" spc="0" normalizeH="0" baseline="0" noProof="0" dirty="0" smtClean="0">
                <a:ln>
                  <a:noFill/>
                </a:ln>
                <a:solidFill>
                  <a:srgbClr val="000000"/>
                </a:solidFill>
                <a:effectLst/>
                <a:uLnTx/>
                <a:uFillTx/>
              </a:rPr>
              <a:t>– although girls are at most risk.</a:t>
            </a:r>
          </a:p>
          <a:p>
            <a:pPr marL="0" marR="0" lvl="0" indent="0" algn="l" defTabSz="914400" rtl="0" eaLnBrk="1" fontAlgn="base" latinLnBrk="0" hangingPunct="1">
              <a:lnSpc>
                <a:spcPct val="100000"/>
              </a:lnSpc>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Can happen at </a:t>
            </a:r>
            <a:r>
              <a:rPr kumimoji="0" lang="en-GB" altLang="en-US" sz="1050" b="1" i="0" u="sng" strike="noStrike" kern="1200" cap="none" spc="0" normalizeH="0" baseline="0" noProof="0" dirty="0" smtClean="0">
                <a:ln>
                  <a:noFill/>
                </a:ln>
                <a:solidFill>
                  <a:srgbClr val="000000"/>
                </a:solidFill>
                <a:effectLst/>
                <a:uLnTx/>
                <a:uFillTx/>
              </a:rPr>
              <a:t>any age </a:t>
            </a:r>
            <a:r>
              <a:rPr kumimoji="0" lang="en-GB" altLang="en-US" sz="1050" b="0" i="0" u="none" strike="noStrike" kern="1200" cap="none" spc="0" normalizeH="0" baseline="0" noProof="0" dirty="0" smtClean="0">
                <a:ln>
                  <a:noFill/>
                </a:ln>
                <a:solidFill>
                  <a:srgbClr val="000000"/>
                </a:solidFill>
                <a:effectLst/>
                <a:uLnTx/>
                <a:uFillTx/>
              </a:rPr>
              <a:t>– baby onwards – nursery cases</a:t>
            </a:r>
          </a:p>
          <a:p>
            <a:pPr marL="0" marR="0" lvl="0" indent="0" algn="l" defTabSz="914400" rtl="0" eaLnBrk="1" fontAlgn="base" latinLnBrk="0" hangingPunct="1">
              <a:lnSpc>
                <a:spcPct val="100000"/>
              </a:lnSpc>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Examples – involving </a:t>
            </a:r>
            <a:r>
              <a:rPr kumimoji="0" lang="en-GB" altLang="en-US" sz="1050" b="1" i="0" u="sng" strike="noStrike" kern="1200" cap="none" spc="0" normalizeH="0" baseline="0" noProof="0" dirty="0" smtClean="0">
                <a:ln>
                  <a:noFill/>
                </a:ln>
                <a:solidFill>
                  <a:srgbClr val="000000"/>
                </a:solidFill>
                <a:effectLst/>
                <a:uLnTx/>
                <a:uFillTx/>
              </a:rPr>
              <a:t>contact</a:t>
            </a:r>
            <a:r>
              <a:rPr kumimoji="0" lang="en-GB" altLang="en-US" sz="1050" b="0" i="0" u="none" strike="noStrike" kern="1200" cap="none" spc="0" normalizeH="0" baseline="0" noProof="0" dirty="0" smtClean="0">
                <a:ln>
                  <a:noFill/>
                </a:ln>
                <a:solidFill>
                  <a:srgbClr val="000000"/>
                </a:solidFill>
                <a:effectLst/>
                <a:uLnTx/>
                <a:uFillTx/>
              </a:rPr>
              <a:t> - sexual touching, rape, anal sex, oral sex – can also involve force</a:t>
            </a:r>
          </a:p>
          <a:p>
            <a:pPr marL="0" marR="0" lvl="0" indent="0" algn="l" defTabSz="914400" rtl="0" eaLnBrk="1" fontAlgn="base" latinLnBrk="0" hangingPunct="1">
              <a:lnSpc>
                <a:spcPct val="100000"/>
              </a:lnSpc>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Examples – </a:t>
            </a:r>
            <a:r>
              <a:rPr kumimoji="0" lang="en-GB" altLang="en-US" sz="1050" b="1" i="0" u="sng" strike="noStrike" kern="1200" cap="none" spc="0" normalizeH="0" baseline="0" noProof="0" dirty="0" smtClean="0">
                <a:ln>
                  <a:noFill/>
                </a:ln>
                <a:solidFill>
                  <a:srgbClr val="000000"/>
                </a:solidFill>
                <a:effectLst/>
                <a:uLnTx/>
                <a:uFillTx/>
              </a:rPr>
              <a:t>non-contact </a:t>
            </a:r>
            <a:r>
              <a:rPr kumimoji="0" lang="en-GB" altLang="en-US" sz="1050" b="0" i="0" u="none" strike="noStrike" kern="1200" cap="none" spc="0" normalizeH="0" baseline="0" noProof="0" dirty="0" smtClean="0">
                <a:ln>
                  <a:noFill/>
                </a:ln>
                <a:solidFill>
                  <a:srgbClr val="000000"/>
                </a:solidFill>
                <a:effectLst/>
                <a:uLnTx/>
                <a:uFillTx/>
              </a:rPr>
              <a:t>– taking indecent photographs or videos, showing pornographic material to children for adult’s own sexual gratification – think over-sexualising a child’s environment (18 rated videos, music videos, computer games…)</a:t>
            </a:r>
          </a:p>
          <a:p>
            <a:pPr marL="0" marR="0" lvl="0" indent="0" algn="l" defTabSz="914400" rtl="0" eaLnBrk="1" fontAlgn="base" latinLnBrk="0" hangingPunct="1">
              <a:lnSpc>
                <a:spcPct val="100000"/>
              </a:lnSpc>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Only 25% of sexual abuse by children under 18 BUT do </a:t>
            </a:r>
            <a:r>
              <a:rPr kumimoji="0" lang="en-GB" altLang="en-US" sz="1050" b="1" i="0" u="sng" strike="noStrike" kern="1200" cap="none" spc="0" normalizeH="0" baseline="0" noProof="0" dirty="0" smtClean="0">
                <a:ln>
                  <a:noFill/>
                </a:ln>
                <a:solidFill>
                  <a:srgbClr val="000000"/>
                </a:solidFill>
                <a:effectLst/>
                <a:uLnTx/>
                <a:uFillTx/>
              </a:rPr>
              <a:t>need to be aware of sexually harmful behaviours</a:t>
            </a:r>
            <a:r>
              <a:rPr kumimoji="0" lang="en-GB" altLang="en-US" sz="1050" b="0" i="0" u="none" strike="noStrike" kern="1200" cap="none" spc="0" normalizeH="0" baseline="0" noProof="0" dirty="0" smtClean="0">
                <a:ln>
                  <a:noFill/>
                </a:ln>
                <a:solidFill>
                  <a:srgbClr val="000000"/>
                </a:solidFill>
                <a:effectLst/>
                <a:uLnTx/>
                <a:uFillTx/>
              </a:rPr>
              <a:t> that can present themselves</a:t>
            </a:r>
          </a:p>
          <a:p>
            <a:pPr marL="0" marR="0" lvl="0" indent="0" algn="l" defTabSz="914400" rtl="0" eaLnBrk="1" fontAlgn="base" latinLnBrk="0" hangingPunct="1">
              <a:lnSpc>
                <a:spcPct val="100000"/>
              </a:lnSpc>
              <a:spcAft>
                <a:spcPct val="0"/>
              </a:spcAft>
              <a:buClrTx/>
              <a:buSzTx/>
              <a:buFontTx/>
              <a:buNone/>
              <a:tabLst/>
              <a:defRPr/>
            </a:pPr>
            <a:endParaRPr kumimoji="0" lang="en-GB" altLang="en-US" sz="1050" b="1" i="0" u="sng"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050" b="1" i="0" u="sng" strike="noStrike" kern="1200" cap="none" spc="0" normalizeH="0" baseline="0" noProof="0" dirty="0" smtClean="0">
                <a:ln>
                  <a:noFill/>
                </a:ln>
                <a:solidFill>
                  <a:srgbClr val="000000"/>
                </a:solidFill>
                <a:effectLst/>
                <a:uLnTx/>
                <a:uFillTx/>
              </a:rPr>
              <a:t>Abuse of a position of trust</a:t>
            </a:r>
            <a:r>
              <a:rPr kumimoji="0" lang="en-GB" altLang="en-US" sz="1050" b="0" i="0" u="sng" strike="noStrike" kern="1200" cap="none" spc="0" normalizeH="0" baseline="0" noProof="0" dirty="0" smtClean="0">
                <a:ln>
                  <a:noFill/>
                </a:ln>
                <a:solidFill>
                  <a:srgbClr val="000000"/>
                </a:solidFill>
                <a:effectLst/>
                <a:uLnTx/>
                <a:uFillTx/>
              </a:rPr>
              <a:t> </a:t>
            </a:r>
            <a:r>
              <a:rPr kumimoji="0" lang="en-GB" altLang="en-US" sz="1050" b="0" i="0" u="none" strike="noStrike" kern="1200" cap="none" spc="0" normalizeH="0" baseline="0" noProof="0" dirty="0" smtClean="0">
                <a:ln>
                  <a:noFill/>
                </a:ln>
                <a:solidFill>
                  <a:srgbClr val="000000"/>
                </a:solidFill>
                <a:effectLst/>
                <a:uLnTx/>
                <a:uFillTx/>
              </a:rPr>
              <a:t>– it is an offence for an adult to form a sexual relationship with a young person under 18, whether or not, the young person is over the age of consent if that adult is in a position of trust – teachers, anyone who works with or is in contact with children and young people.</a:t>
            </a:r>
          </a:p>
          <a:p>
            <a:pPr marL="0" marR="0" lvl="0" indent="0" algn="l" defTabSz="914400" rtl="0" eaLnBrk="1" fontAlgn="base" latinLnBrk="0" hangingPunct="1">
              <a:lnSpc>
                <a:spcPct val="100000"/>
              </a:lnSpc>
              <a:spcAft>
                <a:spcPct val="0"/>
              </a:spcAft>
              <a:buClrTx/>
              <a:buSzTx/>
              <a:buFontTx/>
              <a:buNone/>
              <a:tabLst/>
              <a:defRPr/>
            </a:pPr>
            <a:endParaRPr kumimoji="0" lang="en-GB" altLang="en-US" sz="1050" b="1" i="0" u="sng"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050" b="1" i="0" u="sng" strike="noStrike" kern="1200" cap="none" spc="0" normalizeH="0" baseline="0" noProof="0" dirty="0" smtClean="0">
                <a:ln>
                  <a:noFill/>
                </a:ln>
                <a:solidFill>
                  <a:srgbClr val="000000"/>
                </a:solidFill>
                <a:effectLst/>
                <a:uLnTx/>
                <a:uFillTx/>
              </a:rPr>
              <a:t>Grooming</a:t>
            </a:r>
            <a:r>
              <a:rPr kumimoji="0" lang="en-GB" altLang="en-US" sz="1050" b="0" i="0" u="none" strike="noStrike" kern="1200" cap="none" spc="0" normalizeH="0" baseline="0" noProof="0" dirty="0" smtClean="0">
                <a:ln>
                  <a:noFill/>
                </a:ln>
                <a:solidFill>
                  <a:srgbClr val="000000"/>
                </a:solidFill>
                <a:effectLst/>
                <a:uLnTx/>
                <a:uFillTx/>
              </a:rPr>
              <a:t> – the process whereby a child sex offender spends a long time (days, weeks, months) preparing a child – befriending, building a relationship, getting to know family and therefore removing barriers and suspicion</a:t>
            </a: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32</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341313"/>
            <a:ext cx="4835525" cy="3627437"/>
          </a:xfrm>
        </p:spPr>
      </p:sp>
      <p:sp>
        <p:nvSpPr>
          <p:cNvPr id="3" name="Notes Placeholder 2"/>
          <p:cNvSpPr>
            <a:spLocks noGrp="1"/>
          </p:cNvSpPr>
          <p:nvPr>
            <p:ph type="body" idx="1"/>
          </p:nvPr>
        </p:nvSpPr>
        <p:spPr>
          <a:xfrm>
            <a:off x="334197" y="3997782"/>
            <a:ext cx="6221358" cy="540725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rPr>
              <a:t>CSE essentially involves children receiving something e.g. drugs, accommodation, gifts for performing sexual activities. It can occur without physical contact – children can be groomed to post sexual images of themselves on the internet.  These are exploitative relationships where perpetrators have power over victim e.g. age, peer pressure, strength.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rPr>
              <a:t>High profile cases – Operation Retriever in Derby, Rochdale, Rotherham, Oxford.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rPr>
              <a:t>It is important to point out that despite media coverage, CSE is not just limited to “Asian gangs”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rPr>
              <a:t>Education have two key roles: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rPr>
              <a:t>Educating Young people about healthy relationships and sexual health</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rPr>
              <a:t>Protecting young people by spotting the signs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smtClean="0">
                <a:ln>
                  <a:noFill/>
                </a:ln>
                <a:solidFill>
                  <a:srgbClr val="000000"/>
                </a:solidFill>
                <a:effectLst/>
                <a:uLnTx/>
                <a:uFillTx/>
              </a:rPr>
              <a:t>In Halton it is expected that where there may be a concern of CSE, professionals should complete the CE screening tool and submit this to ICART.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33</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341313"/>
            <a:ext cx="4835525" cy="3627437"/>
          </a:xfrm>
        </p:spPr>
      </p:sp>
      <p:sp>
        <p:nvSpPr>
          <p:cNvPr id="3" name="Notes Placeholder 2"/>
          <p:cNvSpPr>
            <a:spLocks noGrp="1"/>
          </p:cNvSpPr>
          <p:nvPr>
            <p:ph type="body" idx="1"/>
          </p:nvPr>
        </p:nvSpPr>
        <p:spPr>
          <a:xfrm>
            <a:off x="189514" y="3997782"/>
            <a:ext cx="6510724" cy="5483410"/>
          </a:xfrm>
        </p:spPr>
        <p:txBody>
          <a:bodyPr/>
          <a:lstStyle/>
          <a:p>
            <a:pPr marL="0" marR="0" lvl="0" indent="0" algn="l" defTabSz="914400" rtl="0" eaLnBrk="1" fontAlgn="base" latinLnBrk="0" hangingPunct="1">
              <a:lnSpc>
                <a:spcPct val="100000"/>
              </a:lnSpc>
              <a:spcAft>
                <a:spcPct val="0"/>
              </a:spcAft>
              <a:buClrTx/>
              <a:buSzTx/>
              <a:buFontTx/>
              <a:buNone/>
              <a:tabLst/>
              <a:defRPr/>
            </a:pPr>
            <a:r>
              <a:rPr kumimoji="0" lang="en-US" altLang="en-US" sz="1050" b="0" i="1" u="none" strike="noStrike" kern="1200" cap="none" spc="0" normalizeH="0" baseline="0" noProof="0" dirty="0" smtClean="0">
                <a:ln>
                  <a:noFill/>
                </a:ln>
                <a:solidFill>
                  <a:srgbClr val="000000"/>
                </a:solidFill>
                <a:effectLst/>
                <a:uLnTx/>
                <a:uFillTx/>
              </a:rPr>
              <a:t>Information taken from non statutory guidance “Sexting in Schools and Colleges; Responding to incidents and Safeguarding young people” UK Council for Child Internet Safety (UKCCIS)</a:t>
            </a:r>
          </a:p>
          <a:p>
            <a:pPr marL="0" marR="0" lvl="0" indent="0" algn="l" defTabSz="914400" rtl="0" eaLnBrk="1" fontAlgn="base" latinLnBrk="0" hangingPunct="1">
              <a:lnSpc>
                <a:spcPct val="100000"/>
              </a:lnSpc>
              <a:spcAft>
                <a:spcPct val="0"/>
              </a:spcAft>
              <a:buClrTx/>
              <a:buSzTx/>
              <a:buFontTx/>
              <a:buNone/>
              <a:tabLst/>
              <a:defRPr/>
            </a:pPr>
            <a:endParaRPr kumimoji="0" lang="en-US" altLang="en-US" sz="4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rPr>
              <a:t>Whilst professionals refer to the issue as “sexting” there is no clear definition of “sexting”. Many professionals consider sexting to be “sending or posting sexually suggestive images, including nude or semi-nude photographs, via mobiles or over the Internet” yet when young people are asked “What does sexting mean to you?” they are more likely to interpret sexting as “writing and sharing explicit messages with people they know”.  Similarly, many parents think of sexting as flirty or sexual text messages rather than images.</a:t>
            </a:r>
          </a:p>
          <a:p>
            <a:pPr marL="0" marR="0" lvl="0" indent="0" algn="l" defTabSz="914400" rtl="0" eaLnBrk="1" fontAlgn="base" latinLnBrk="0" hangingPunct="1">
              <a:lnSpc>
                <a:spcPct val="100000"/>
              </a:lnSpc>
              <a:spcAft>
                <a:spcPct val="0"/>
              </a:spcAft>
              <a:buClrTx/>
              <a:buSzTx/>
              <a:buFontTx/>
              <a:buNone/>
              <a:tabLst/>
              <a:defRPr/>
            </a:pPr>
            <a:endParaRPr kumimoji="0" lang="en-US" altLang="en-US" sz="4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rPr>
              <a:t>Creating and sharing sexual photos and videos of under-18s is illegal and therefore causes the greatest complexity for schools and other agencies when responding. It also presents a range of risks which need careful management.</a:t>
            </a:r>
          </a:p>
          <a:p>
            <a:pPr marL="0" marR="0" lvl="0" indent="0" algn="l" defTabSz="914400" rtl="0" eaLnBrk="1" fontAlgn="base" latinLnBrk="0" hangingPunct="1">
              <a:lnSpc>
                <a:spcPct val="100000"/>
              </a:lnSpc>
              <a:spcAft>
                <a:spcPct val="0"/>
              </a:spcAft>
              <a:buClrTx/>
              <a:buSzTx/>
              <a:buFontTx/>
              <a:buNone/>
              <a:tabLst/>
              <a:defRPr/>
            </a:pPr>
            <a:endParaRPr kumimoji="0" lang="en-US" altLang="en-US" sz="4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rPr>
              <a:t>“Youth produced sexual imagery” best describes the practice because: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“Youth produced” includes young people sharing images that they, or another young person, have created of themselves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“Sexual” is clearer than “indecent”. A judgement of whether something is ‘decent’ is both a value judgement and dependent on context</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“Imagery” covers both still photos and moving videos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endParaRPr kumimoji="0" lang="en-US" altLang="en-US" sz="4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 typeface="Arial" panose="020B0604020202020204" pitchFamily="34" charset="0"/>
              <a:buNone/>
              <a:tabLst/>
              <a:defRPr/>
            </a:pPr>
            <a:r>
              <a:rPr kumimoji="0" lang="en-US" altLang="en-US" sz="1050" b="0" i="0" u="none" strike="noStrike" kern="1200" cap="none" spc="0" normalizeH="0" baseline="0" noProof="0" dirty="0" smtClean="0">
                <a:ln>
                  <a:noFill/>
                </a:ln>
                <a:solidFill>
                  <a:srgbClr val="000000"/>
                </a:solidFill>
                <a:effectLst/>
                <a:uLnTx/>
                <a:uFillTx/>
              </a:rPr>
              <a:t>The types of incidents which this covers are: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A person under the age of 18 creates and shares sexual imagery of themselves with a peer under the age of 18</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A person under the age of 18 shares sexual imagery created by another person under the age of 18 with a peer under the age of 18 or an adult</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A person under the age of 18 is in possession of sexual imagery created by another person under the age of 18</a:t>
            </a:r>
          </a:p>
          <a:p>
            <a:pPr marL="0" marR="0" lvl="0" indent="0" algn="l" defTabSz="914400" rtl="0" eaLnBrk="1" fontAlgn="base" latinLnBrk="0" hangingPunct="1">
              <a:lnSpc>
                <a:spcPct val="100000"/>
              </a:lnSpc>
              <a:spcAft>
                <a:spcPct val="0"/>
              </a:spcAft>
              <a:buClrTx/>
              <a:buSzTx/>
              <a:buFont typeface="Arial" panose="020B0604020202020204" pitchFamily="34" charset="0"/>
              <a:buNone/>
              <a:tabLst/>
              <a:defRPr/>
            </a:pPr>
            <a:endParaRPr kumimoji="0" lang="en-US" altLang="en-US" sz="4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 typeface="Arial" panose="020B0604020202020204" pitchFamily="34" charset="0"/>
              <a:buNone/>
              <a:tabLst/>
              <a:defRPr/>
            </a:pPr>
            <a:r>
              <a:rPr kumimoji="0" lang="en-US" altLang="en-US" sz="1050" b="0" i="0" u="none" strike="noStrike" kern="1200" cap="none" spc="0" normalizeH="0" baseline="0" noProof="0" dirty="0" smtClean="0">
                <a:ln>
                  <a:noFill/>
                </a:ln>
                <a:solidFill>
                  <a:srgbClr val="000000"/>
                </a:solidFill>
                <a:effectLst/>
                <a:uLnTx/>
                <a:uFillTx/>
              </a:rPr>
              <a:t>This does not cover:</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The sharing of sexual imagery of people under 18 by adults as this constitutes child sexual abuse and schools should always inform the police.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Young people under the age of 18 sharing adult pornography or exchanging sexual texts which don’t contain imagery.</a:t>
            </a:r>
          </a:p>
          <a:p>
            <a:pPr marR="0" lvl="0" algn="l" defTabSz="914400" rtl="0" eaLnBrk="1" fontAlgn="base" latinLnBrk="0" hangingPunct="1">
              <a:lnSpc>
                <a:spcPct val="100000"/>
              </a:lnSpc>
              <a:spcAft>
                <a:spcPct val="0"/>
              </a:spcAft>
              <a:buClrTx/>
              <a:buSzTx/>
              <a:tabLst/>
              <a:defRPr/>
            </a:pPr>
            <a:endParaRPr kumimoji="0" lang="en-US" altLang="en-US" sz="400" b="0" i="0" u="none" strike="noStrike" kern="1200" cap="none" spc="0" normalizeH="0" baseline="0" noProof="0" dirty="0" smtClean="0">
              <a:ln>
                <a:noFill/>
              </a:ln>
              <a:solidFill>
                <a:srgbClr val="000000"/>
              </a:solidFill>
              <a:effectLst/>
              <a:uLnTx/>
              <a:uFillTx/>
            </a:endParaRPr>
          </a:p>
          <a:p>
            <a:pPr lvl="0" fontAlgn="base">
              <a:spcAft>
                <a:spcPct val="0"/>
              </a:spcAft>
              <a:defRPr/>
            </a:pPr>
            <a:r>
              <a:rPr lang="en-US" altLang="en-US" sz="1050" dirty="0" smtClean="0">
                <a:solidFill>
                  <a:srgbClr val="000000"/>
                </a:solidFill>
              </a:rPr>
              <a:t>This does mean that young people are breaking the law by sharing such images, however whilst </a:t>
            </a:r>
            <a:r>
              <a:rPr lang="en-US" altLang="en-US" sz="1050" dirty="0">
                <a:solidFill>
                  <a:srgbClr val="000000"/>
                </a:solidFill>
              </a:rPr>
              <a:t>young people creating and sharing sexual imagery can be very risky, it is often </a:t>
            </a:r>
            <a:r>
              <a:rPr lang="en-US" altLang="en-US" sz="1050" dirty="0" smtClean="0">
                <a:solidFill>
                  <a:srgbClr val="000000"/>
                </a:solidFill>
              </a:rPr>
              <a:t>the result </a:t>
            </a:r>
            <a:r>
              <a:rPr lang="en-US" altLang="en-US" sz="1050" dirty="0">
                <a:solidFill>
                  <a:srgbClr val="000000"/>
                </a:solidFill>
              </a:rPr>
              <a:t>of young people’s </a:t>
            </a:r>
            <a:r>
              <a:rPr lang="en-US" altLang="en-US" sz="1050" dirty="0" smtClean="0">
                <a:solidFill>
                  <a:srgbClr val="000000"/>
                </a:solidFill>
              </a:rPr>
              <a:t> natural </a:t>
            </a:r>
            <a:r>
              <a:rPr lang="en-US" altLang="en-US" sz="1050" dirty="0">
                <a:solidFill>
                  <a:srgbClr val="000000"/>
                </a:solidFill>
              </a:rPr>
              <a:t>curiosity about sex and their exploration of </a:t>
            </a:r>
            <a:r>
              <a:rPr lang="en-US" altLang="en-US" sz="1050" dirty="0" smtClean="0">
                <a:solidFill>
                  <a:srgbClr val="000000"/>
                </a:solidFill>
              </a:rPr>
              <a:t>relationships.  Often</a:t>
            </a:r>
            <a:r>
              <a:rPr lang="en-US" altLang="en-US" sz="1050" dirty="0">
                <a:solidFill>
                  <a:srgbClr val="000000"/>
                </a:solidFill>
              </a:rPr>
              <a:t>, young people need education, support or safeguarding, not </a:t>
            </a:r>
            <a:r>
              <a:rPr lang="en-US" altLang="en-US" sz="1050" dirty="0" err="1">
                <a:solidFill>
                  <a:srgbClr val="000000"/>
                </a:solidFill>
              </a:rPr>
              <a:t>criminalisation</a:t>
            </a:r>
            <a:r>
              <a:rPr lang="en-US" altLang="en-US" sz="1050" dirty="0">
                <a:solidFill>
                  <a:srgbClr val="000000"/>
                </a:solidFill>
              </a:rPr>
              <a:t>.</a:t>
            </a:r>
            <a:endParaRPr kumimoji="0" lang="en-GB" altLang="en-US" sz="105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34</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341313"/>
            <a:ext cx="4835525" cy="3627437"/>
          </a:xfrm>
        </p:spPr>
      </p:sp>
      <p:sp>
        <p:nvSpPr>
          <p:cNvPr id="3" name="Notes Placeholder 2"/>
          <p:cNvSpPr>
            <a:spLocks noGrp="1"/>
          </p:cNvSpPr>
          <p:nvPr>
            <p:ph type="body" idx="1"/>
          </p:nvPr>
        </p:nvSpPr>
        <p:spPr>
          <a:xfrm>
            <a:off x="261855" y="3997782"/>
            <a:ext cx="6438382" cy="540725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rPr>
              <a:t>Stress to staff that if they have any concerns re: sexting or any disclosures are made, they should always follow the school’s safeguarding procedures and refer to the DSL/ Deputy.  They should </a:t>
            </a:r>
            <a:r>
              <a:rPr kumimoji="0" lang="en-US" altLang="en-US" sz="1050" b="0" i="1" u="none" strike="noStrike" kern="1200" cap="none" spc="0" normalizeH="0" baseline="0" noProof="0" dirty="0" smtClean="0">
                <a:ln>
                  <a:noFill/>
                </a:ln>
                <a:solidFill>
                  <a:srgbClr val="000000"/>
                </a:solidFill>
                <a:effectLst/>
                <a:uLnTx/>
                <a:uFillTx/>
              </a:rPr>
              <a:t>never</a:t>
            </a:r>
            <a:r>
              <a:rPr kumimoji="0" lang="en-US" altLang="en-US" sz="1050" b="0" i="0" u="none" strike="noStrike" kern="1200" cap="none" spc="0" normalizeH="0" baseline="0" noProof="0" dirty="0" smtClean="0">
                <a:ln>
                  <a:noFill/>
                </a:ln>
                <a:solidFill>
                  <a:srgbClr val="000000"/>
                </a:solidFill>
                <a:effectLst/>
                <a:uLnTx/>
                <a:uFillTx/>
              </a:rPr>
              <a:t> view any images themselves.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4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0" i="0" u="none" strike="noStrike" kern="1200" cap="none" spc="0" normalizeH="0" baseline="0" noProof="0" dirty="0" smtClean="0">
                <a:ln>
                  <a:noFill/>
                </a:ln>
                <a:solidFill>
                  <a:srgbClr val="000000"/>
                </a:solidFill>
                <a:effectLst/>
                <a:uLnTx/>
                <a:uFillTx/>
              </a:rPr>
              <a:t>The decision to view imagery should be based on the professional judgement of the DSL and should always comply with the child protection policy and procedures of the school or college. Imagery should never be viewed if the act of viewing will cause significant distress or harm to the pupil.  If a decision is made to view imagery the DSL would need to be satisfied that viewing: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is the only way to make a decision about whether to involve other agencies (i.e. it is not possible to establish the facts from the young people involved)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is necessary to report the image to a website, app or suitable reporting agency to have it taken down, or to support the young person or parent in making a report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is unavoidable because a pupil has presented an image directly to a staff member or the imagery has been found on a school device or network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altLang="en-US" sz="4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altLang="en-US" sz="1050" b="0" i="0" u="none" strike="noStrike" kern="1200" cap="none" spc="0" normalizeH="0" baseline="0" noProof="0" dirty="0" smtClean="0">
                <a:ln>
                  <a:noFill/>
                </a:ln>
                <a:solidFill>
                  <a:srgbClr val="000000"/>
                </a:solidFill>
                <a:effectLst/>
                <a:uLnTx/>
                <a:uFillTx/>
              </a:rPr>
              <a:t>If it is necessary to view the imagery then the DSL should: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Never copy, print or share the imagery; this is illegal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Discuss the decision with the Head teacher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Ensure viewing is undertaken by the DSL or another member of the safeguarding team with delegated authority from the Head teacher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Ensure viewing takes place with another member of staff present in the room, ideally the Head teacher or a member of the senior leadership team. This staff member does not need to view the images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Wherever possible ensure viewing takes place on school or college premises, ideally in the Head teacher or a member of the senior leadership team’s office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Ensure wherever possible that images are viewed by a staff member of the same sex as the young person in the imagery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smtClean="0">
                <a:ln>
                  <a:noFill/>
                </a:ln>
                <a:solidFill>
                  <a:srgbClr val="000000"/>
                </a:solidFill>
                <a:effectLst/>
                <a:uLnTx/>
                <a:uFillTx/>
              </a:rPr>
              <a:t>Record the viewing of the imagery in the school’s safeguarding records including who was present, why the image was viewed and any subsequent actions.  Ensure this is signed and dated and meets the wider standards set out by </a:t>
            </a:r>
            <a:r>
              <a:rPr kumimoji="0" lang="en-US" altLang="en-US" sz="1050" b="0" i="0" u="none" strike="noStrike" kern="1200" cap="none" spc="0" normalizeH="0" baseline="0" noProof="0" dirty="0" err="1" smtClean="0">
                <a:ln>
                  <a:noFill/>
                </a:ln>
                <a:solidFill>
                  <a:srgbClr val="000000"/>
                </a:solidFill>
                <a:effectLst/>
                <a:uLnTx/>
                <a:uFillTx/>
              </a:rPr>
              <a:t>Ofsted</a:t>
            </a:r>
            <a:r>
              <a:rPr kumimoji="0" lang="en-US" altLang="en-US" sz="1050" b="0" i="0" u="none" strike="noStrike" kern="1200" cap="none" spc="0" normalizeH="0" baseline="0" noProof="0" dirty="0" smtClean="0">
                <a:ln>
                  <a:noFill/>
                </a:ln>
                <a:solidFill>
                  <a:srgbClr val="000000"/>
                </a:solidFill>
                <a:effectLst/>
                <a:uLnTx/>
                <a:uFillTx/>
              </a:rPr>
              <a:t> for recording safeguarding incidents</a:t>
            </a:r>
            <a:endParaRPr kumimoji="0" lang="en-GB" altLang="en-US" sz="105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35</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1025" y="190500"/>
            <a:ext cx="2944813" cy="2208213"/>
          </a:xfrm>
        </p:spPr>
      </p:sp>
      <p:sp>
        <p:nvSpPr>
          <p:cNvPr id="3" name="Notes Placeholder 2"/>
          <p:cNvSpPr>
            <a:spLocks noGrp="1"/>
          </p:cNvSpPr>
          <p:nvPr>
            <p:ph type="body" idx="1"/>
          </p:nvPr>
        </p:nvSpPr>
        <p:spPr>
          <a:xfrm>
            <a:off x="189514" y="2398455"/>
            <a:ext cx="6510724" cy="7272596"/>
          </a:xfrm>
        </p:spPr>
        <p:txBody>
          <a:bodyPr/>
          <a:lstStyle/>
          <a:p>
            <a:pPr marL="0" marR="0" lvl="0" indent="0" algn="l" defTabSz="914400" rtl="0" eaLnBrk="1" fontAlgn="base" latinLnBrk="0" hangingPunct="1">
              <a:lnSpc>
                <a:spcPct val="100000"/>
              </a:lnSpc>
              <a:spcAft>
                <a:spcPct val="0"/>
              </a:spcAft>
              <a:buClrTx/>
              <a:buSzTx/>
              <a:buFontTx/>
              <a:buNone/>
              <a:tabLst/>
              <a:defRPr/>
            </a:pPr>
            <a:r>
              <a:rPr kumimoji="0" lang="en-GB" altLang="en-US" sz="1000" b="0" i="0" u="none" strike="noStrike" kern="1200" cap="none" spc="0" normalizeH="0" baseline="0" noProof="0" dirty="0" smtClean="0">
                <a:ln>
                  <a:noFill/>
                </a:ln>
                <a:solidFill>
                  <a:srgbClr val="000000"/>
                </a:solidFill>
                <a:effectLst/>
                <a:uLnTx/>
                <a:uFillTx/>
              </a:rPr>
              <a:t>There is new </a:t>
            </a:r>
            <a:r>
              <a:rPr kumimoji="0" lang="en-GB" altLang="en-US" sz="1000" b="0" i="0" u="none" strike="noStrike" kern="1200" cap="none" spc="0" normalizeH="0" baseline="0" noProof="0" dirty="0" err="1" smtClean="0">
                <a:ln>
                  <a:noFill/>
                </a:ln>
                <a:solidFill>
                  <a:srgbClr val="000000"/>
                </a:solidFill>
                <a:effectLst/>
                <a:uLnTx/>
                <a:uFillTx/>
              </a:rPr>
              <a:t>DfE</a:t>
            </a:r>
            <a:r>
              <a:rPr kumimoji="0" lang="en-GB" altLang="en-US" sz="1000" b="0" i="0" u="none" strike="noStrike" kern="1200" cap="none" spc="0" normalizeH="0" baseline="0" noProof="0" dirty="0" smtClean="0">
                <a:ln>
                  <a:noFill/>
                </a:ln>
                <a:solidFill>
                  <a:srgbClr val="000000"/>
                </a:solidFill>
                <a:effectLst/>
                <a:uLnTx/>
                <a:uFillTx/>
              </a:rPr>
              <a:t> guidance for schools “</a:t>
            </a:r>
            <a:r>
              <a:rPr kumimoji="0" lang="en-GB" altLang="en-US" sz="1000" b="0" i="1" u="none" strike="noStrike" kern="1200" cap="none" spc="0" normalizeH="0" baseline="0" noProof="0" dirty="0" smtClean="0">
                <a:ln>
                  <a:noFill/>
                </a:ln>
                <a:solidFill>
                  <a:srgbClr val="000000"/>
                </a:solidFill>
                <a:effectLst/>
                <a:uLnTx/>
                <a:uFillTx/>
              </a:rPr>
              <a:t>Sexual violence and sexual harassment between children in schools and colleges 2018</a:t>
            </a:r>
            <a:r>
              <a:rPr kumimoji="0" lang="en-GB" altLang="en-US" sz="1000" b="0" i="0" u="none" strike="noStrike" kern="1200" cap="none" spc="0" normalizeH="0" baseline="0" noProof="0" dirty="0" smtClean="0">
                <a:ln>
                  <a:noFill/>
                </a:ln>
                <a:solidFill>
                  <a:srgbClr val="000000"/>
                </a:solidFill>
                <a:effectLst/>
                <a:uLnTx/>
                <a:uFillTx/>
              </a:rPr>
              <a:t>” which all schools must adhere to.  As a result, all staff must have an awareness and understanding regarding what sexual violence and sexual harassment is and how school is expected to respond so such incidents.</a:t>
            </a:r>
          </a:p>
          <a:p>
            <a:pPr marL="0" marR="0" lvl="0" indent="0" algn="l" defTabSz="914400" rtl="0" eaLnBrk="1" fontAlgn="base" latinLnBrk="0" hangingPunct="1">
              <a:lnSpc>
                <a:spcPct val="100000"/>
              </a:lnSpc>
              <a:spcAft>
                <a:spcPct val="0"/>
              </a:spcAft>
              <a:buClrTx/>
              <a:buSzTx/>
              <a:buFontTx/>
              <a:buNone/>
              <a:tabLst/>
              <a:defRPr/>
            </a:pPr>
            <a:endParaRPr kumimoji="0" lang="en-GB" altLang="en-US" sz="1000" b="0" i="0" u="none" strike="noStrike" kern="1200" cap="none" spc="0" normalizeH="0" baseline="0" noProof="0" dirty="0" smtClean="0">
              <a:ln>
                <a:noFill/>
              </a:ln>
              <a:solidFill>
                <a:srgbClr val="000000"/>
              </a:solidFill>
              <a:effectLst/>
              <a:uLnTx/>
              <a:uFillTx/>
            </a:endParaRPr>
          </a:p>
          <a:p>
            <a:pPr marL="0" marR="0" lvl="0" indent="0" algn="ctr" defTabSz="914400" rtl="0" eaLnBrk="1" fontAlgn="base" latinLnBrk="0" hangingPunct="1">
              <a:lnSpc>
                <a:spcPct val="100000"/>
              </a:lnSpc>
              <a:spcAft>
                <a:spcPct val="0"/>
              </a:spcAft>
              <a:buClrTx/>
              <a:buSzTx/>
              <a:buFontTx/>
              <a:buNone/>
              <a:tabLst/>
              <a:defRPr/>
            </a:pPr>
            <a:r>
              <a:rPr kumimoji="0" lang="en-GB" altLang="en-US" sz="1000" b="1" i="0" u="none" strike="noStrike" kern="1200" cap="none" spc="0" normalizeH="0" baseline="0" noProof="0" dirty="0" smtClean="0">
                <a:ln>
                  <a:noFill/>
                </a:ln>
                <a:solidFill>
                  <a:srgbClr val="00B050"/>
                </a:solidFill>
                <a:effectLst/>
                <a:uLnTx/>
                <a:uFillTx/>
              </a:rPr>
              <a:t>Use this slide to talk about your own school procedures to ensure staff are clear.</a:t>
            </a:r>
          </a:p>
          <a:p>
            <a:pPr marL="0" marR="0" lvl="0" indent="0" algn="l" defTabSz="914400" rtl="0" eaLnBrk="1" fontAlgn="base" latinLnBrk="0" hangingPunct="1">
              <a:lnSpc>
                <a:spcPct val="100000"/>
              </a:lnSpc>
              <a:spcAft>
                <a:spcPct val="0"/>
              </a:spcAft>
              <a:buClrTx/>
              <a:buSzTx/>
              <a:buFontTx/>
              <a:buNone/>
              <a:tabLst/>
              <a:defRPr/>
            </a:pPr>
            <a:endParaRPr kumimoji="0" lang="en-GB" altLang="en-US" sz="10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000" b="0" i="0" u="none" strike="noStrike" kern="1200" cap="none" spc="0" normalizeH="0" baseline="0" noProof="0" dirty="0" smtClean="0">
                <a:ln>
                  <a:noFill/>
                </a:ln>
                <a:solidFill>
                  <a:srgbClr val="000000"/>
                </a:solidFill>
                <a:effectLst/>
                <a:uLnTx/>
                <a:uFillTx/>
              </a:rPr>
              <a:t>Sexual violence and sexual harassment can occur between two children of any age and sex. It can also occur through a group of children sexually assaulting or sexually harassing a single child or group of children.  Sexual violence and sexual harassment exist on a continuum and may overlap, they can occur online and offline (both physical and verbal) and are never acceptable. It is important that all victims are taken seriously and offered appropriate support. Staff should be aware that some groups are potentially more at risk. Evidence shows girls, children with SEND and LGBT children are at greater risk.</a:t>
            </a:r>
          </a:p>
          <a:p>
            <a:pPr marL="0" marR="0" lvl="0" indent="0" algn="l" defTabSz="914400" rtl="0" eaLnBrk="1" fontAlgn="base" latinLnBrk="0" hangingPunct="1">
              <a:lnSpc>
                <a:spcPct val="100000"/>
              </a:lnSpc>
              <a:spcAft>
                <a:spcPct val="0"/>
              </a:spcAft>
              <a:buClrTx/>
              <a:buSzTx/>
              <a:buFontTx/>
              <a:buNone/>
              <a:tabLst/>
              <a:defRPr/>
            </a:pPr>
            <a:r>
              <a:rPr kumimoji="0" lang="en-GB" altLang="en-US" sz="1000" b="1" i="0" u="none" strike="noStrike" kern="1200" cap="none" spc="0" normalizeH="0" baseline="0" noProof="0" dirty="0" smtClean="0">
                <a:ln>
                  <a:noFill/>
                </a:ln>
                <a:solidFill>
                  <a:srgbClr val="000000"/>
                </a:solidFill>
                <a:effectLst/>
                <a:uLnTx/>
                <a:uFillTx/>
              </a:rPr>
              <a:t>What is sexual violence?</a:t>
            </a:r>
          </a:p>
          <a:p>
            <a:pPr marL="0" marR="0" lvl="0" indent="0" algn="l" defTabSz="914400" rtl="0" eaLnBrk="1" fontAlgn="base" latinLnBrk="0" hangingPunct="1">
              <a:lnSpc>
                <a:spcPct val="100000"/>
              </a:lnSpc>
              <a:spcAft>
                <a:spcPct val="0"/>
              </a:spcAft>
              <a:buClrTx/>
              <a:buSzTx/>
              <a:buFontTx/>
              <a:buNone/>
              <a:tabLst/>
              <a:defRPr/>
            </a:pPr>
            <a:r>
              <a:rPr kumimoji="0" lang="en-GB" altLang="en-US" sz="1000" b="0" i="0" u="none" strike="noStrike" kern="1200" cap="none" spc="0" normalizeH="0" baseline="0" noProof="0" dirty="0" smtClean="0">
                <a:ln>
                  <a:noFill/>
                </a:ln>
                <a:solidFill>
                  <a:srgbClr val="000000"/>
                </a:solidFill>
                <a:effectLst/>
                <a:uLnTx/>
                <a:uFillTx/>
              </a:rPr>
              <a:t>Under the Sexual Offences Act 2003 offences relating to sexual violence are described below:</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altLang="en-US" sz="1000" b="0" i="0" u="sng" strike="noStrike" kern="1200" cap="none" spc="0" normalizeH="0" baseline="0" noProof="0" dirty="0" smtClean="0">
                <a:ln>
                  <a:noFill/>
                </a:ln>
                <a:solidFill>
                  <a:srgbClr val="000000"/>
                </a:solidFill>
                <a:effectLst/>
                <a:uLnTx/>
                <a:uFillTx/>
              </a:rPr>
              <a:t>Rape</a:t>
            </a:r>
            <a:r>
              <a:rPr kumimoji="0" lang="en-GB" altLang="en-US" sz="1000" b="0" i="0" u="none" strike="noStrike" kern="1200" cap="none" spc="0" normalizeH="0" baseline="0" noProof="0" dirty="0" smtClean="0">
                <a:ln>
                  <a:noFill/>
                </a:ln>
                <a:solidFill>
                  <a:srgbClr val="000000"/>
                </a:solidFill>
                <a:effectLst/>
                <a:uLnTx/>
                <a:uFillTx/>
              </a:rPr>
              <a:t>: A person (A) commits an offence of rape if: he intentionally penetrates the vagina, anus or mouth of another person (B) with his penis, B does not consent to the penetration and A does not reasonably believe that B consents.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altLang="en-US" sz="1000" b="0" i="0" u="sng" strike="noStrike" kern="1200" cap="none" spc="0" normalizeH="0" baseline="0" noProof="0" dirty="0" smtClean="0">
                <a:ln>
                  <a:noFill/>
                </a:ln>
                <a:solidFill>
                  <a:srgbClr val="000000"/>
                </a:solidFill>
                <a:effectLst/>
                <a:uLnTx/>
                <a:uFillTx/>
              </a:rPr>
              <a:t>Assault by Penetration</a:t>
            </a:r>
            <a:r>
              <a:rPr kumimoji="0" lang="en-GB" altLang="en-US" sz="1000" b="0" i="0" u="none" strike="noStrike" kern="1200" cap="none" spc="0" normalizeH="0" baseline="0" noProof="0" dirty="0" smtClean="0">
                <a:ln>
                  <a:noFill/>
                </a:ln>
                <a:solidFill>
                  <a:srgbClr val="000000"/>
                </a:solidFill>
                <a:effectLst/>
                <a:uLnTx/>
                <a:uFillTx/>
              </a:rPr>
              <a:t>: A person (A) commits an offence if: s/he intentionally penetrates the vagina or anus of another person (B) with a part of her/his body or anything else, the penetration is sexual, B does not consent to the penetration and A does not reasonably believe that B consents.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altLang="en-US" sz="1000" b="0" i="0" u="sng" strike="noStrike" kern="1200" cap="none" spc="0" normalizeH="0" baseline="0" noProof="0" dirty="0" smtClean="0">
                <a:ln>
                  <a:noFill/>
                </a:ln>
                <a:solidFill>
                  <a:srgbClr val="000000"/>
                </a:solidFill>
                <a:effectLst/>
                <a:uLnTx/>
                <a:uFillTx/>
              </a:rPr>
              <a:t>Sexual Assault</a:t>
            </a:r>
            <a:r>
              <a:rPr kumimoji="0" lang="en-GB" altLang="en-US" sz="1000" b="0" i="0" u="none" strike="noStrike" kern="1200" cap="none" spc="0" normalizeH="0" baseline="0" noProof="0" dirty="0" smtClean="0">
                <a:ln>
                  <a:noFill/>
                </a:ln>
                <a:solidFill>
                  <a:srgbClr val="000000"/>
                </a:solidFill>
                <a:effectLst/>
                <a:uLnTx/>
                <a:uFillTx/>
              </a:rPr>
              <a:t>: A person (A) commits an offence of sexual assault if: s/he intentionally touches another person (B), the touching is sexual, B does not consent to the touching and A does not reasonably believe that B consents.</a:t>
            </a:r>
          </a:p>
          <a:p>
            <a:pPr marL="0" marR="0" lvl="0" indent="0" algn="l" defTabSz="914400" rtl="0" eaLnBrk="1" fontAlgn="base" latinLnBrk="0" hangingPunct="1">
              <a:lnSpc>
                <a:spcPct val="100000"/>
              </a:lnSpc>
              <a:spcAft>
                <a:spcPct val="0"/>
              </a:spcAft>
              <a:buClrTx/>
              <a:buSzTx/>
              <a:buFontTx/>
              <a:buNone/>
              <a:tabLst/>
              <a:defRPr/>
            </a:pPr>
            <a:endParaRPr kumimoji="0" lang="en-GB" altLang="en-US" sz="10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endParaRPr kumimoji="0" lang="en-GB" altLang="en-US" sz="10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000" b="1" i="0" u="none" strike="noStrike" kern="1200" cap="none" spc="0" normalizeH="0" baseline="0" noProof="0" dirty="0" smtClean="0">
                <a:ln>
                  <a:noFill/>
                </a:ln>
                <a:solidFill>
                  <a:srgbClr val="000000"/>
                </a:solidFill>
                <a:effectLst/>
                <a:uLnTx/>
                <a:uFillTx/>
              </a:rPr>
              <a:t>What is sexual harassment?</a:t>
            </a:r>
          </a:p>
          <a:p>
            <a:pPr marL="0" marR="0" lvl="0" indent="0" algn="l" defTabSz="914400" rtl="0" eaLnBrk="1" fontAlgn="base" latinLnBrk="0" hangingPunct="1">
              <a:lnSpc>
                <a:spcPct val="100000"/>
              </a:lnSpc>
              <a:spcAft>
                <a:spcPct val="0"/>
              </a:spcAft>
              <a:buClrTx/>
              <a:buSzTx/>
              <a:buFontTx/>
              <a:buNone/>
              <a:tabLst/>
              <a:defRPr/>
            </a:pPr>
            <a:r>
              <a:rPr kumimoji="0" lang="en-GB" altLang="en-US" sz="1000" b="0" i="0" u="none" strike="noStrike" kern="1200" cap="none" spc="0" normalizeH="0" baseline="0" noProof="0" dirty="0" smtClean="0">
                <a:ln>
                  <a:noFill/>
                </a:ln>
                <a:solidFill>
                  <a:srgbClr val="000000"/>
                </a:solidFill>
                <a:effectLst/>
                <a:uLnTx/>
                <a:uFillTx/>
              </a:rPr>
              <a:t>Sexual harassment is “unwanted conduct of a sexual nature” that can occur online and offline. Sexual harassment is likely to: violate a child’s dignity, and/or make them feel intimidated, degraded or humiliated and/or create a hostile, offensive or sexualised environment.  Whilst not intended to be an exhaustive list, sexual harassment can include: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smtClean="0">
                <a:ln>
                  <a:noFill/>
                </a:ln>
                <a:solidFill>
                  <a:srgbClr val="000000"/>
                </a:solidFill>
                <a:effectLst/>
                <a:uLnTx/>
                <a:uFillTx/>
              </a:rPr>
              <a:t>sexual comments, such as: telling sexual stories, making lewd comments, making sexual remarks about clothes and appearance and calling someone sexualised names;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smtClean="0">
                <a:ln>
                  <a:noFill/>
                </a:ln>
                <a:solidFill>
                  <a:srgbClr val="000000"/>
                </a:solidFill>
                <a:effectLst/>
                <a:uLnTx/>
                <a:uFillTx/>
              </a:rPr>
              <a:t>sexual “jokes” or taunting;</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smtClean="0">
                <a:ln>
                  <a:noFill/>
                </a:ln>
                <a:solidFill>
                  <a:srgbClr val="000000"/>
                </a:solidFill>
                <a:effectLst/>
                <a:uLnTx/>
                <a:uFillTx/>
              </a:rPr>
              <a:t>physical behaviour, such as: deliberately brushing against someone, interfering with someone’s clothes (schools and colleges should be considering when any of this crosses a line into sexual violence - it is important to talk to and consider the experience of the victim) and displaying pictures, photos or drawings of a sexual nature; and</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smtClean="0">
                <a:ln>
                  <a:noFill/>
                </a:ln>
                <a:solidFill>
                  <a:srgbClr val="000000"/>
                </a:solidFill>
                <a:effectLst/>
                <a:uLnTx/>
                <a:uFillTx/>
              </a:rPr>
              <a:t>online sexual harassment. This may be standalone, or part of a wider pattern of sexual harassment and/or sexual violence</a:t>
            </a:r>
          </a:p>
          <a:p>
            <a:pPr marL="0" marR="0" lvl="0" indent="0" algn="l" defTabSz="914400" rtl="0" eaLnBrk="1" fontAlgn="base" latinLnBrk="0" hangingPunct="1">
              <a:lnSpc>
                <a:spcPct val="100000"/>
              </a:lnSpc>
              <a:spcAft>
                <a:spcPct val="0"/>
              </a:spcAft>
              <a:buClrTx/>
              <a:buSzTx/>
              <a:buFontTx/>
              <a:buNone/>
              <a:tabLst/>
              <a:defRPr/>
            </a:pPr>
            <a:r>
              <a:rPr kumimoji="0" lang="en-GB" altLang="en-US" sz="1000" b="0" i="0" u="none" strike="noStrike" kern="1200" cap="none" spc="0" normalizeH="0" baseline="0" noProof="0" dirty="0" smtClean="0">
                <a:ln>
                  <a:noFill/>
                </a:ln>
                <a:solidFill>
                  <a:srgbClr val="000000"/>
                </a:solidFill>
                <a:effectLst/>
                <a:uLnTx/>
                <a:uFillTx/>
              </a:rPr>
              <a:t>It may include: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smtClean="0">
                <a:ln>
                  <a:noFill/>
                </a:ln>
                <a:solidFill>
                  <a:srgbClr val="000000"/>
                </a:solidFill>
                <a:effectLst/>
                <a:uLnTx/>
                <a:uFillTx/>
              </a:rPr>
              <a:t>non-consensual sharing of sexual images and videos;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smtClean="0">
                <a:ln>
                  <a:noFill/>
                </a:ln>
                <a:solidFill>
                  <a:srgbClr val="000000"/>
                </a:solidFill>
                <a:effectLst/>
                <a:uLnTx/>
                <a:uFillTx/>
              </a:rPr>
              <a:t>sexualised online bullying;</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smtClean="0">
                <a:ln>
                  <a:noFill/>
                </a:ln>
                <a:solidFill>
                  <a:srgbClr val="000000"/>
                </a:solidFill>
                <a:effectLst/>
                <a:uLnTx/>
                <a:uFillTx/>
              </a:rPr>
              <a:t>unwanted sexual comments and messages, including, on social media; and</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altLang="en-US" sz="1000" b="0" i="0" u="none" strike="noStrike" kern="1200" cap="none" spc="0" normalizeH="0" baseline="0" noProof="0" dirty="0" smtClean="0">
                <a:ln>
                  <a:noFill/>
                </a:ln>
                <a:solidFill>
                  <a:srgbClr val="000000"/>
                </a:solidFill>
                <a:effectLst/>
                <a:uLnTx/>
                <a:uFillTx/>
              </a:rPr>
              <a:t>sexual exploitation; coercion and threats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36</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1025" y="190500"/>
            <a:ext cx="2944813" cy="2208213"/>
          </a:xfrm>
        </p:spPr>
      </p:sp>
      <p:sp>
        <p:nvSpPr>
          <p:cNvPr id="3" name="Notes Placeholder 2"/>
          <p:cNvSpPr>
            <a:spLocks noGrp="1"/>
          </p:cNvSpPr>
          <p:nvPr>
            <p:ph type="body" idx="1"/>
          </p:nvPr>
        </p:nvSpPr>
        <p:spPr>
          <a:xfrm>
            <a:off x="189514" y="2398455"/>
            <a:ext cx="6510724" cy="7272596"/>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Show video clip regarding consent (have clip ready prior to session)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https://www.youtube.com/watch?v=pZwvrxVavnQ</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Consent is about having the freedom and capacity to choose. Consent to sexual activity may be given to one sort of sexual activity but not another, e.g.to vaginal but not anal sex or penetration with conditions, such as wearing a condom. Consent can be withdrawn at any time during sexual activity and each time activity occurs. Someone consents to vaginal, anal or oral penetration only if s/he agrees by choice to that penetration and has the freedom and capacity to make that choice.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37</a:t>
            </a:fld>
            <a:endParaRPr lang="en-GB" dirty="0"/>
          </a:p>
        </p:txBody>
      </p:sp>
    </p:spTree>
    <p:extLst>
      <p:ext uri="{BB962C8B-B14F-4D97-AF65-F5344CB8AC3E}">
        <p14:creationId xmlns:p14="http://schemas.microsoft.com/office/powerpoint/2010/main" val="807074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341313"/>
            <a:ext cx="4835525" cy="3627437"/>
          </a:xfrm>
        </p:spPr>
      </p:sp>
      <p:sp>
        <p:nvSpPr>
          <p:cNvPr id="3" name="Notes Placeholder 2"/>
          <p:cNvSpPr>
            <a:spLocks noGrp="1"/>
          </p:cNvSpPr>
          <p:nvPr>
            <p:ph type="body" idx="1"/>
          </p:nvPr>
        </p:nvSpPr>
        <p:spPr>
          <a:xfrm>
            <a:off x="334197" y="3997783"/>
            <a:ext cx="6221358" cy="4797983"/>
          </a:xfrm>
        </p:spPr>
        <p:txBody>
          <a:bodyPr/>
          <a:lstStyle/>
          <a:p>
            <a:pPr lvl="0" fontAlgn="base">
              <a:spcBef>
                <a:spcPct val="30000"/>
              </a:spcBef>
              <a:spcAft>
                <a:spcPct val="0"/>
              </a:spcAft>
              <a:defRPr/>
            </a:pPr>
            <a:r>
              <a:rPr lang="en-US" altLang="en-US" dirty="0" smtClean="0">
                <a:solidFill>
                  <a:srgbClr val="000000"/>
                </a:solidFill>
              </a:rPr>
              <a:t>Basic overview only</a:t>
            </a:r>
          </a:p>
          <a:p>
            <a:pPr lvl="0" fontAlgn="base">
              <a:spcBef>
                <a:spcPct val="30000"/>
              </a:spcBef>
              <a:spcAft>
                <a:spcPct val="0"/>
              </a:spcAft>
              <a:defRPr/>
            </a:pPr>
            <a:endParaRPr lang="en-US" altLang="en-US" dirty="0" smtClean="0">
              <a:solidFill>
                <a:srgbClr val="000000"/>
              </a:solidFill>
            </a:endParaRPr>
          </a:p>
          <a:p>
            <a:pPr lvl="0" fontAlgn="base">
              <a:spcBef>
                <a:spcPct val="30000"/>
              </a:spcBef>
              <a:spcAft>
                <a:spcPct val="0"/>
              </a:spcAft>
              <a:defRPr/>
            </a:pPr>
            <a:r>
              <a:rPr lang="en-US" altLang="en-US" dirty="0" smtClean="0">
                <a:solidFill>
                  <a:srgbClr val="000000"/>
                </a:solidFill>
              </a:rPr>
              <a:t>The following </a:t>
            </a:r>
            <a:r>
              <a:rPr lang="en-US" altLang="en-US" dirty="0">
                <a:solidFill>
                  <a:srgbClr val="000000"/>
                </a:solidFill>
              </a:rPr>
              <a:t>slides detail the definition of FGM and the legal status of its practice.  There is a big focus from Ofsted relating to FGM so it is important that all staff have a basic understanding of what it is, when it can occur and the signs and indicators that it may be about to take place, or may have already taken </a:t>
            </a:r>
            <a:r>
              <a:rPr lang="en-US" altLang="en-US" dirty="0" smtClean="0">
                <a:solidFill>
                  <a:srgbClr val="000000"/>
                </a:solidFill>
              </a:rPr>
              <a:t>place</a:t>
            </a:r>
          </a:p>
          <a:p>
            <a:pPr lvl="0" fontAlgn="base">
              <a:spcBef>
                <a:spcPct val="30000"/>
              </a:spcBef>
              <a:spcAft>
                <a:spcPct val="0"/>
              </a:spcAft>
              <a:defRPr/>
            </a:pPr>
            <a:endParaRPr kumimoji="0" lang="en-US" altLang="en-US" sz="1200" b="0" i="0" u="none" strike="noStrike" kern="1200" cap="none" spc="0" normalizeH="0" baseline="0" noProof="0" dirty="0">
              <a:ln>
                <a:noFill/>
              </a:ln>
              <a:solidFill>
                <a:srgbClr val="000000"/>
              </a:solidFill>
              <a:effectLst/>
              <a:uLnTx/>
              <a:uFillTx/>
            </a:endParaRPr>
          </a:p>
          <a:p>
            <a:pPr lvl="0" fontAlgn="base">
              <a:spcBef>
                <a:spcPct val="30000"/>
              </a:spcBef>
              <a:spcAft>
                <a:spcPct val="0"/>
              </a:spcAft>
              <a:defRPr/>
            </a:pPr>
            <a:r>
              <a:rPr lang="en-US" altLang="en-US" dirty="0">
                <a:solidFill>
                  <a:srgbClr val="000000"/>
                </a:solidFill>
              </a:rPr>
              <a:t>The indicators are on slide </a:t>
            </a:r>
            <a:r>
              <a:rPr lang="en-US" altLang="en-US" dirty="0" smtClean="0">
                <a:solidFill>
                  <a:srgbClr val="000000"/>
                </a:solidFill>
              </a:rPr>
              <a:t>33.  </a:t>
            </a:r>
            <a:r>
              <a:rPr lang="en-US" altLang="en-US" dirty="0">
                <a:solidFill>
                  <a:srgbClr val="000000"/>
                </a:solidFill>
              </a:rPr>
              <a:t>It is important to note that due to our demographic in Halton this kind of abuse is rare, but that means it is all the more important that staff are vigilant</a:t>
            </a:r>
            <a:r>
              <a:rPr lang="en-US" altLang="en-US" dirty="0" smtClean="0">
                <a:solidFill>
                  <a:srgbClr val="000000"/>
                </a:solidFill>
              </a:rPr>
              <a:t>.</a:t>
            </a:r>
          </a:p>
          <a:p>
            <a:pPr lvl="0" fontAlgn="base">
              <a:spcBef>
                <a:spcPct val="30000"/>
              </a:spcBef>
              <a:spcAft>
                <a:spcPct val="0"/>
              </a:spcAft>
              <a:defRPr/>
            </a:pPr>
            <a:endParaRPr kumimoji="0" lang="en-US" altLang="en-US" sz="1200" b="1" i="0" u="none" strike="noStrike" kern="1200" cap="none" spc="0" normalizeH="0" baseline="0" noProof="0" dirty="0" smtClean="0">
              <a:ln>
                <a:noFill/>
              </a:ln>
              <a:solidFill>
                <a:srgbClr val="000000"/>
              </a:solidFill>
              <a:effectLst/>
              <a:uLnTx/>
              <a:uFillTx/>
            </a:endParaRPr>
          </a:p>
          <a:p>
            <a:pPr lvl="0" fontAlgn="base">
              <a:spcBef>
                <a:spcPct val="30000"/>
              </a:spcBef>
              <a:spcAft>
                <a:spcPct val="0"/>
              </a:spcAft>
              <a:defRPr/>
            </a:pPr>
            <a:r>
              <a:rPr kumimoji="0" lang="en-US" altLang="en-US" sz="1200" b="1" i="0" u="none" strike="noStrike" kern="1200" cap="none" spc="0" normalizeH="0" baseline="0" noProof="0" dirty="0" smtClean="0">
                <a:ln>
                  <a:noFill/>
                </a:ln>
                <a:solidFill>
                  <a:srgbClr val="000000"/>
                </a:solidFill>
                <a:effectLst/>
                <a:uLnTx/>
                <a:uFillTx/>
              </a:rPr>
              <a:t>It is important to share with staff the Mandatory Reporting of FGM </a:t>
            </a:r>
          </a:p>
          <a:p>
            <a:pPr lvl="0" fontAlgn="base">
              <a:spcBef>
                <a:spcPct val="30000"/>
              </a:spcBef>
              <a:spcAft>
                <a:spcPct val="0"/>
              </a:spcAft>
              <a:defRPr/>
            </a:pPr>
            <a:endParaRPr kumimoji="0" lang="en-US" altLang="en-US" sz="1200" b="1" i="0" u="none" strike="noStrike" kern="1200" cap="none" spc="0" normalizeH="0" baseline="0" noProof="0" dirty="0" smtClean="0">
              <a:ln>
                <a:noFill/>
              </a:ln>
              <a:solidFill>
                <a:srgbClr val="000000"/>
              </a:solidFill>
              <a:effectLst/>
              <a:uLnTx/>
              <a:uFillTx/>
            </a:endParaRPr>
          </a:p>
          <a:p>
            <a:pPr lvl="0" fontAlgn="base">
              <a:spcBef>
                <a:spcPct val="30000"/>
              </a:spcBef>
              <a:spcAft>
                <a:spcPct val="0"/>
              </a:spcAft>
              <a:defRPr/>
            </a:pPr>
            <a:r>
              <a:rPr kumimoji="0" lang="en-GB" altLang="en-US" sz="1200" b="0" i="0" u="none" strike="noStrike" kern="1200" cap="none" spc="0" normalizeH="0" baseline="0" noProof="0" dirty="0" smtClean="0">
                <a:ln>
                  <a:noFill/>
                </a:ln>
                <a:solidFill>
                  <a:srgbClr val="000000"/>
                </a:solidFill>
                <a:effectLst/>
                <a:uLnTx/>
                <a:uFillTx/>
              </a:rPr>
              <a:t>“Whilst all staff should speak to the designated safeguarding lead (or deputy) with regard to any concerns about female genital mutilation (FGM), there is a specific legal duty on teachers. If a teacher, in the course of their work in the profession, discovers that an act of FGM appears to have been carried out on a girl under the age of 18, the teacher must report this to the police.” </a:t>
            </a:r>
            <a:r>
              <a:rPr kumimoji="0" lang="en-GB" altLang="en-US" sz="1200" b="0" i="1" u="none" strike="noStrike" kern="1200" cap="none" spc="0" normalizeH="0" baseline="0" noProof="0" dirty="0" smtClean="0">
                <a:ln>
                  <a:noFill/>
                </a:ln>
                <a:solidFill>
                  <a:srgbClr val="000000"/>
                </a:solidFill>
                <a:effectLst/>
                <a:uLnTx/>
                <a:uFillTx/>
              </a:rPr>
              <a:t>Keeping Children Safe in Education </a:t>
            </a:r>
            <a:r>
              <a:rPr kumimoji="0" lang="en-GB" altLang="en-US" sz="1200" b="0" i="1" u="none" strike="noStrike" kern="1200" cap="none" spc="0" normalizeH="0" baseline="0" noProof="0" dirty="0" smtClean="0">
                <a:ln>
                  <a:noFill/>
                </a:ln>
                <a:solidFill>
                  <a:srgbClr val="000000"/>
                </a:solidFill>
                <a:effectLst/>
                <a:uLnTx/>
                <a:uFillTx/>
              </a:rPr>
              <a:t>2020</a:t>
            </a:r>
            <a:endParaRPr kumimoji="0" lang="en-US" altLang="en-US" sz="1200" b="0" i="1"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38</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341313"/>
            <a:ext cx="4835525" cy="3627437"/>
          </a:xfrm>
        </p:spPr>
      </p:sp>
      <p:sp>
        <p:nvSpPr>
          <p:cNvPr id="3" name="Notes Placeholder 2"/>
          <p:cNvSpPr>
            <a:spLocks noGrp="1"/>
          </p:cNvSpPr>
          <p:nvPr>
            <p:ph type="body" idx="1"/>
          </p:nvPr>
        </p:nvSpPr>
        <p:spPr>
          <a:xfrm>
            <a:off x="334197" y="3997782"/>
            <a:ext cx="6221358" cy="540725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39</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341313"/>
            <a:ext cx="4835525" cy="3627437"/>
          </a:xfrm>
        </p:spPr>
      </p:sp>
      <p:sp>
        <p:nvSpPr>
          <p:cNvPr id="3" name="Notes Placeholder 2"/>
          <p:cNvSpPr>
            <a:spLocks noGrp="1"/>
          </p:cNvSpPr>
          <p:nvPr>
            <p:ph type="body" idx="1"/>
          </p:nvPr>
        </p:nvSpPr>
        <p:spPr>
          <a:xfrm>
            <a:off x="334197" y="3997782"/>
            <a:ext cx="6221358" cy="540725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40</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attention to the fact that in order to be more proactive around safeguarding we need to:</a:t>
            </a:r>
          </a:p>
          <a:p>
            <a:endParaRPr lang="en-US" dirty="0" smtClean="0"/>
          </a:p>
          <a:p>
            <a:pPr marL="171450" indent="-171450">
              <a:buFont typeface="Arial" panose="020B0604020202020204" pitchFamily="34" charset="0"/>
              <a:buChar char="•"/>
            </a:pPr>
            <a:r>
              <a:rPr lang="en-US" dirty="0" smtClean="0"/>
              <a:t>Be reminded about the signs and symptoms so that we can spot them</a:t>
            </a:r>
          </a:p>
          <a:p>
            <a:pPr marL="171450" indent="-171450">
              <a:buFont typeface="Arial" panose="020B0604020202020204" pitchFamily="34" charset="0"/>
              <a:buChar char="•"/>
            </a:pPr>
            <a:r>
              <a:rPr lang="en-US" dirty="0" smtClean="0"/>
              <a:t>Be confident about what to do if we hear a disclosure or have concerns around a child’s welfare</a:t>
            </a:r>
          </a:p>
          <a:p>
            <a:pPr marL="171450" indent="-171450">
              <a:buFont typeface="Arial" panose="020B0604020202020204" pitchFamily="34" charset="0"/>
              <a:buChar char="•"/>
            </a:pPr>
            <a:r>
              <a:rPr lang="en-US" dirty="0" smtClean="0"/>
              <a:t>Understand how to protect ourselves as well as the children in our care</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5</a:t>
            </a:fld>
            <a:endParaRPr lang="en-GB" dirty="0"/>
          </a:p>
        </p:txBody>
      </p:sp>
    </p:spTree>
    <p:extLst>
      <p:ext uri="{BB962C8B-B14F-4D97-AF65-F5344CB8AC3E}">
        <p14:creationId xmlns:p14="http://schemas.microsoft.com/office/powerpoint/2010/main" val="35295245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0063" y="266700"/>
            <a:ext cx="3298825" cy="2473325"/>
          </a:xfrm>
        </p:spPr>
      </p:sp>
      <p:sp>
        <p:nvSpPr>
          <p:cNvPr id="3" name="Notes Placeholder 2"/>
          <p:cNvSpPr>
            <a:spLocks noGrp="1"/>
          </p:cNvSpPr>
          <p:nvPr>
            <p:ph type="body" idx="1"/>
          </p:nvPr>
        </p:nvSpPr>
        <p:spPr>
          <a:xfrm>
            <a:off x="261856" y="2703088"/>
            <a:ext cx="6366040" cy="6778103"/>
          </a:xfrm>
        </p:spPr>
        <p:txBody>
          <a:bodyPr/>
          <a:lstStyle/>
          <a:p>
            <a:pPr algn="just">
              <a:defRPr/>
            </a:pPr>
            <a:r>
              <a:rPr lang="en-US" altLang="en-US" sz="1000" kern="1200" dirty="0" smtClean="0">
                <a:solidFill>
                  <a:schemeClr val="accent1">
                    <a:lumMod val="50000"/>
                  </a:schemeClr>
                </a:solidFill>
                <a:latin typeface="Calibri" panose="020F0502020204030204" pitchFamily="34" charset="0"/>
              </a:rPr>
              <a:t>There is no such thing as a “typical extremist”: those who become involved in extremist actions come from a range of backgrounds and experiences and most individuals, even those who hold radical views, do not become involved in violent extremist activity</a:t>
            </a:r>
          </a:p>
          <a:p>
            <a:pPr algn="just">
              <a:defRPr/>
            </a:pPr>
            <a:endParaRPr lang="en-US" altLang="en-US" sz="1000" kern="1200" dirty="0" smtClean="0">
              <a:solidFill>
                <a:schemeClr val="accent1">
                  <a:lumMod val="50000"/>
                </a:schemeClr>
              </a:solidFill>
              <a:latin typeface="Calibri" panose="020F0502020204030204" pitchFamily="34" charset="0"/>
            </a:endParaRPr>
          </a:p>
          <a:p>
            <a:pPr algn="just">
              <a:defRPr/>
            </a:pPr>
            <a:r>
              <a:rPr lang="en-US" altLang="en-US" sz="1000" kern="1200" dirty="0" smtClean="0">
                <a:solidFill>
                  <a:schemeClr val="accent1">
                    <a:lumMod val="50000"/>
                  </a:schemeClr>
                </a:solidFill>
                <a:latin typeface="Calibri" panose="020F0502020204030204" pitchFamily="34" charset="0"/>
              </a:rPr>
              <a:t>Pupils may become susceptible to </a:t>
            </a:r>
            <a:r>
              <a:rPr lang="en-US" altLang="en-US" sz="1000" kern="1200" dirty="0" err="1" smtClean="0">
                <a:solidFill>
                  <a:schemeClr val="accent1">
                    <a:lumMod val="50000"/>
                  </a:schemeClr>
                </a:solidFill>
                <a:latin typeface="Calibri" panose="020F0502020204030204" pitchFamily="34" charset="0"/>
              </a:rPr>
              <a:t>radicalisation</a:t>
            </a:r>
            <a:r>
              <a:rPr lang="en-US" altLang="en-US" sz="1000" kern="1200" dirty="0" smtClean="0">
                <a:solidFill>
                  <a:schemeClr val="accent1">
                    <a:lumMod val="50000"/>
                  </a:schemeClr>
                </a:solidFill>
                <a:latin typeface="Calibri" panose="020F0502020204030204" pitchFamily="34" charset="0"/>
              </a:rPr>
              <a:t> through a range of social, personal and environmental factors</a:t>
            </a:r>
          </a:p>
          <a:p>
            <a:pPr algn="just">
              <a:defRPr/>
            </a:pPr>
            <a:endParaRPr lang="en-US" altLang="en-US" sz="1000" kern="1200" dirty="0" smtClean="0">
              <a:solidFill>
                <a:schemeClr val="accent1">
                  <a:lumMod val="50000"/>
                </a:schemeClr>
              </a:solidFill>
              <a:latin typeface="Calibri" panose="020F0502020204030204" pitchFamily="34" charset="0"/>
            </a:endParaRPr>
          </a:p>
          <a:p>
            <a:pPr algn="just">
              <a:defRPr/>
            </a:pPr>
            <a:r>
              <a:rPr lang="en-US" altLang="en-US" sz="1000" kern="1200" dirty="0" smtClean="0">
                <a:solidFill>
                  <a:schemeClr val="accent1">
                    <a:lumMod val="50000"/>
                  </a:schemeClr>
                </a:solidFill>
                <a:latin typeface="Calibri" panose="020F0502020204030204" pitchFamily="34" charset="0"/>
              </a:rPr>
              <a:t>It is known that violent extremists exploit vulnerabilities in individuals to drive a wedge between them and their families and communities</a:t>
            </a:r>
          </a:p>
          <a:p>
            <a:pPr>
              <a:defRPr/>
            </a:pPr>
            <a:endParaRPr lang="en-US" altLang="en-US" sz="1000" kern="1200" dirty="0" smtClean="0">
              <a:solidFill>
                <a:schemeClr val="accent1">
                  <a:lumMod val="50000"/>
                </a:schemeClr>
              </a:solidFill>
              <a:latin typeface="Calibri" panose="020F0502020204030204" pitchFamily="34" charset="0"/>
            </a:endParaRPr>
          </a:p>
          <a:p>
            <a:pPr>
              <a:defRPr/>
            </a:pPr>
            <a:r>
              <a:rPr lang="en-US" altLang="en-US" sz="1000" kern="1200" dirty="0" smtClean="0">
                <a:solidFill>
                  <a:schemeClr val="accent1">
                    <a:lumMod val="50000"/>
                  </a:schemeClr>
                </a:solidFill>
                <a:latin typeface="Calibri" panose="020F0502020204030204" pitchFamily="34" charset="0"/>
              </a:rPr>
              <a:t>It is vital that school staff are able to recognise those vulnerabilities and this is covered in the statutory WRAP training </a:t>
            </a:r>
          </a:p>
          <a:p>
            <a:pPr lvl="0" fontAlgn="base">
              <a:defRPr/>
            </a:pPr>
            <a:endParaRPr lang="en-US" altLang="en-US" sz="1000" dirty="0" smtClean="0">
              <a:solidFill>
                <a:srgbClr val="000000"/>
              </a:solidFill>
            </a:endParaRPr>
          </a:p>
          <a:p>
            <a:pPr lvl="0" fontAlgn="base">
              <a:defRPr/>
            </a:pPr>
            <a:r>
              <a:rPr lang="en-US" altLang="en-US" sz="1000" dirty="0" smtClean="0">
                <a:solidFill>
                  <a:srgbClr val="000000"/>
                </a:solidFill>
              </a:rPr>
              <a:t>There </a:t>
            </a:r>
            <a:r>
              <a:rPr lang="en-US" altLang="en-US" sz="1000" dirty="0">
                <a:solidFill>
                  <a:srgbClr val="000000"/>
                </a:solidFill>
              </a:rPr>
              <a:t>is specific training that all staff will be required to undertake as part of the duty placed on schools under the Prevent </a:t>
            </a:r>
            <a:r>
              <a:rPr lang="en-US" altLang="en-US" sz="1000" dirty="0" smtClean="0">
                <a:solidFill>
                  <a:srgbClr val="000000"/>
                </a:solidFill>
              </a:rPr>
              <a:t>Duty, </a:t>
            </a:r>
            <a:r>
              <a:rPr lang="en-US" altLang="en-US" sz="1000" dirty="0">
                <a:solidFill>
                  <a:srgbClr val="000000"/>
                </a:solidFill>
              </a:rPr>
              <a:t>however, a brief introduction is necessary as part of the basic awareness in safeguarding </a:t>
            </a:r>
            <a:r>
              <a:rPr lang="en-US" altLang="en-US" sz="1000" dirty="0" smtClean="0">
                <a:solidFill>
                  <a:srgbClr val="000000"/>
                </a:solidFill>
              </a:rPr>
              <a:t>training.</a:t>
            </a:r>
            <a:endParaRPr kumimoji="0" lang="en-GB" altLang="en-US" sz="100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buClrTx/>
              <a:buSzTx/>
              <a:buFontTx/>
              <a:buNone/>
              <a:tabLst/>
              <a:defRPr/>
            </a:pPr>
            <a:endParaRPr lang="en-GB" altLang="en-US" sz="1000" b="1" dirty="0">
              <a:solidFill>
                <a:srgbClr val="000000"/>
              </a:solidFill>
            </a:endParaRPr>
          </a:p>
          <a:p>
            <a:pPr marL="0" marR="0" lvl="0" indent="0" algn="l" defTabSz="914400" rtl="0" eaLnBrk="1" fontAlgn="base" latinLnBrk="0" hangingPunct="1">
              <a:buClrTx/>
              <a:buSzTx/>
              <a:buFontTx/>
              <a:buNone/>
              <a:tabLst/>
              <a:defRPr/>
            </a:pPr>
            <a:r>
              <a:rPr kumimoji="0" lang="en-GB" altLang="en-US" sz="1000" b="1" i="0" u="none" strike="noStrike" kern="1200" cap="none" spc="0" normalizeH="0" baseline="0" noProof="0" dirty="0" smtClean="0">
                <a:ln>
                  <a:noFill/>
                </a:ln>
                <a:solidFill>
                  <a:srgbClr val="000000"/>
                </a:solidFill>
                <a:effectLst/>
                <a:uLnTx/>
                <a:uFillTx/>
              </a:rPr>
              <a:t>Key point </a:t>
            </a:r>
            <a:r>
              <a:rPr kumimoji="0" lang="en-GB" altLang="en-US" sz="1000" b="0" i="0" u="none" strike="noStrike" kern="1200" cap="none" spc="0" normalizeH="0" baseline="0" noProof="0" dirty="0" smtClean="0">
                <a:ln>
                  <a:noFill/>
                </a:ln>
                <a:solidFill>
                  <a:srgbClr val="000000"/>
                </a:solidFill>
                <a:effectLst/>
                <a:uLnTx/>
                <a:uFillTx/>
              </a:rPr>
              <a:t>- </a:t>
            </a:r>
            <a:r>
              <a:rPr kumimoji="0" lang="en-GB" altLang="en-US" sz="1000" b="1" i="0" u="none" strike="noStrike" kern="1200" cap="none" spc="0" normalizeH="0" baseline="0" noProof="0" dirty="0" smtClean="0">
                <a:ln>
                  <a:noFill/>
                </a:ln>
                <a:solidFill>
                  <a:srgbClr val="000000"/>
                </a:solidFill>
                <a:effectLst/>
                <a:uLnTx/>
                <a:uFillTx/>
              </a:rPr>
              <a:t>It is important to note that children and young people who are susceptible to radicalisation will be groomed in the same way that a child / young person would be groomed for other kinds of abuse.</a:t>
            </a:r>
          </a:p>
          <a:p>
            <a:pPr marL="0" marR="0" lvl="0" indent="0" algn="l" defTabSz="914400" rtl="0" eaLnBrk="1" fontAlgn="base" latinLnBrk="0" hangingPunct="1">
              <a:buClrTx/>
              <a:buSzTx/>
              <a:buFontTx/>
              <a:buNone/>
              <a:tabLst/>
              <a:defRPr/>
            </a:pPr>
            <a:endParaRPr kumimoji="0" lang="en-GB" altLang="en-US" sz="1000" b="1"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buClrTx/>
              <a:buSzTx/>
              <a:buFontTx/>
              <a:buNone/>
              <a:tabLst/>
              <a:defRPr/>
            </a:pPr>
            <a:r>
              <a:rPr kumimoji="0" lang="en-US" altLang="en-US" sz="1000" b="1" i="0" u="none" strike="noStrike" kern="1200" cap="none" spc="0" normalizeH="0" baseline="0" noProof="0" dirty="0" smtClean="0">
                <a:ln>
                  <a:noFill/>
                </a:ln>
                <a:solidFill>
                  <a:srgbClr val="000000"/>
                </a:solidFill>
                <a:effectLst/>
                <a:uLnTx/>
                <a:uFillTx/>
              </a:rPr>
              <a:t>Key point – there is further statutory training regarding Prevent that all school staff should have already undertaken known as WRAP training – Workshop to Raise Awareness of Prevent.  </a:t>
            </a:r>
          </a:p>
          <a:p>
            <a:pPr marL="0" marR="0" lvl="0" indent="0" algn="l" defTabSz="914400" rtl="0" eaLnBrk="1" fontAlgn="base" latinLnBrk="0" hangingPunct="1">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rPr>
              <a:t>Indicators of vulnerability include:</a:t>
            </a:r>
          </a:p>
          <a:p>
            <a:pPr marL="171450" marR="0" lvl="0" indent="-171450" algn="l" defTabSz="914400" rtl="0" eaLnBrk="1" fontAlgn="base" latinLnBrk="0" hangingPunct="1">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Identity Crisis – the student / pupil is distanced from their cultural / religious heritage and experiences discomfort about their place in society;</a:t>
            </a:r>
          </a:p>
          <a:p>
            <a:pPr marL="171450" marR="0" lvl="0" indent="-171450" algn="l" defTabSz="914400" rtl="0" eaLnBrk="1" fontAlgn="base" latinLnBrk="0" hangingPunct="1">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Personal Crisis – the student / pupil may be experiencing family tensions; a sense of isolation; and low self-esteem; they may have dissociated from their existing friendship group and become involved with a new and different group of friends; they may be searching for answers to questions about identity, faith and belonging;</a:t>
            </a:r>
          </a:p>
          <a:p>
            <a:pPr marL="171450" marR="0" lvl="0" indent="-171450" algn="l" defTabSz="914400" rtl="0" eaLnBrk="1" fontAlgn="base" latinLnBrk="0" hangingPunct="1">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Personal Circumstances – migration; local community tensions; and events affecting the student / pupil’s country or region of origin may contribute to a sense of grievance that is triggered by personal experience of racism or discrimination or aspects of Government policy;</a:t>
            </a:r>
          </a:p>
          <a:p>
            <a:pPr marL="171450" marR="0" lvl="0" indent="-171450" algn="l" defTabSz="914400" rtl="0" eaLnBrk="1" fontAlgn="base" latinLnBrk="0" hangingPunct="1">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Unmet Aspirations – the student / pupil may have perceptions of injustice; a feeling of failure; rejection of civic life; </a:t>
            </a:r>
          </a:p>
          <a:p>
            <a:pPr marL="171450" marR="0" lvl="0" indent="-171450" algn="l" defTabSz="914400" rtl="0" eaLnBrk="1" fontAlgn="base" latinLnBrk="0" hangingPunct="1">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Experiences of Criminality – which may include involvement with criminal groups, imprisonment, and poor resettlement / reintegration;</a:t>
            </a:r>
          </a:p>
          <a:p>
            <a:pPr marL="171450" marR="0" lvl="0" indent="-171450" algn="l" defTabSz="914400" rtl="0" eaLnBrk="1" fontAlgn="base" latinLnBrk="0" hangingPunct="1">
              <a:buClrTx/>
              <a:buSzTx/>
              <a:buFont typeface="Arial" panose="020B0604020202020204" pitchFamily="34" charset="0"/>
              <a:buChar char="•"/>
              <a:tabLst/>
              <a:defRPr/>
            </a:pPr>
            <a:r>
              <a:rPr kumimoji="0" lang="en-US" altLang="en-US" sz="1000" b="0" i="0" u="none" strike="noStrike" kern="1200" cap="none" spc="0" normalizeH="0" baseline="0" noProof="0" dirty="0" smtClean="0">
                <a:ln>
                  <a:noFill/>
                </a:ln>
                <a:solidFill>
                  <a:srgbClr val="000000"/>
                </a:solidFill>
                <a:effectLst/>
                <a:uLnTx/>
                <a:uFillTx/>
              </a:rPr>
              <a:t>Special Educational Need – students / pupils may experience difficulties with social interaction, empathy with others, understanding the consequences of their actions and awareness of the motivations of others</a:t>
            </a:r>
          </a:p>
          <a:p>
            <a:pPr marL="0" marR="0" lvl="0" indent="0" algn="l" defTabSz="914400" rtl="0" eaLnBrk="1" fontAlgn="base" latinLnBrk="0" hangingPunct="1">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rPr>
              <a:t>This list is not exhaustive, nor does it mean that all young people experiencing the above are at risk of </a:t>
            </a:r>
            <a:r>
              <a:rPr kumimoji="0" lang="en-US" altLang="en-US" sz="1000" b="0" i="0" u="none" strike="noStrike" kern="1200" cap="none" spc="0" normalizeH="0" baseline="0" noProof="0" dirty="0" err="1" smtClean="0">
                <a:ln>
                  <a:noFill/>
                </a:ln>
                <a:solidFill>
                  <a:srgbClr val="000000"/>
                </a:solidFill>
                <a:effectLst/>
                <a:uLnTx/>
                <a:uFillTx/>
              </a:rPr>
              <a:t>radicalisation</a:t>
            </a:r>
            <a:r>
              <a:rPr kumimoji="0" lang="en-US" altLang="en-US" sz="1000" b="0" i="0" u="none" strike="noStrike" kern="1200" cap="none" spc="0" normalizeH="0" baseline="0" noProof="0" dirty="0" smtClean="0">
                <a:ln>
                  <a:noFill/>
                </a:ln>
                <a:solidFill>
                  <a:srgbClr val="000000"/>
                </a:solidFill>
                <a:effectLst/>
                <a:uLnTx/>
                <a:uFillTx/>
              </a:rPr>
              <a:t> for the purposes of violent extremism.</a:t>
            </a:r>
          </a:p>
          <a:p>
            <a:pPr marL="0" marR="0" lvl="0" indent="0" algn="l" defTabSz="914400" rtl="0" eaLnBrk="1" fontAlgn="base" latinLnBrk="0" hangingPunct="1">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rPr>
              <a:t>There is a large amount of propaganda available via Social Media (Twitter, Facebook, etc.) and this is how a lot of vulnerable individuals come into contact with extremist groups and their ideology.  Call of Duty can be used if people are gaming live on line.</a:t>
            </a:r>
          </a:p>
          <a:p>
            <a:pPr marL="0" marR="0" lvl="0" indent="0" algn="l" defTabSz="914400" rtl="0" eaLnBrk="1" fontAlgn="base" latinLnBrk="0" hangingPunct="1">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41</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0063" y="266700"/>
            <a:ext cx="3298825" cy="2473325"/>
          </a:xfrm>
        </p:spPr>
      </p:sp>
      <p:sp>
        <p:nvSpPr>
          <p:cNvPr id="3" name="Notes Placeholder 2"/>
          <p:cNvSpPr>
            <a:spLocks noGrp="1"/>
          </p:cNvSpPr>
          <p:nvPr>
            <p:ph type="body" idx="1"/>
          </p:nvPr>
        </p:nvSpPr>
        <p:spPr>
          <a:xfrm>
            <a:off x="261856" y="2703088"/>
            <a:ext cx="6366040" cy="6778103"/>
          </a:xfrm>
        </p:spPr>
        <p:txBody>
          <a:bodyPr/>
          <a:lstStyle/>
          <a:p>
            <a:pPr marL="0" marR="0" lvl="0" indent="0" algn="l" defTabSz="914400" rtl="0" eaLnBrk="1" fontAlgn="base" latinLnBrk="0" hangingPunct="1">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42</a:t>
            </a:fld>
            <a:endParaRPr lang="en-GB" dirty="0"/>
          </a:p>
        </p:txBody>
      </p:sp>
    </p:spTree>
    <p:extLst>
      <p:ext uri="{BB962C8B-B14F-4D97-AF65-F5344CB8AC3E}">
        <p14:creationId xmlns:p14="http://schemas.microsoft.com/office/powerpoint/2010/main" val="1963064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0063" y="266700"/>
            <a:ext cx="3298825" cy="2473325"/>
          </a:xfrm>
        </p:spPr>
      </p:sp>
      <p:sp>
        <p:nvSpPr>
          <p:cNvPr id="3" name="Notes Placeholder 2"/>
          <p:cNvSpPr>
            <a:spLocks noGrp="1"/>
          </p:cNvSpPr>
          <p:nvPr>
            <p:ph type="body" idx="1"/>
          </p:nvPr>
        </p:nvSpPr>
        <p:spPr>
          <a:xfrm>
            <a:off x="261856" y="2703088"/>
            <a:ext cx="6366040" cy="6778103"/>
          </a:xfrm>
        </p:spPr>
        <p:txBody>
          <a:bodyPr/>
          <a:lstStyle/>
          <a:p>
            <a:r>
              <a:rPr lang="en-GB" sz="1200" b="1" kern="1200" dirty="0" smtClean="0">
                <a:solidFill>
                  <a:schemeClr val="tx1"/>
                </a:solidFill>
                <a:effectLst/>
                <a:latin typeface="+mn-lt"/>
                <a:ea typeface="+mn-ea"/>
                <a:cs typeface="+mn-cs"/>
              </a:rPr>
              <a:t>Slides 35</a:t>
            </a:r>
            <a:r>
              <a:rPr lang="en-GB" sz="1200" b="1" kern="1200" baseline="0" dirty="0" smtClean="0">
                <a:solidFill>
                  <a:schemeClr val="tx1"/>
                </a:solidFill>
                <a:effectLst/>
                <a:latin typeface="+mn-lt"/>
                <a:ea typeface="+mn-ea"/>
                <a:cs typeface="+mn-cs"/>
              </a:rPr>
              <a:t>  - 37</a:t>
            </a:r>
            <a:r>
              <a:rPr lang="en-GB" sz="1200"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 Contextual Safeguarding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slides introduce the concept of Contextual Safeguarding which is included in Working Together 2018.  </a:t>
            </a:r>
          </a:p>
          <a:p>
            <a:r>
              <a:rPr lang="en-GB" sz="1200" kern="1200" dirty="0" smtClean="0">
                <a:solidFill>
                  <a:schemeClr val="tx1"/>
                </a:solidFill>
                <a:effectLst/>
                <a:latin typeface="+mn-lt"/>
                <a:ea typeface="+mn-ea"/>
                <a:cs typeface="+mn-cs"/>
              </a:rPr>
              <a:t>As well as risks to the welfare of children from within their families, children may be vulnerable to abuse or exploitation from outside their families.  </a:t>
            </a:r>
          </a:p>
          <a:p>
            <a:r>
              <a:rPr lang="en-GB" sz="1200" kern="1200" dirty="0" smtClean="0">
                <a:solidFill>
                  <a:schemeClr val="tx1"/>
                </a:solidFill>
                <a:effectLst/>
                <a:latin typeface="+mn-lt"/>
                <a:ea typeface="+mn-ea"/>
                <a:cs typeface="+mn-cs"/>
              </a:rPr>
              <a:t>Contextual Safeguarding is an approach to understanding, and responding to, young people’s experiences of harm beyond their families. It recognises that the different relationships that young people form in their neighbourhoods, schools and online can feature violence and abuse. Parents and carers may have little influence over these contexts, and young people’s experiences of extra-familial abuse can undermine parent-child relationships.</a:t>
            </a:r>
          </a:p>
          <a:p>
            <a:r>
              <a:rPr lang="en-GB" sz="1200" kern="1200" dirty="0" smtClean="0">
                <a:solidFill>
                  <a:schemeClr val="tx1"/>
                </a:solidFill>
                <a:effectLst/>
                <a:latin typeface="+mn-lt"/>
                <a:ea typeface="+mn-ea"/>
                <a:cs typeface="+mn-cs"/>
              </a:rPr>
              <a:t>Contextual Safeguarding requires a different approach to the current child protection system, as parents/carers are not the source of the risk.  In the current system we look to intervene with families to increase their capacity to safeguard young people at risk from external factors.  </a:t>
            </a:r>
          </a:p>
          <a:p>
            <a:r>
              <a:rPr lang="en-GB" sz="1200" kern="1200" dirty="0" smtClean="0">
                <a:solidFill>
                  <a:schemeClr val="tx1"/>
                </a:solidFill>
                <a:effectLst/>
                <a:latin typeface="+mn-lt"/>
                <a:ea typeface="+mn-ea"/>
                <a:cs typeface="+mn-cs"/>
              </a:rPr>
              <a:t>Assessments in such cases should consider whether wider environmental factors are present in a young person’s life and are a threat to their safety and/or welfare.  </a:t>
            </a:r>
            <a:r>
              <a:rPr lang="en-GB" sz="1200" b="1" kern="1200" dirty="0" smtClean="0">
                <a:solidFill>
                  <a:schemeClr val="tx1"/>
                </a:solidFill>
                <a:effectLst/>
                <a:latin typeface="+mn-lt"/>
                <a:ea typeface="+mn-ea"/>
                <a:cs typeface="+mn-cs"/>
              </a:rPr>
              <a:t>Work is being undertaken in Halton to develop a Contextual Safeguarding approach – we already have the Child Exploitation Screening Tool </a:t>
            </a:r>
            <a:r>
              <a:rPr lang="en-GB" sz="1200" b="1" u="sng" kern="1200" dirty="0" smtClean="0">
                <a:solidFill>
                  <a:schemeClr val="tx1"/>
                </a:solidFill>
                <a:effectLst/>
                <a:latin typeface="+mn-lt"/>
                <a:ea typeface="+mn-ea"/>
                <a:cs typeface="+mn-cs"/>
                <a:hlinkClick r:id="rId3"/>
              </a:rPr>
              <a:t>http://www.proceduresonline.com/pancheshire/halton/p_ch_sexual_exploit.html</a:t>
            </a:r>
            <a:r>
              <a:rPr lang="en-GB" sz="1200" b="1" kern="1200" dirty="0" smtClean="0">
                <a:solidFill>
                  <a:schemeClr val="tx1"/>
                </a:solidFill>
                <a:effectLst/>
                <a:latin typeface="+mn-lt"/>
                <a:ea typeface="+mn-ea"/>
                <a:cs typeface="+mn-cs"/>
              </a:rPr>
              <a:t>  and Missing from Home and Criminal Exploitation Service.  </a:t>
            </a:r>
            <a:endParaRPr lang="en-GB" sz="1200" kern="1200" dirty="0" smtClean="0">
              <a:solidFill>
                <a:schemeClr val="tx1"/>
              </a:solidFill>
              <a:effectLst/>
              <a:latin typeface="+mn-lt"/>
              <a:ea typeface="+mn-ea"/>
              <a:cs typeface="+mn-cs"/>
            </a:endParaRPr>
          </a:p>
          <a:p>
            <a:pPr marL="0" marR="0" lvl="0" indent="0" algn="l" defTabSz="914400" rtl="0" eaLnBrk="1" fontAlgn="base" latinLnBrk="0" hangingPunct="1">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43</a:t>
            </a:fld>
            <a:endParaRPr lang="en-GB" dirty="0"/>
          </a:p>
        </p:txBody>
      </p:sp>
    </p:spTree>
    <p:extLst>
      <p:ext uri="{BB962C8B-B14F-4D97-AF65-F5344CB8AC3E}">
        <p14:creationId xmlns:p14="http://schemas.microsoft.com/office/powerpoint/2010/main" val="42549181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0063" y="266700"/>
            <a:ext cx="3298825" cy="2473325"/>
          </a:xfrm>
        </p:spPr>
      </p:sp>
      <p:sp>
        <p:nvSpPr>
          <p:cNvPr id="3" name="Notes Placeholder 2"/>
          <p:cNvSpPr>
            <a:spLocks noGrp="1"/>
          </p:cNvSpPr>
          <p:nvPr>
            <p:ph type="body" idx="1"/>
          </p:nvPr>
        </p:nvSpPr>
        <p:spPr>
          <a:xfrm>
            <a:off x="261856" y="2703088"/>
            <a:ext cx="6366040" cy="6778103"/>
          </a:xfrm>
        </p:spPr>
        <p:txBody>
          <a:bodyPr/>
          <a:lstStyle/>
          <a:p>
            <a:pPr marL="0" marR="0" lvl="0" indent="0" algn="l" defTabSz="914400" rtl="0" eaLnBrk="1" fontAlgn="base" latinLnBrk="0" hangingPunct="1">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Play the Clip to explain contextual safeguarding</a:t>
            </a:r>
          </a:p>
        </p:txBody>
      </p:sp>
      <p:sp>
        <p:nvSpPr>
          <p:cNvPr id="4" name="Slide Number Placeholder 3"/>
          <p:cNvSpPr>
            <a:spLocks noGrp="1"/>
          </p:cNvSpPr>
          <p:nvPr>
            <p:ph type="sldNum" sz="quarter" idx="10"/>
          </p:nvPr>
        </p:nvSpPr>
        <p:spPr/>
        <p:txBody>
          <a:bodyPr/>
          <a:lstStyle/>
          <a:p>
            <a:fld id="{350EB4A9-1821-460D-8FD9-78B697006B58}" type="slidenum">
              <a:rPr lang="en-GB" smtClean="0"/>
              <a:t>44</a:t>
            </a:fld>
            <a:endParaRPr lang="en-GB" dirty="0"/>
          </a:p>
        </p:txBody>
      </p:sp>
    </p:spTree>
    <p:extLst>
      <p:ext uri="{BB962C8B-B14F-4D97-AF65-F5344CB8AC3E}">
        <p14:creationId xmlns:p14="http://schemas.microsoft.com/office/powerpoint/2010/main" val="3692004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0063" y="266700"/>
            <a:ext cx="3298825" cy="2473325"/>
          </a:xfrm>
        </p:spPr>
      </p:sp>
      <p:sp>
        <p:nvSpPr>
          <p:cNvPr id="3" name="Notes Placeholder 2"/>
          <p:cNvSpPr>
            <a:spLocks noGrp="1"/>
          </p:cNvSpPr>
          <p:nvPr>
            <p:ph type="body" idx="1"/>
          </p:nvPr>
        </p:nvSpPr>
        <p:spPr>
          <a:xfrm>
            <a:off x="261856" y="2703088"/>
            <a:ext cx="6366040" cy="6778103"/>
          </a:xfrm>
        </p:spPr>
        <p:txBody>
          <a:bodyPr/>
          <a:lstStyle/>
          <a:p>
            <a:pPr marL="0" marR="0" lvl="0" indent="0" algn="l" defTabSz="914400" rtl="0" eaLnBrk="1" fontAlgn="base" latinLnBrk="0" hangingPunct="1">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Trainor notes </a:t>
            </a:r>
          </a:p>
          <a:p>
            <a:pPr marL="0" marR="0" lvl="0" indent="0" algn="l" defTabSz="914400" rtl="0" eaLnBrk="1" fontAlgn="base" latinLnBrk="0" hangingPunct="1">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More information on Contextual safeguarding can be found at www.contextualsafeguarding.ork.uk</a:t>
            </a:r>
          </a:p>
        </p:txBody>
      </p:sp>
      <p:sp>
        <p:nvSpPr>
          <p:cNvPr id="4" name="Slide Number Placeholder 3"/>
          <p:cNvSpPr>
            <a:spLocks noGrp="1"/>
          </p:cNvSpPr>
          <p:nvPr>
            <p:ph type="sldNum" sz="quarter" idx="10"/>
          </p:nvPr>
        </p:nvSpPr>
        <p:spPr/>
        <p:txBody>
          <a:bodyPr/>
          <a:lstStyle/>
          <a:p>
            <a:fld id="{350EB4A9-1821-460D-8FD9-78B697006B58}" type="slidenum">
              <a:rPr lang="en-GB" smtClean="0"/>
              <a:t>45</a:t>
            </a:fld>
            <a:endParaRPr lang="en-GB" dirty="0"/>
          </a:p>
        </p:txBody>
      </p:sp>
    </p:spTree>
    <p:extLst>
      <p:ext uri="{BB962C8B-B14F-4D97-AF65-F5344CB8AC3E}">
        <p14:creationId xmlns:p14="http://schemas.microsoft.com/office/powerpoint/2010/main" val="1916601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0063" y="266700"/>
            <a:ext cx="3298825" cy="2473325"/>
          </a:xfrm>
        </p:spPr>
      </p:sp>
      <p:sp>
        <p:nvSpPr>
          <p:cNvPr id="3" name="Notes Placeholder 2"/>
          <p:cNvSpPr>
            <a:spLocks noGrp="1"/>
          </p:cNvSpPr>
          <p:nvPr>
            <p:ph type="body" idx="1"/>
          </p:nvPr>
        </p:nvSpPr>
        <p:spPr>
          <a:xfrm>
            <a:off x="261856" y="2703088"/>
            <a:ext cx="6366040" cy="6778103"/>
          </a:xfrm>
        </p:spPr>
        <p:txBody>
          <a:bodyPr/>
          <a:lstStyle/>
          <a:p>
            <a:pPr marL="0" marR="0" lvl="0" indent="0" algn="l" defTabSz="914400" rtl="0" eaLnBrk="1" fontAlgn="base" latinLnBrk="0" hangingPunct="1">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Hyperlink on Page https://www.youtube.com/watch?v=pLhGpS1f-F0 </a:t>
            </a:r>
          </a:p>
          <a:p>
            <a:pPr marL="0" marR="0" lvl="0" indent="0" algn="l" defTabSz="914400" rtl="0" eaLnBrk="1" fontAlgn="base" latinLnBrk="0" hangingPunct="1">
              <a:buClrTx/>
              <a:buSzTx/>
              <a:buFontTx/>
              <a:buNone/>
              <a:tabLst/>
              <a:defRPr/>
            </a:pPr>
            <a:endParaRPr kumimoji="0" lang="en-US" altLang="en-US" sz="1050" b="0" i="0" u="none" strike="noStrike" kern="1200" cap="none" spc="0" normalizeH="0" baseline="0" noProof="0" dirty="0" smtClean="0">
              <a:ln>
                <a:noFill/>
              </a:ln>
              <a:solidFill>
                <a:srgbClr val="000000"/>
              </a:solidFill>
              <a:effectLst/>
              <a:uLnTx/>
              <a:uFillTx/>
            </a:endParaRPr>
          </a:p>
          <a:p>
            <a:pPr>
              <a:defRPr/>
            </a:pPr>
            <a:r>
              <a:rPr lang="en-GB" sz="1050" dirty="0" smtClean="0"/>
              <a:t>Some signs to look out for include:</a:t>
            </a:r>
          </a:p>
          <a:p>
            <a:pPr>
              <a:defRPr/>
            </a:pPr>
            <a:endParaRPr lang="en-GB" sz="1050" dirty="0" smtClean="0"/>
          </a:p>
          <a:p>
            <a:pPr marL="171450" indent="-171450">
              <a:buFont typeface="Arial" panose="020B0604020202020204" pitchFamily="34" charset="0"/>
              <a:buChar char="•"/>
              <a:defRPr/>
            </a:pPr>
            <a:r>
              <a:rPr lang="en-GB" sz="1050" dirty="0" smtClean="0"/>
              <a:t>An increase in visitors and cars to a house or flat</a:t>
            </a:r>
          </a:p>
          <a:p>
            <a:pPr marL="171450" indent="-171450">
              <a:buFont typeface="Arial" panose="020B0604020202020204" pitchFamily="34" charset="0"/>
              <a:buChar char="•"/>
              <a:defRPr/>
            </a:pPr>
            <a:r>
              <a:rPr lang="en-GB" sz="1050" dirty="0" smtClean="0"/>
              <a:t>New faces appearing at the house or flat</a:t>
            </a:r>
          </a:p>
          <a:p>
            <a:pPr marL="171450" indent="-171450">
              <a:buFont typeface="Arial" panose="020B0604020202020204" pitchFamily="34" charset="0"/>
              <a:buChar char="•"/>
              <a:defRPr/>
            </a:pPr>
            <a:r>
              <a:rPr lang="en-GB" sz="1050" dirty="0" smtClean="0"/>
              <a:t>New and regularly changing residents (</a:t>
            </a:r>
            <a:r>
              <a:rPr lang="en-GB" sz="1050" dirty="0" err="1" smtClean="0"/>
              <a:t>e.g</a:t>
            </a:r>
            <a:r>
              <a:rPr lang="en-GB" sz="1050" dirty="0" smtClean="0"/>
              <a:t> different accents compared to local accent</a:t>
            </a:r>
          </a:p>
          <a:p>
            <a:pPr marL="171450" indent="-171450">
              <a:buFont typeface="Arial" panose="020B0604020202020204" pitchFamily="34" charset="0"/>
              <a:buChar char="•"/>
              <a:defRPr/>
            </a:pPr>
            <a:r>
              <a:rPr lang="en-GB" sz="1050" dirty="0" smtClean="0"/>
              <a:t>Change in resident's mood and/or demeanour (e.g. secretive/ withdrawn/ aggressive/ emotional)</a:t>
            </a:r>
          </a:p>
          <a:p>
            <a:pPr marL="171450" indent="-171450">
              <a:buFont typeface="Arial" panose="020B0604020202020204" pitchFamily="34" charset="0"/>
              <a:buChar char="•"/>
              <a:defRPr/>
            </a:pPr>
            <a:r>
              <a:rPr lang="en-GB" sz="1050" dirty="0" smtClean="0"/>
              <a:t>Substance misuse and/or drug paraphernalia</a:t>
            </a:r>
          </a:p>
          <a:p>
            <a:pPr marL="171450" indent="-171450">
              <a:buFont typeface="Arial" panose="020B0604020202020204" pitchFamily="34" charset="0"/>
              <a:buChar char="•"/>
              <a:defRPr/>
            </a:pPr>
            <a:r>
              <a:rPr lang="en-GB" sz="1050" dirty="0" smtClean="0"/>
              <a:t>Changes in the way young people you might know dress</a:t>
            </a:r>
          </a:p>
          <a:p>
            <a:pPr marL="171450" indent="-171450">
              <a:buFont typeface="Arial" panose="020B0604020202020204" pitchFamily="34" charset="0"/>
              <a:buChar char="•"/>
              <a:defRPr/>
            </a:pPr>
            <a:r>
              <a:rPr lang="en-GB" sz="1050" dirty="0" smtClean="0"/>
              <a:t>Unexplained, sometimes unaffordable new things (</a:t>
            </a:r>
            <a:r>
              <a:rPr lang="en-GB" sz="1050" dirty="0" err="1" smtClean="0"/>
              <a:t>e.g</a:t>
            </a:r>
            <a:r>
              <a:rPr lang="en-GB" sz="1050" dirty="0" smtClean="0"/>
              <a:t> clothes, jewellery, cars </a:t>
            </a:r>
            <a:r>
              <a:rPr lang="en-GB" sz="1050" dirty="0" err="1" smtClean="0"/>
              <a:t>etc</a:t>
            </a:r>
            <a:r>
              <a:rPr lang="en-GB" sz="1050" dirty="0" smtClean="0"/>
              <a:t>)</a:t>
            </a:r>
          </a:p>
          <a:p>
            <a:pPr marL="171450" indent="-171450">
              <a:buFont typeface="Arial" panose="020B0604020202020204" pitchFamily="34" charset="0"/>
              <a:buChar char="•"/>
              <a:defRPr/>
            </a:pPr>
            <a:r>
              <a:rPr lang="en-GB" sz="1050" dirty="0" smtClean="0"/>
              <a:t>Residents or young people you know going missing, maybe for long periods of time</a:t>
            </a:r>
          </a:p>
          <a:p>
            <a:pPr marL="171450" indent="-171450">
              <a:buFont typeface="Arial" panose="020B0604020202020204" pitchFamily="34" charset="0"/>
              <a:buChar char="•"/>
              <a:defRPr/>
            </a:pPr>
            <a:r>
              <a:rPr lang="en-GB" sz="1050" dirty="0" smtClean="0"/>
              <a:t>Young people seen in different cars/taxis driven by unknown adults</a:t>
            </a:r>
          </a:p>
          <a:p>
            <a:pPr marL="171450" indent="-171450">
              <a:buFont typeface="Arial" panose="020B0604020202020204" pitchFamily="34" charset="0"/>
              <a:buChar char="•"/>
              <a:defRPr/>
            </a:pPr>
            <a:r>
              <a:rPr lang="en-GB" sz="1050" dirty="0" smtClean="0"/>
              <a:t>Young people seeming unfamiliar with your community or where they are</a:t>
            </a:r>
          </a:p>
          <a:p>
            <a:pPr marL="171450" indent="-171450">
              <a:buFont typeface="Arial" panose="020B0604020202020204" pitchFamily="34" charset="0"/>
              <a:buChar char="•"/>
              <a:defRPr/>
            </a:pPr>
            <a:r>
              <a:rPr lang="en-GB" sz="1050" dirty="0" smtClean="0"/>
              <a:t>Truancy, exclusion, disengagement from school</a:t>
            </a:r>
          </a:p>
          <a:p>
            <a:pPr marL="171450" indent="-171450">
              <a:buFont typeface="Arial" panose="020B0604020202020204" pitchFamily="34" charset="0"/>
              <a:buChar char="•"/>
              <a:defRPr/>
            </a:pPr>
            <a:r>
              <a:rPr lang="en-GB" sz="1050" dirty="0" smtClean="0"/>
              <a:t>An increase in anti-social behaviour in the community</a:t>
            </a:r>
          </a:p>
          <a:p>
            <a:pPr marL="171450" indent="-171450">
              <a:buFont typeface="Arial" panose="020B0604020202020204" pitchFamily="34" charset="0"/>
              <a:buChar char="•"/>
              <a:defRPr/>
            </a:pPr>
            <a:r>
              <a:rPr lang="en-GB" sz="1050" dirty="0" smtClean="0"/>
              <a:t>Unexplained injuries</a:t>
            </a:r>
          </a:p>
          <a:p>
            <a:pPr marL="0" marR="0" lvl="0" indent="0" algn="l" defTabSz="914400" rtl="0" eaLnBrk="1" fontAlgn="base" latinLnBrk="0" hangingPunct="1">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46</a:t>
            </a:fld>
            <a:endParaRPr lang="en-GB" dirty="0"/>
          </a:p>
        </p:txBody>
      </p:sp>
    </p:spTree>
    <p:extLst>
      <p:ext uri="{BB962C8B-B14F-4D97-AF65-F5344CB8AC3E}">
        <p14:creationId xmlns:p14="http://schemas.microsoft.com/office/powerpoint/2010/main" val="38353605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47</a:t>
            </a:fld>
            <a:endParaRPr lang="en-GB" dirty="0"/>
          </a:p>
        </p:txBody>
      </p:sp>
    </p:spTree>
    <p:extLst>
      <p:ext uri="{BB962C8B-B14F-4D97-AF65-F5344CB8AC3E}">
        <p14:creationId xmlns:p14="http://schemas.microsoft.com/office/powerpoint/2010/main" val="33319725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overview only needed.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Key points – Degree and extent; Duration and frequency – drip, drip of evidence gathering is key. Your piece of information might be the missing piece of the jigsaw puzzle.  Refer to the Multi Agency Assessment Toolkit.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Can be a single traumatic event in a child’s life – violent assault, poisoning, suffocation, etc.</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Usually significant harm is a combination of significant events which interrupt, change or damage the child’s physical and psychological development – can be long term and corrosive</a:t>
            </a:r>
          </a:p>
        </p:txBody>
      </p:sp>
      <p:sp>
        <p:nvSpPr>
          <p:cNvPr id="4" name="Slide Number Placeholder 3"/>
          <p:cNvSpPr>
            <a:spLocks noGrp="1"/>
          </p:cNvSpPr>
          <p:nvPr>
            <p:ph type="sldNum" sz="quarter" idx="10"/>
          </p:nvPr>
        </p:nvSpPr>
        <p:spPr/>
        <p:txBody>
          <a:bodyPr/>
          <a:lstStyle/>
          <a:p>
            <a:fld id="{350EB4A9-1821-460D-8FD9-78B697006B58}" type="slidenum">
              <a:rPr lang="en-GB" smtClean="0">
                <a:solidFill>
                  <a:prstClr val="black"/>
                </a:solidFill>
              </a:rPr>
              <a:pPr/>
              <a:t>48</a:t>
            </a:fld>
            <a:endParaRPr lang="en-GB" dirty="0">
              <a:solidFill>
                <a:prstClr val="black"/>
              </a:solidFill>
            </a:endParaRPr>
          </a:p>
        </p:txBody>
      </p:sp>
    </p:spTree>
    <p:extLst>
      <p:ext uri="{BB962C8B-B14F-4D97-AF65-F5344CB8AC3E}">
        <p14:creationId xmlns:p14="http://schemas.microsoft.com/office/powerpoint/2010/main" val="8671454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341313"/>
            <a:ext cx="4835525" cy="3627437"/>
          </a:xfrm>
        </p:spPr>
      </p:sp>
      <p:sp>
        <p:nvSpPr>
          <p:cNvPr id="3" name="Notes Placeholder 2"/>
          <p:cNvSpPr>
            <a:spLocks noGrp="1"/>
          </p:cNvSpPr>
          <p:nvPr>
            <p:ph type="body" idx="1"/>
          </p:nvPr>
        </p:nvSpPr>
        <p:spPr>
          <a:xfrm>
            <a:off x="261856" y="4073941"/>
            <a:ext cx="6366040" cy="4871781"/>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Key point - Highlight that it is not simply children who appear to be suffering from harm that require consideration of their needs.  Also highlight the key points around Private Fostering and Young Carers.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1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1" i="0" u="sng" strike="noStrike" kern="1200" cap="none" spc="0" normalizeH="0" baseline="0" noProof="0" dirty="0" smtClean="0">
                <a:ln>
                  <a:noFill/>
                </a:ln>
                <a:solidFill>
                  <a:srgbClr val="000000"/>
                </a:solidFill>
                <a:effectLst/>
                <a:uLnTx/>
                <a:uFillTx/>
                <a:latin typeface="+mn-lt"/>
                <a:ea typeface="+mn-ea"/>
                <a:cs typeface="+mn-cs"/>
              </a:rPr>
              <a:t>Young Carers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1" i="0" u="none" strike="noStrike" kern="1200" cap="none" spc="0" normalizeH="0" baseline="0" noProof="0" dirty="0" smtClean="0">
                <a:ln>
                  <a:noFill/>
                </a:ln>
                <a:solidFill>
                  <a:srgbClr val="000000"/>
                </a:solidFill>
                <a:effectLst/>
                <a:uLnTx/>
                <a:uFillTx/>
                <a:latin typeface="+mn-lt"/>
                <a:ea typeface="+mn-ea"/>
                <a:cs typeface="+mn-cs"/>
              </a:rPr>
              <a:t>Young Carers are people under 18 who look after someone in their family who have an illness, a disability, a mental health problem or a substance misuse problem.  They can take on practice and/or emotional caring responsibilities.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mn-lt"/>
                <a:ea typeface="+mn-ea"/>
                <a:cs typeface="+mn-cs"/>
              </a:rPr>
              <a:t>If school thinks that a child / young person is a Young Carer then it is schools’ responsibility to help them access relevant support.</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mn-lt"/>
                <a:ea typeface="+mn-ea"/>
                <a:cs typeface="+mn-cs"/>
              </a:rPr>
              <a:t>A Young Carers assessment under the Children and Families Act in Halton is done as part of a </a:t>
            </a:r>
            <a:r>
              <a:rPr kumimoji="0" lang="en-US" altLang="en-US" sz="1100" b="0" i="0" u="none" strike="noStrike" kern="1200" cap="none" spc="0" normalizeH="0" baseline="0" noProof="0" dirty="0" smtClean="0">
                <a:ln>
                  <a:noFill/>
                </a:ln>
                <a:solidFill>
                  <a:srgbClr val="000000"/>
                </a:solidFill>
                <a:effectLst/>
                <a:uLnTx/>
                <a:uFillTx/>
                <a:latin typeface="+mn-lt"/>
                <a:ea typeface="+mn-ea"/>
                <a:cs typeface="+mn-cs"/>
              </a:rPr>
              <a:t>MAP </a:t>
            </a:r>
            <a:r>
              <a:rPr kumimoji="0" lang="en-US" altLang="en-US" sz="1100" b="0" i="0" u="none" strike="noStrike" kern="1200" cap="none" spc="0" normalizeH="0" baseline="0" noProof="0" dirty="0" smtClean="0">
                <a:ln>
                  <a:noFill/>
                </a:ln>
                <a:solidFill>
                  <a:srgbClr val="000000"/>
                </a:solidFill>
                <a:effectLst/>
                <a:uLnTx/>
                <a:uFillTx/>
                <a:latin typeface="+mn-lt"/>
                <a:ea typeface="+mn-ea"/>
                <a:cs typeface="+mn-cs"/>
              </a:rPr>
              <a:t>assessment.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100" b="1" i="0" u="sng" strike="noStrike" kern="1200" cap="none" spc="0" normalizeH="0" baseline="0" noProof="0" dirty="0" smtClean="0">
                <a:ln>
                  <a:noFill/>
                </a:ln>
                <a:solidFill>
                  <a:srgbClr val="000000"/>
                </a:solidFill>
                <a:effectLst/>
                <a:uLnTx/>
                <a:uFillTx/>
              </a:rPr>
              <a:t>Private Fostering</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1" i="0" u="none" strike="noStrike" kern="1200" cap="none" spc="0" normalizeH="0" baseline="0" noProof="0" dirty="0" smtClean="0">
                <a:ln>
                  <a:noFill/>
                </a:ln>
                <a:solidFill>
                  <a:srgbClr val="000000"/>
                </a:solidFill>
                <a:effectLst/>
                <a:uLnTx/>
                <a:uFillTx/>
              </a:rPr>
              <a:t>Private Fostering is an arrangement for a child under 16 (or under 18 for young people with a disability) to be cared for by someone other than a close relative* for more than 28 days (not children Looked After by the Local Authority).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rPr>
              <a:t>[Children’s Act defines “close relative” as a grandparent, brother, sister, uncle or aunt.  They could be a full or half relation and could be related by marriage.  A cohabitee of the child would not qualify as a relative, neither would extended family such as great aunt/uncle or parent’s cousins]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rPr>
              <a:t>CSC has legal responsibility to make sure that the parent, child and the person looking after them are all receiving the right kind of support, therefore a Single Assessment would be undertaken.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1" i="1" u="none" strike="noStrike" kern="1200" cap="none" spc="0" normalizeH="0" baseline="0" noProof="0" dirty="0" smtClean="0">
                <a:ln>
                  <a:noFill/>
                </a:ln>
                <a:solidFill>
                  <a:srgbClr val="000000"/>
                </a:solidFill>
                <a:effectLst/>
                <a:uLnTx/>
                <a:uFillTx/>
              </a:rPr>
              <a:t>There is a legal duty to refer on information to CART where Private Fostering is known / suspected.</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1" i="0" u="none" strike="noStrike" kern="1200" cap="none" spc="0" normalizeH="0" baseline="0" noProof="0" dirty="0" smtClean="0">
                <a:ln>
                  <a:noFill/>
                </a:ln>
                <a:solidFill>
                  <a:srgbClr val="000000"/>
                </a:solidFill>
                <a:effectLst/>
                <a:uLnTx/>
                <a:uFillTx/>
              </a:rPr>
              <a:t>Think *Victoria Climbie*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solidFill>
                  <a:prstClr val="black"/>
                </a:solidFill>
              </a:rPr>
              <a:pPr/>
              <a:t>49</a:t>
            </a:fld>
            <a:endParaRPr lang="en-GB" dirty="0">
              <a:solidFill>
                <a:prstClr val="black"/>
              </a:solidFill>
            </a:endParaRPr>
          </a:p>
        </p:txBody>
      </p:sp>
    </p:spTree>
    <p:extLst>
      <p:ext uri="{BB962C8B-B14F-4D97-AF65-F5344CB8AC3E}">
        <p14:creationId xmlns:p14="http://schemas.microsoft.com/office/powerpoint/2010/main" val="867145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197" y="4454733"/>
            <a:ext cx="6149017" cy="5102617"/>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overview only.  Refer to the recent Multi Agency Assessment Toolkit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1" i="0" u="sng"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sng" strike="noStrike" kern="1200" cap="none" spc="0" normalizeH="0" baseline="0" noProof="0" dirty="0" smtClean="0">
                <a:ln>
                  <a:noFill/>
                </a:ln>
                <a:solidFill>
                  <a:srgbClr val="000000"/>
                </a:solidFill>
                <a:effectLst/>
                <a:uLnTx/>
                <a:uFillTx/>
              </a:rPr>
              <a:t>Any number of children may be in need of safeguarding </a:t>
            </a:r>
            <a:r>
              <a:rPr kumimoji="0" lang="en-GB" altLang="en-US" sz="1200" b="0" i="0" u="none" strike="noStrike" kern="1200" cap="none" spc="0" normalizeH="0" baseline="0" noProof="0" dirty="0" smtClean="0">
                <a:ln>
                  <a:noFill/>
                </a:ln>
                <a:solidFill>
                  <a:srgbClr val="000000"/>
                </a:solidFill>
                <a:effectLst/>
                <a:uLnTx/>
                <a:uFillTx/>
              </a:rPr>
              <a:t>and they </a:t>
            </a:r>
            <a:r>
              <a:rPr kumimoji="0" lang="en-GB" altLang="en-US" sz="1200" b="1" i="0" u="sng" strike="noStrike" kern="1200" cap="none" spc="0" normalizeH="0" baseline="0" noProof="0" dirty="0" smtClean="0">
                <a:ln>
                  <a:noFill/>
                </a:ln>
                <a:solidFill>
                  <a:srgbClr val="000000"/>
                </a:solidFill>
                <a:effectLst/>
                <a:uLnTx/>
                <a:uFillTx/>
              </a:rPr>
              <a:t>move in and out of the levels </a:t>
            </a:r>
            <a:r>
              <a:rPr kumimoji="0" lang="en-GB" altLang="en-US" sz="1200" b="0" i="0" u="none" strike="noStrike" kern="1200" cap="none" spc="0" normalizeH="0" baseline="0" noProof="0" dirty="0" smtClean="0">
                <a:ln>
                  <a:noFill/>
                </a:ln>
                <a:solidFill>
                  <a:srgbClr val="000000"/>
                </a:solidFill>
                <a:effectLst/>
                <a:uLnTx/>
                <a:uFillTx/>
              </a:rPr>
              <a:t>if interventions are successful or circumstances change.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	What we want for all children – happy and all needs being met through the family and universal services.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Vulnerable  	Factors can affect a family that mean the children are vulnerable as their needs are not being fully met due to circumstances; can be transitory; may need some low level support to help them get back on track – potentially managed at MAP level</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CIN 	Family issues can last longer than expected and can deepen, becoming more complex and therefore requiring more support from targeted services.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CP  	Family issues become more entrenched resulting the child’s needs not being met and that the child is at high risk of harm; targeted services need to be put in place to protect the child.  % in this category is small overall.</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Professionals need to use Halton</a:t>
            </a:r>
            <a:r>
              <a:rPr lang="en-GB" altLang="en-US" dirty="0" smtClean="0">
                <a:solidFill>
                  <a:srgbClr val="000000"/>
                </a:solidFill>
              </a:rPr>
              <a:t>’s Level of Needs </a:t>
            </a:r>
            <a:r>
              <a:rPr kumimoji="0" lang="en-GB" altLang="en-US" sz="1200" b="0" i="0" u="none" strike="noStrike" kern="1200" cap="none" spc="0" normalizeH="0" baseline="0" noProof="0" dirty="0" smtClean="0">
                <a:ln>
                  <a:noFill/>
                </a:ln>
                <a:solidFill>
                  <a:srgbClr val="000000"/>
                </a:solidFill>
                <a:effectLst/>
                <a:uLnTx/>
                <a:uFillTx/>
              </a:rPr>
              <a:t>and be aware of the Framework for the Assessment of Children in Need and their Families - can be downloaded from HCYPSP website – also on next slide</a:t>
            </a:r>
          </a:p>
        </p:txBody>
      </p:sp>
      <p:sp>
        <p:nvSpPr>
          <p:cNvPr id="4" name="Slide Number Placeholder 3"/>
          <p:cNvSpPr>
            <a:spLocks noGrp="1"/>
          </p:cNvSpPr>
          <p:nvPr>
            <p:ph type="sldNum" sz="quarter" idx="10"/>
          </p:nvPr>
        </p:nvSpPr>
        <p:spPr/>
        <p:txBody>
          <a:bodyPr/>
          <a:lstStyle/>
          <a:p>
            <a:fld id="{350EB4A9-1821-460D-8FD9-78B697006B58}" type="slidenum">
              <a:rPr lang="en-GB" smtClean="0">
                <a:solidFill>
                  <a:prstClr val="black"/>
                </a:solidFill>
              </a:rPr>
              <a:pPr/>
              <a:t>50</a:t>
            </a:fld>
            <a:endParaRPr lang="en-GB"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93" y="5649171"/>
            <a:ext cx="382340" cy="40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14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5113" y="266700"/>
            <a:ext cx="3552825" cy="2663825"/>
          </a:xfrm>
        </p:spPr>
      </p:sp>
      <p:sp>
        <p:nvSpPr>
          <p:cNvPr id="3" name="Notes Placeholder 2"/>
          <p:cNvSpPr>
            <a:spLocks noGrp="1"/>
          </p:cNvSpPr>
          <p:nvPr>
            <p:ph type="body" idx="1"/>
          </p:nvPr>
        </p:nvSpPr>
        <p:spPr>
          <a:xfrm>
            <a:off x="261856" y="2931564"/>
            <a:ext cx="6366040" cy="6625786"/>
          </a:xfrm>
        </p:spPr>
        <p:txBody>
          <a:bodyPr/>
          <a:lstStyle/>
          <a:p>
            <a:r>
              <a:rPr lang="en-US" sz="1000" dirty="0" smtClean="0"/>
              <a:t>Brief overview only needed</a:t>
            </a:r>
          </a:p>
          <a:p>
            <a:endParaRPr lang="en-US" sz="1000" dirty="0" smtClean="0"/>
          </a:p>
          <a:p>
            <a:r>
              <a:rPr lang="en-US" sz="1000" dirty="0" smtClean="0"/>
              <a:t>Sets the legal context of the work we do</a:t>
            </a:r>
          </a:p>
          <a:p>
            <a:r>
              <a:rPr lang="en-US" sz="1000" dirty="0" smtClean="0"/>
              <a:t>Not exhaustive – but do need to have appropriate arrangements in place.</a:t>
            </a:r>
          </a:p>
          <a:p>
            <a:r>
              <a:rPr lang="en-US" sz="1000" dirty="0" smtClean="0"/>
              <a:t>Key documents – What to do if you are worried a child is being abused; Working together to safeguard children; Keeping Children Safe in Education – should have copies in school for reference.</a:t>
            </a:r>
          </a:p>
          <a:p>
            <a:endParaRPr lang="en-US" sz="1000" b="1" dirty="0" smtClean="0"/>
          </a:p>
          <a:p>
            <a:r>
              <a:rPr lang="en-US" sz="1000" b="1" dirty="0" smtClean="0"/>
              <a:t>Section 175 Education Act 2002 </a:t>
            </a:r>
            <a:r>
              <a:rPr lang="en-US" sz="1000" dirty="0" smtClean="0"/>
              <a:t>(Section 157 for Academies and Free</a:t>
            </a:r>
            <a:r>
              <a:rPr lang="en-US" sz="1000" baseline="0" dirty="0" smtClean="0"/>
              <a:t> Schools)</a:t>
            </a:r>
            <a:endParaRPr lang="en-US" sz="1000" dirty="0" smtClean="0"/>
          </a:p>
          <a:p>
            <a:r>
              <a:rPr lang="en-US" sz="1000" dirty="0" smtClean="0"/>
              <a:t>Schools have a statutory duty to safeguard children and promote their welfare.</a:t>
            </a:r>
          </a:p>
          <a:p>
            <a:r>
              <a:rPr lang="en-US" sz="1000" dirty="0" smtClean="0"/>
              <a:t>Must be able to demonstrate that they are complying with the requirements of section 175 / 157:</a:t>
            </a:r>
          </a:p>
          <a:p>
            <a:endParaRPr lang="en-US" sz="1000" dirty="0" smtClean="0"/>
          </a:p>
          <a:p>
            <a:r>
              <a:rPr lang="en-US" sz="1000" dirty="0" smtClean="0"/>
              <a:t>Compliance includes:</a:t>
            </a:r>
          </a:p>
          <a:p>
            <a:pPr marL="171450" indent="-171450">
              <a:buFont typeface="Arial" panose="020B0604020202020204" pitchFamily="34" charset="0"/>
              <a:buChar char="•"/>
            </a:pPr>
            <a:r>
              <a:rPr lang="en-US" sz="1000" dirty="0" smtClean="0"/>
              <a:t>Nominating a senior designated person</a:t>
            </a:r>
          </a:p>
          <a:p>
            <a:pPr marL="171450" indent="-171450">
              <a:buFont typeface="Arial" panose="020B0604020202020204" pitchFamily="34" charset="0"/>
              <a:buChar char="•"/>
            </a:pPr>
            <a:r>
              <a:rPr lang="en-US" sz="1000" dirty="0" smtClean="0"/>
              <a:t>Ensuring staff and volunteers receive training</a:t>
            </a:r>
          </a:p>
          <a:p>
            <a:pPr marL="171450" indent="-171450">
              <a:buFont typeface="Arial" panose="020B0604020202020204" pitchFamily="34" charset="0"/>
              <a:buChar char="•"/>
            </a:pPr>
            <a:r>
              <a:rPr lang="en-US" sz="1000" dirty="0" smtClean="0"/>
              <a:t>Checking the suitability of staff and volunteers to work with children (DBS checks, etc.)</a:t>
            </a:r>
          </a:p>
          <a:p>
            <a:pPr marL="171450" indent="-171450">
              <a:buFont typeface="Arial" panose="020B0604020202020204" pitchFamily="34" charset="0"/>
              <a:buChar char="•"/>
            </a:pPr>
            <a:r>
              <a:rPr lang="en-US" sz="1000" dirty="0" smtClean="0"/>
              <a:t>Having a child protection policy and making it available to all staff, volunteers and parents</a:t>
            </a:r>
          </a:p>
          <a:p>
            <a:pPr marL="171450" indent="-171450">
              <a:buFont typeface="Arial" panose="020B0604020202020204" pitchFamily="34" charset="0"/>
              <a:buChar char="•"/>
            </a:pPr>
            <a:r>
              <a:rPr lang="en-US" sz="1000" dirty="0" smtClean="0"/>
              <a:t>Procedures that enable staff to report concerns about the behaviour of a colleagues (whistle blowing)</a:t>
            </a:r>
          </a:p>
          <a:p>
            <a:pPr marL="171450" indent="-171450">
              <a:buFont typeface="Arial" panose="020B0604020202020204" pitchFamily="34" charset="0"/>
              <a:buChar char="•"/>
            </a:pPr>
            <a:endParaRPr lang="en-US" sz="1000" dirty="0" smtClean="0"/>
          </a:p>
          <a:p>
            <a:pPr algn="just">
              <a:spcAft>
                <a:spcPts val="0"/>
              </a:spcAft>
              <a:tabLst>
                <a:tab pos="2637155" algn="ctr"/>
                <a:tab pos="5274310" algn="r"/>
                <a:tab pos="457200" algn="l"/>
              </a:tabLst>
            </a:pPr>
            <a:r>
              <a:rPr lang="en-GB" sz="1000" b="1" dirty="0" smtClean="0">
                <a:solidFill>
                  <a:srgbClr val="000000"/>
                </a:solidFill>
                <a:effectLst/>
                <a:latin typeface="+mn-lt"/>
                <a:ea typeface="Times New Roman"/>
                <a:cs typeface="Times New Roman"/>
              </a:rPr>
              <a:t>Explain here that the Children and Social Work Act 2017</a:t>
            </a:r>
            <a:r>
              <a:rPr lang="en-GB" sz="1000" b="1" baseline="0" dirty="0" smtClean="0">
                <a:solidFill>
                  <a:srgbClr val="000000"/>
                </a:solidFill>
                <a:effectLst/>
                <a:latin typeface="+mn-lt"/>
                <a:ea typeface="Times New Roman"/>
                <a:cs typeface="Times New Roman"/>
              </a:rPr>
              <a:t> </a:t>
            </a:r>
            <a:r>
              <a:rPr lang="en-GB" sz="1000" b="1" dirty="0" smtClean="0">
                <a:solidFill>
                  <a:srgbClr val="000000"/>
                </a:solidFill>
                <a:effectLst/>
                <a:latin typeface="+mn-lt"/>
                <a:ea typeface="Times New Roman"/>
                <a:cs typeface="Times New Roman"/>
              </a:rPr>
              <a:t>has resulted in Local Safeguarding Children Boards being replaced by Multi Agency Safeguarding Arrangements.  MASA’s are responsible for ensuring that safeguarding services are co-ordinated across agencies; that they act as a strategic leadership group in supporting and engaging others; and that they implement local and national learning including from serious child safeguarding incidents.  MASA’s are made up of three Safeguarding Partners (the Local Authority, the Police and the Clinical Commissioning Group.  Individual schools are known as a “relevant agency”.  </a:t>
            </a:r>
            <a:endParaRPr lang="en-GB" sz="1000" dirty="0" smtClean="0">
              <a:effectLst/>
              <a:latin typeface="Arial"/>
              <a:ea typeface="Times New Roman"/>
              <a:cs typeface="Times New Roman"/>
            </a:endParaRPr>
          </a:p>
          <a:p>
            <a:pPr algn="just">
              <a:spcAft>
                <a:spcPts val="0"/>
              </a:spcAft>
              <a:tabLst>
                <a:tab pos="2637155" algn="ctr"/>
                <a:tab pos="5274310" algn="r"/>
                <a:tab pos="457200" algn="l"/>
              </a:tabLst>
            </a:pPr>
            <a:r>
              <a:rPr lang="en-GB" sz="1000" b="1" dirty="0" smtClean="0">
                <a:solidFill>
                  <a:srgbClr val="000000"/>
                </a:solidFill>
                <a:effectLst/>
                <a:latin typeface="+mn-lt"/>
                <a:ea typeface="Times New Roman"/>
                <a:cs typeface="Times New Roman"/>
              </a:rPr>
              <a:t> </a:t>
            </a:r>
            <a:endParaRPr lang="en-GB" sz="1000" dirty="0" smtClean="0">
              <a:effectLst/>
              <a:latin typeface="Arial"/>
              <a:ea typeface="Times New Roman"/>
              <a:cs typeface="Times New Roman"/>
            </a:endParaRPr>
          </a:p>
          <a:p>
            <a:pPr algn="just">
              <a:spcAft>
                <a:spcPts val="0"/>
              </a:spcAft>
              <a:tabLst>
                <a:tab pos="2637155" algn="ctr"/>
                <a:tab pos="5274310" algn="r"/>
                <a:tab pos="457200" algn="l"/>
              </a:tabLst>
            </a:pPr>
            <a:r>
              <a:rPr lang="en-GB" sz="1000" dirty="0" smtClean="0">
                <a:solidFill>
                  <a:srgbClr val="000000"/>
                </a:solidFill>
                <a:effectLst/>
                <a:latin typeface="+mn-lt"/>
                <a:ea typeface="Times New Roman"/>
                <a:cs typeface="Times New Roman"/>
              </a:rPr>
              <a:t>Chapter 3: “Multi-agency safeguarding arrangements” of Working Together to Safeguard Children 2018 states:</a:t>
            </a:r>
            <a:endParaRPr lang="en-GB" sz="1000" dirty="0" smtClean="0">
              <a:effectLst/>
              <a:latin typeface="Arial"/>
              <a:ea typeface="Times New Roman"/>
              <a:cs typeface="Times New Roman"/>
            </a:endParaRPr>
          </a:p>
          <a:p>
            <a:pPr algn="just">
              <a:spcAft>
                <a:spcPts val="0"/>
              </a:spcAft>
              <a:tabLst>
                <a:tab pos="2637155" algn="ctr"/>
                <a:tab pos="5274310" algn="r"/>
                <a:tab pos="457200" algn="l"/>
              </a:tabLst>
            </a:pPr>
            <a:r>
              <a:rPr lang="en-GB" sz="1000" b="1" dirty="0" smtClean="0">
                <a:solidFill>
                  <a:srgbClr val="000000"/>
                </a:solidFill>
                <a:effectLst/>
                <a:latin typeface="+mn-lt"/>
                <a:ea typeface="Times New Roman"/>
                <a:cs typeface="Times New Roman"/>
              </a:rPr>
              <a:t> </a:t>
            </a:r>
            <a:endParaRPr lang="en-GB" sz="600" dirty="0" smtClean="0">
              <a:effectLst/>
              <a:latin typeface="Arial"/>
              <a:ea typeface="Times New Roman"/>
              <a:cs typeface="Times New Roman"/>
            </a:endParaRPr>
          </a:p>
          <a:p>
            <a:pPr algn="just">
              <a:spcAft>
                <a:spcPts val="0"/>
              </a:spcAft>
              <a:tabLst>
                <a:tab pos="2637155" algn="ctr"/>
                <a:tab pos="5274310" algn="r"/>
              </a:tabLst>
            </a:pPr>
            <a:r>
              <a:rPr lang="en-GB" sz="1000" b="1" dirty="0" smtClean="0">
                <a:solidFill>
                  <a:srgbClr val="000000"/>
                </a:solidFill>
                <a:effectLst/>
                <a:latin typeface="+mn-lt"/>
                <a:ea typeface="Times New Roman"/>
                <a:cs typeface="Times New Roman"/>
              </a:rPr>
              <a:t>“Schools, colleges and other educational providers</a:t>
            </a:r>
            <a:endParaRPr lang="en-GB" sz="1000" dirty="0" smtClean="0">
              <a:effectLst/>
              <a:latin typeface="Arial"/>
              <a:ea typeface="Times New Roman"/>
              <a:cs typeface="Times New Roman"/>
            </a:endParaRPr>
          </a:p>
          <a:p>
            <a:pPr algn="just">
              <a:spcAft>
                <a:spcPts val="0"/>
              </a:spcAft>
              <a:tabLst>
                <a:tab pos="2637155" algn="ctr"/>
                <a:tab pos="5274310" algn="r"/>
              </a:tabLst>
            </a:pPr>
            <a:r>
              <a:rPr lang="en-GB" sz="1000" dirty="0" smtClean="0">
                <a:solidFill>
                  <a:srgbClr val="000000"/>
                </a:solidFill>
                <a:effectLst/>
                <a:latin typeface="+mn-lt"/>
                <a:ea typeface="Times New Roman"/>
                <a:cs typeface="Times New Roman"/>
              </a:rPr>
              <a:t>25. Schools, colleges and other educational providers have a pivotal role to play in safeguarding children and promoting their welfare. Their co-operation and buy-in to the new arrangements will be vital for success. All schools, colleges and other educational providers have duties in relation to safeguarding children and promoting their welfare. The statutory guidance ‘Keeping Children Safe in Education’ should be read alongside this guidance. </a:t>
            </a:r>
            <a:endParaRPr lang="en-GB" sz="1000" dirty="0" smtClean="0">
              <a:effectLst/>
              <a:latin typeface="Arial"/>
              <a:ea typeface="Times New Roman"/>
              <a:cs typeface="Times New Roman"/>
            </a:endParaRPr>
          </a:p>
          <a:p>
            <a:pPr algn="just">
              <a:spcAft>
                <a:spcPts val="0"/>
              </a:spcAft>
              <a:tabLst>
                <a:tab pos="2637155" algn="ctr"/>
                <a:tab pos="5274310" algn="r"/>
              </a:tabLst>
            </a:pPr>
            <a:r>
              <a:rPr lang="en-GB" sz="1000" dirty="0" smtClean="0">
                <a:solidFill>
                  <a:srgbClr val="000000"/>
                </a:solidFill>
                <a:effectLst/>
                <a:latin typeface="+mn-lt"/>
                <a:ea typeface="Times New Roman"/>
                <a:cs typeface="Times New Roman"/>
              </a:rPr>
              <a:t>26. The safeguarding partners should make arrangements to allow all schools (including multi academy trusts), colleges and other educational providers, in the local area to be fully engaged, involved and included in the new safeguarding arrangements. It is expected that local safeguarding partners will name schools, colleges and other educational providers as relevant agencies and will reach their own conclusions on how best locally to achieve the active engagement of individual institutions in a meaningful way. </a:t>
            </a:r>
            <a:endParaRPr lang="en-GB" sz="1000" dirty="0" smtClean="0">
              <a:effectLst/>
              <a:latin typeface="Arial"/>
              <a:ea typeface="Times New Roman"/>
              <a:cs typeface="Times New Roman"/>
            </a:endParaRPr>
          </a:p>
          <a:p>
            <a:pPr algn="just">
              <a:spcAft>
                <a:spcPts val="0"/>
              </a:spcAft>
              <a:tabLst>
                <a:tab pos="2637155" algn="ctr"/>
                <a:tab pos="5274310" algn="r"/>
              </a:tabLst>
            </a:pPr>
            <a:r>
              <a:rPr lang="en-GB" sz="1000" dirty="0" smtClean="0">
                <a:solidFill>
                  <a:srgbClr val="000000"/>
                </a:solidFill>
                <a:effectLst/>
                <a:latin typeface="+mn-lt"/>
                <a:ea typeface="Times New Roman"/>
                <a:cs typeface="Times New Roman"/>
              </a:rPr>
              <a:t>27. Once designated as a relevant agency, schools and colleges, and other educational providers, in the same way as other relevant agencies, are under a statutory duty to co-operate with the published arrangements.”</a:t>
            </a:r>
            <a:endParaRPr lang="en-GB" sz="1000" dirty="0" smtClean="0">
              <a:effectLst/>
              <a:latin typeface="Arial"/>
              <a:ea typeface="Times New Roman"/>
              <a:cs typeface="Times New Roman"/>
            </a:endParaRPr>
          </a:p>
          <a:p>
            <a:pPr marL="0" indent="0">
              <a:buFont typeface="Arial" panose="020B0604020202020204" pitchFamily="34" charset="0"/>
              <a:buNone/>
            </a:pPr>
            <a:endParaRPr lang="en-US" sz="1000" dirty="0" smtClean="0"/>
          </a:p>
          <a:p>
            <a:endParaRPr lang="en-US" sz="1000" dirty="0" smtClean="0"/>
          </a:p>
        </p:txBody>
      </p:sp>
      <p:sp>
        <p:nvSpPr>
          <p:cNvPr id="4" name="Slide Number Placeholder 3"/>
          <p:cNvSpPr>
            <a:spLocks noGrp="1"/>
          </p:cNvSpPr>
          <p:nvPr>
            <p:ph type="sldNum" sz="quarter" idx="10"/>
          </p:nvPr>
        </p:nvSpPr>
        <p:spPr/>
        <p:txBody>
          <a:bodyPr/>
          <a:lstStyle/>
          <a:p>
            <a:fld id="{350EB4A9-1821-460D-8FD9-78B697006B58}" type="slidenum">
              <a:rPr lang="en-GB" smtClean="0"/>
              <a:t>6</a:t>
            </a:fld>
            <a:endParaRPr lang="en-GB" dirty="0"/>
          </a:p>
        </p:txBody>
      </p:sp>
    </p:spTree>
    <p:extLst>
      <p:ext uri="{BB962C8B-B14F-4D97-AF65-F5344CB8AC3E}">
        <p14:creationId xmlns:p14="http://schemas.microsoft.com/office/powerpoint/2010/main" val="4245933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495300"/>
            <a:ext cx="4835525" cy="3625850"/>
          </a:xfrm>
        </p:spPr>
      </p:sp>
      <p:sp>
        <p:nvSpPr>
          <p:cNvPr id="3" name="Notes Placeholder 2"/>
          <p:cNvSpPr>
            <a:spLocks noGrp="1"/>
          </p:cNvSpPr>
          <p:nvPr>
            <p:ph type="body" idx="1"/>
          </p:nvPr>
        </p:nvSpPr>
        <p:spPr>
          <a:xfrm>
            <a:off x="406537" y="4302416"/>
            <a:ext cx="6149017" cy="5178776"/>
          </a:xfrm>
        </p:spPr>
        <p:txBody>
          <a:bodyPr/>
          <a:lstStyle/>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Brief overview only needed of this slide </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It is important for school’s to understand the levels of need as this will determine the response to the concerns.</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1" i="0" u="none" strike="noStrike" kern="1200" cap="none" spc="0" normalizeH="0" baseline="0" noProof="0" dirty="0" smtClean="0">
                <a:ln>
                  <a:noFill/>
                </a:ln>
                <a:solidFill>
                  <a:srgbClr val="000000"/>
                </a:solidFill>
                <a:effectLst/>
                <a:uLnTx/>
                <a:uFillTx/>
              </a:rPr>
              <a:t>Universal Services </a:t>
            </a: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Represent children with </a:t>
            </a:r>
            <a:r>
              <a:rPr kumimoji="0" lang="en-GB" altLang="en-US" sz="1100" b="1" i="0" u="sng" strike="noStrike" kern="1200" cap="none" spc="0" normalizeH="0" baseline="0" noProof="0" dirty="0" smtClean="0">
                <a:ln>
                  <a:noFill/>
                </a:ln>
                <a:solidFill>
                  <a:srgbClr val="000000"/>
                </a:solidFill>
                <a:effectLst/>
                <a:uLnTx/>
                <a:uFillTx/>
              </a:rPr>
              <a:t>universal needs</a:t>
            </a:r>
            <a:r>
              <a:rPr kumimoji="0" lang="en-GB" altLang="en-US" sz="1100" b="0" i="0" u="none" strike="noStrike" kern="1200" cap="none" spc="0" normalizeH="0" baseline="0" noProof="0" dirty="0" smtClean="0">
                <a:ln>
                  <a:noFill/>
                </a:ln>
                <a:solidFill>
                  <a:srgbClr val="000000"/>
                </a:solidFill>
                <a:effectLst/>
                <a:uLnTx/>
                <a:uFillTx/>
              </a:rPr>
              <a:t> i.e. happy children whose needs are being met through their family and access to universal services.</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1" i="0" u="none" strike="noStrike" kern="1200" cap="none" spc="0" normalizeH="0" baseline="0" noProof="0" dirty="0" smtClean="0">
                <a:ln>
                  <a:noFill/>
                </a:ln>
                <a:solidFill>
                  <a:srgbClr val="000000"/>
                </a:solidFill>
                <a:effectLst/>
                <a:uLnTx/>
                <a:uFillTx/>
              </a:rPr>
              <a:t>Level 1, Universal Plus </a:t>
            </a: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Those children who have </a:t>
            </a:r>
            <a:r>
              <a:rPr kumimoji="0" lang="en-GB" altLang="en-US" sz="1100" b="1" i="0" u="sng" strike="noStrike" kern="1200" cap="none" spc="0" normalizeH="0" baseline="0" noProof="0" dirty="0" smtClean="0">
                <a:ln>
                  <a:noFill/>
                </a:ln>
                <a:solidFill>
                  <a:srgbClr val="000000"/>
                </a:solidFill>
                <a:effectLst/>
                <a:uLnTx/>
                <a:uFillTx/>
              </a:rPr>
              <a:t>additional needs </a:t>
            </a:r>
            <a:r>
              <a:rPr kumimoji="0" lang="en-GB" altLang="en-US" sz="1100" b="0" i="0" u="none" strike="noStrike" kern="1200" cap="none" spc="0" normalizeH="0" baseline="0" noProof="0" dirty="0" smtClean="0">
                <a:ln>
                  <a:noFill/>
                </a:ln>
                <a:solidFill>
                  <a:srgbClr val="000000"/>
                </a:solidFill>
                <a:effectLst/>
                <a:uLnTx/>
                <a:uFillTx/>
              </a:rPr>
              <a:t>that have been identified but that can be supported by a one off short intervention or piece of work</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1" i="0" u="none" strike="noStrike" kern="1200" cap="none" spc="0" normalizeH="0" baseline="0" noProof="0" dirty="0" smtClean="0">
                <a:ln>
                  <a:noFill/>
                </a:ln>
                <a:solidFill>
                  <a:srgbClr val="000000"/>
                </a:solidFill>
                <a:effectLst/>
                <a:uLnTx/>
                <a:uFillTx/>
              </a:rPr>
              <a:t>Level 2, Multi Agency Planning</a:t>
            </a: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Those children and young people where there may be more multi-agency support required to meet </a:t>
            </a:r>
            <a:r>
              <a:rPr kumimoji="0" lang="en-GB" altLang="en-US" sz="1100" b="1" i="0" u="sng" strike="noStrike" kern="1200" cap="none" spc="0" normalizeH="0" baseline="0" noProof="0" dirty="0" smtClean="0">
                <a:ln>
                  <a:noFill/>
                </a:ln>
                <a:solidFill>
                  <a:srgbClr val="000000"/>
                </a:solidFill>
                <a:effectLst/>
                <a:uLnTx/>
                <a:uFillTx/>
              </a:rPr>
              <a:t>more complex needs </a:t>
            </a:r>
            <a:r>
              <a:rPr kumimoji="0" lang="en-GB" altLang="en-US" sz="1100" b="0" i="0" u="none" strike="noStrike" kern="1200" cap="none" spc="0" normalizeH="0" baseline="0" noProof="0" dirty="0" smtClean="0">
                <a:ln>
                  <a:noFill/>
                </a:ln>
                <a:solidFill>
                  <a:srgbClr val="000000"/>
                </a:solidFill>
                <a:effectLst/>
                <a:uLnTx/>
                <a:uFillTx/>
              </a:rPr>
              <a:t>– through a </a:t>
            </a:r>
            <a:r>
              <a:rPr kumimoji="0" lang="en-GB" altLang="en-US" sz="1100" b="1" i="0" u="sng" strike="noStrike" kern="1200" cap="none" spc="0" normalizeH="0" baseline="0" noProof="0" dirty="0" smtClean="0">
                <a:ln>
                  <a:noFill/>
                </a:ln>
                <a:solidFill>
                  <a:srgbClr val="000000"/>
                </a:solidFill>
                <a:effectLst/>
                <a:uLnTx/>
                <a:uFillTx/>
              </a:rPr>
              <a:t>MAP</a:t>
            </a:r>
            <a:r>
              <a:rPr kumimoji="0" lang="en-GB" altLang="en-US" sz="1100" b="0" i="0" u="none" strike="noStrike" kern="1200" cap="none" spc="0" normalizeH="0" baseline="0" noProof="0" dirty="0" smtClean="0">
                <a:ln>
                  <a:noFill/>
                </a:ln>
                <a:solidFill>
                  <a:srgbClr val="000000"/>
                </a:solidFill>
                <a:effectLst/>
                <a:uLnTx/>
                <a:uFillTx/>
              </a:rPr>
              <a:t> – schools should discuss these children with the </a:t>
            </a:r>
            <a:r>
              <a:rPr kumimoji="0" lang="en-GB" altLang="en-US" sz="1100" b="1" i="0" u="sng" strike="noStrike" kern="1200" cap="none" spc="0" normalizeH="0" baseline="0" noProof="0" dirty="0" err="1" smtClean="0">
                <a:ln>
                  <a:noFill/>
                </a:ln>
                <a:solidFill>
                  <a:srgbClr val="000000"/>
                </a:solidFill>
                <a:effectLst/>
                <a:uLnTx/>
                <a:uFillTx/>
              </a:rPr>
              <a:t>iCART</a:t>
            </a:r>
            <a:r>
              <a:rPr kumimoji="0" lang="en-GB" altLang="en-US" sz="1100" b="1" i="0" u="sng" strike="noStrike" kern="1200" cap="none" spc="0" normalizeH="0" baseline="0" noProof="0" dirty="0" smtClean="0">
                <a:ln>
                  <a:noFill/>
                </a:ln>
                <a:solidFill>
                  <a:srgbClr val="000000"/>
                </a:solidFill>
                <a:effectLst/>
                <a:uLnTx/>
                <a:uFillTx/>
              </a:rPr>
              <a:t> Team</a:t>
            </a:r>
            <a:r>
              <a:rPr kumimoji="0" lang="en-GB" altLang="en-US" sz="1100" b="1" i="0" u="none" strike="noStrike" kern="1200" cap="none" spc="0" normalizeH="0" baseline="0" noProof="0" dirty="0" smtClean="0">
                <a:ln>
                  <a:noFill/>
                </a:ln>
                <a:solidFill>
                  <a:srgbClr val="000000"/>
                </a:solidFill>
                <a:effectLst/>
                <a:uLnTx/>
                <a:uFillTx/>
              </a:rPr>
              <a:t> and use ECLIPSE </a:t>
            </a:r>
            <a:r>
              <a:rPr kumimoji="0" lang="en-GB" altLang="en-US" sz="1100" b="1" i="0" u="none" strike="noStrike" kern="1200" cap="none" spc="0" normalizeH="0" baseline="0" noProof="0" smtClean="0">
                <a:ln>
                  <a:noFill/>
                </a:ln>
                <a:solidFill>
                  <a:srgbClr val="000000"/>
                </a:solidFill>
                <a:effectLst/>
                <a:uLnTx/>
                <a:uFillTx/>
              </a:rPr>
              <a:t>to submit</a:t>
            </a:r>
            <a:endParaRPr kumimoji="0" lang="en-GB" altLang="en-US" sz="1100" b="1" i="0" u="sng"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1" i="0" u="sng"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1" i="0" u="none" strike="noStrike" kern="1200" cap="none" spc="0" normalizeH="0" baseline="0" noProof="0" dirty="0" smtClean="0">
                <a:ln>
                  <a:noFill/>
                </a:ln>
                <a:solidFill>
                  <a:srgbClr val="000000"/>
                </a:solidFill>
                <a:effectLst/>
                <a:uLnTx/>
                <a:uFillTx/>
              </a:rPr>
              <a:t>Level 3, Multi Agency Plan to Protect From Harm </a:t>
            </a: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These children live in families where </a:t>
            </a:r>
            <a:r>
              <a:rPr kumimoji="0" lang="en-GB" altLang="en-US" sz="1100" b="1" i="0" u="sng" strike="noStrike" kern="1200" cap="none" spc="0" normalizeH="0" baseline="0" noProof="0" dirty="0" smtClean="0">
                <a:ln>
                  <a:noFill/>
                </a:ln>
                <a:solidFill>
                  <a:srgbClr val="000000"/>
                </a:solidFill>
                <a:effectLst/>
                <a:uLnTx/>
                <a:uFillTx/>
              </a:rPr>
              <a:t>parenting may be compromised </a:t>
            </a:r>
            <a:r>
              <a:rPr kumimoji="0" lang="en-GB" altLang="en-US" sz="1100" b="0" i="0" u="none" strike="noStrike" kern="1200" cap="none" spc="0" normalizeH="0" baseline="0" noProof="0" dirty="0" smtClean="0">
                <a:ln>
                  <a:noFill/>
                </a:ln>
                <a:solidFill>
                  <a:srgbClr val="000000"/>
                </a:solidFill>
                <a:effectLst/>
                <a:uLnTx/>
                <a:uFillTx/>
              </a:rPr>
              <a:t>and therefore have higher levels of need and require more </a:t>
            </a:r>
            <a:r>
              <a:rPr kumimoji="0" lang="en-GB" altLang="en-US" sz="1100" b="1" i="0" u="sng" strike="noStrike" kern="1200" cap="none" spc="0" normalizeH="0" baseline="0" noProof="0" dirty="0" smtClean="0">
                <a:ln>
                  <a:noFill/>
                </a:ln>
                <a:solidFill>
                  <a:srgbClr val="000000"/>
                </a:solidFill>
                <a:effectLst/>
                <a:uLnTx/>
                <a:uFillTx/>
              </a:rPr>
              <a:t>direct support from Children’s Social Care </a:t>
            </a:r>
            <a:r>
              <a:rPr kumimoji="0" lang="en-GB" altLang="en-US" sz="1100" b="0" i="0" u="none" strike="noStrike" kern="1200" cap="none" spc="0" normalizeH="0" baseline="0" noProof="0" dirty="0" smtClean="0">
                <a:ln>
                  <a:noFill/>
                </a:ln>
                <a:solidFill>
                  <a:srgbClr val="000000"/>
                </a:solidFill>
                <a:effectLst/>
                <a:uLnTx/>
                <a:uFillTx/>
              </a:rPr>
              <a:t>– or children that </a:t>
            </a:r>
            <a:r>
              <a:rPr kumimoji="0" lang="en-GB" altLang="en-US" sz="1100" b="1" i="0" u="sng" strike="noStrike" kern="1200" cap="none" spc="0" normalizeH="0" baseline="0" noProof="0" dirty="0" smtClean="0">
                <a:ln>
                  <a:noFill/>
                </a:ln>
                <a:solidFill>
                  <a:srgbClr val="000000"/>
                </a:solidFill>
                <a:effectLst/>
                <a:uLnTx/>
                <a:uFillTx/>
              </a:rPr>
              <a:t>require immediate protection </a:t>
            </a:r>
            <a:r>
              <a:rPr kumimoji="0" lang="en-GB" altLang="en-US" sz="1100" b="0" i="0" u="none" strike="noStrike" kern="1200" cap="none" spc="0" normalizeH="0" baseline="0" noProof="0" dirty="0" smtClean="0">
                <a:ln>
                  <a:noFill/>
                </a:ln>
                <a:solidFill>
                  <a:srgbClr val="000000"/>
                </a:solidFill>
                <a:effectLst/>
                <a:uLnTx/>
                <a:uFillTx/>
              </a:rPr>
              <a:t>due to the concerns – an </a:t>
            </a:r>
            <a:r>
              <a:rPr kumimoji="0" lang="en-GB" altLang="en-US" sz="1100" b="1" i="0" u="sng" strike="noStrike" kern="1200" cap="none" spc="0" normalizeH="0" baseline="0" noProof="0" dirty="0" smtClean="0">
                <a:ln>
                  <a:noFill/>
                </a:ln>
                <a:solidFill>
                  <a:srgbClr val="000000"/>
                </a:solidFill>
                <a:effectLst/>
                <a:uLnTx/>
                <a:uFillTx/>
              </a:rPr>
              <a:t>immediate referral </a:t>
            </a:r>
            <a:r>
              <a:rPr kumimoji="0" lang="en-GB" altLang="en-US" sz="1100" b="0" i="0" u="none" strike="noStrike" kern="1200" cap="none" spc="0" normalizeH="0" baseline="0" noProof="0" dirty="0" smtClean="0">
                <a:ln>
                  <a:noFill/>
                </a:ln>
                <a:solidFill>
                  <a:srgbClr val="000000"/>
                </a:solidFill>
                <a:effectLst/>
                <a:uLnTx/>
                <a:uFillTx/>
              </a:rPr>
              <a:t>to Children’s social Care or more rarely the Police.</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Concerns should always be </a:t>
            </a:r>
            <a:r>
              <a:rPr kumimoji="0" lang="en-GB" altLang="en-US" sz="1100" b="1" i="0" u="sng" strike="noStrike" kern="1200" cap="none" spc="0" normalizeH="0" baseline="0" noProof="0" dirty="0" smtClean="0">
                <a:ln>
                  <a:noFill/>
                </a:ln>
                <a:solidFill>
                  <a:srgbClr val="000000"/>
                </a:solidFill>
                <a:effectLst/>
                <a:uLnTx/>
                <a:uFillTx/>
              </a:rPr>
              <a:t>discussed with the family first </a:t>
            </a:r>
            <a:r>
              <a:rPr kumimoji="0" lang="en-GB" altLang="en-US" sz="1100" b="0" i="0" u="none" strike="noStrike" kern="1200" cap="none" spc="0" normalizeH="0" baseline="0" noProof="0" dirty="0" smtClean="0">
                <a:ln>
                  <a:noFill/>
                </a:ln>
                <a:solidFill>
                  <a:srgbClr val="000000"/>
                </a:solidFill>
                <a:effectLst/>
                <a:uLnTx/>
                <a:uFillTx/>
              </a:rPr>
              <a:t>regardless of position on the continuum – even for Level 3 – the </a:t>
            </a:r>
            <a:r>
              <a:rPr kumimoji="0" lang="en-GB" altLang="en-US" sz="1100" b="1" i="0" u="sng" strike="noStrike" kern="1200" cap="none" spc="0" normalizeH="0" baseline="0" noProof="0" dirty="0" smtClean="0">
                <a:ln>
                  <a:noFill/>
                </a:ln>
                <a:solidFill>
                  <a:srgbClr val="000000"/>
                </a:solidFill>
                <a:effectLst/>
                <a:uLnTx/>
                <a:uFillTx/>
              </a:rPr>
              <a:t>only exception </a:t>
            </a:r>
            <a:r>
              <a:rPr kumimoji="0" lang="en-GB" altLang="en-US" sz="1100" b="0" i="0" u="none" strike="noStrike" kern="1200" cap="none" spc="0" normalizeH="0" baseline="0" noProof="0" dirty="0" smtClean="0">
                <a:ln>
                  <a:noFill/>
                </a:ln>
                <a:solidFill>
                  <a:srgbClr val="000000"/>
                </a:solidFill>
                <a:effectLst/>
                <a:uLnTx/>
                <a:uFillTx/>
              </a:rPr>
              <a:t>is if doing so would </a:t>
            </a:r>
            <a:r>
              <a:rPr kumimoji="0" lang="en-GB" altLang="en-US" sz="1100" b="1" i="0" u="sng" strike="noStrike" kern="1200" cap="none" spc="0" normalizeH="0" baseline="0" noProof="0" dirty="0" smtClean="0">
                <a:ln>
                  <a:noFill/>
                </a:ln>
                <a:solidFill>
                  <a:srgbClr val="000000"/>
                </a:solidFill>
                <a:effectLst/>
                <a:uLnTx/>
                <a:uFillTx/>
              </a:rPr>
              <a:t>place the child or young person at increased risk of significant harm – e.g. sexual abuse or fabricated illness</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1" i="0" u="none" strike="noStrike" kern="1200" cap="none" spc="0" normalizeH="0" baseline="0" noProof="0" dirty="0" smtClean="0">
              <a:ln>
                <a:noFill/>
              </a:ln>
              <a:solidFill>
                <a:srgbClr val="000000"/>
              </a:solidFill>
              <a:effectLst/>
              <a:uLnTx/>
              <a:uFillTx/>
            </a:endParaRPr>
          </a:p>
          <a:p>
            <a:endParaRPr lang="en-GB" sz="1100" dirty="0"/>
          </a:p>
        </p:txBody>
      </p:sp>
      <p:sp>
        <p:nvSpPr>
          <p:cNvPr id="4" name="Slide Number Placeholder 3"/>
          <p:cNvSpPr>
            <a:spLocks noGrp="1"/>
          </p:cNvSpPr>
          <p:nvPr>
            <p:ph type="sldNum" sz="quarter" idx="10"/>
          </p:nvPr>
        </p:nvSpPr>
        <p:spPr/>
        <p:txBody>
          <a:bodyPr/>
          <a:lstStyle/>
          <a:p>
            <a:fld id="{350EB4A9-1821-460D-8FD9-78B697006B58}" type="slidenum">
              <a:rPr lang="en-GB" smtClean="0"/>
              <a:t>51</a:t>
            </a:fld>
            <a:endParaRPr lang="en-GB" dirty="0"/>
          </a:p>
        </p:txBody>
      </p:sp>
    </p:spTree>
    <p:extLst>
      <p:ext uri="{BB962C8B-B14F-4D97-AF65-F5344CB8AC3E}">
        <p14:creationId xmlns:p14="http://schemas.microsoft.com/office/powerpoint/2010/main" val="2964456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52</a:t>
            </a:fld>
            <a:endParaRPr lang="en-GB" dirty="0"/>
          </a:p>
        </p:txBody>
      </p:sp>
    </p:spTree>
    <p:extLst>
      <p:ext uri="{BB962C8B-B14F-4D97-AF65-F5344CB8AC3E}">
        <p14:creationId xmlns:p14="http://schemas.microsoft.com/office/powerpoint/2010/main" val="8728977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53</a:t>
            </a:fld>
            <a:endParaRPr lang="en-GB" dirty="0"/>
          </a:p>
        </p:txBody>
      </p:sp>
    </p:spTree>
    <p:extLst>
      <p:ext uri="{BB962C8B-B14F-4D97-AF65-F5344CB8AC3E}">
        <p14:creationId xmlns:p14="http://schemas.microsoft.com/office/powerpoint/2010/main" val="42645570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Use this as an opportunity to recap anything people want to ask about from the previous session.  Check that people are happy that session has covered everything that is needed.</a:t>
            </a:r>
          </a:p>
        </p:txBody>
      </p:sp>
      <p:sp>
        <p:nvSpPr>
          <p:cNvPr id="4" name="Slide Number Placeholder 3"/>
          <p:cNvSpPr>
            <a:spLocks noGrp="1"/>
          </p:cNvSpPr>
          <p:nvPr>
            <p:ph type="sldNum" sz="quarter" idx="10"/>
          </p:nvPr>
        </p:nvSpPr>
        <p:spPr/>
        <p:txBody>
          <a:bodyPr/>
          <a:lstStyle/>
          <a:p>
            <a:fld id="{350EB4A9-1821-460D-8FD9-78B697006B58}" type="slidenum">
              <a:rPr lang="en-GB" smtClean="0"/>
              <a:t>54</a:t>
            </a:fld>
            <a:endParaRPr lang="en-GB" dirty="0"/>
          </a:p>
        </p:txBody>
      </p:sp>
    </p:spTree>
    <p:extLst>
      <p:ext uri="{BB962C8B-B14F-4D97-AF65-F5344CB8AC3E}">
        <p14:creationId xmlns:p14="http://schemas.microsoft.com/office/powerpoint/2010/main" val="35295245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55</a:t>
            </a:fld>
            <a:endParaRPr lang="en-GB" dirty="0"/>
          </a:p>
        </p:txBody>
      </p:sp>
    </p:spTree>
    <p:extLst>
      <p:ext uri="{BB962C8B-B14F-4D97-AF65-F5344CB8AC3E}">
        <p14:creationId xmlns:p14="http://schemas.microsoft.com/office/powerpoint/2010/main" val="922420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overview only needed, but it is ESSENTIAL that your recording and reporting methods are clear in your school.  WHO AND HOW!</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sng"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sng" strike="noStrike" kern="1200" cap="none" spc="0" normalizeH="0" baseline="0" noProof="0" dirty="0" smtClean="0">
                <a:ln>
                  <a:noFill/>
                </a:ln>
                <a:solidFill>
                  <a:srgbClr val="000000"/>
                </a:solidFill>
                <a:effectLst/>
                <a:uLnTx/>
                <a:uFillTx/>
              </a:rPr>
              <a:t>What are we talking about </a:t>
            </a:r>
            <a:r>
              <a:rPr kumimoji="0" lang="en-GB" altLang="en-US" sz="1200" b="0" i="0" u="none" strike="noStrike" kern="1200" cap="none" spc="0" normalizeH="0" baseline="0" noProof="0" dirty="0" smtClean="0">
                <a:ln>
                  <a:noFill/>
                </a:ln>
                <a:solidFill>
                  <a:srgbClr val="000000"/>
                </a:solidFill>
                <a:effectLst/>
                <a:uLnTx/>
                <a:uFillTx/>
              </a:rPr>
              <a:t>? Pupil’s behaviour, notice an injury, overhear a conversation, witness poor practice by a member of staff, are told something by a pupil, are concerned about the way another adult (including parents) has treated a child – Assess if the child is at risk and then this must be reported on the same day – can’t wait!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sng" strike="noStrike" kern="1200" cap="none" spc="0" normalizeH="0" baseline="0" noProof="0" dirty="0" smtClean="0">
                <a:ln>
                  <a:noFill/>
                </a:ln>
                <a:solidFill>
                  <a:srgbClr val="000000"/>
                </a:solidFill>
                <a:effectLst/>
                <a:uLnTx/>
                <a:uFillTx/>
              </a:rPr>
              <a:t>Do you know your school’s reporting procedures </a:t>
            </a:r>
            <a:r>
              <a:rPr kumimoji="0" lang="en-GB" altLang="en-US" sz="1200" b="0" i="0" u="none" strike="noStrike" kern="1200" cap="none" spc="0" normalizeH="0" baseline="0" noProof="0" dirty="0" smtClean="0">
                <a:ln>
                  <a:noFill/>
                </a:ln>
                <a:solidFill>
                  <a:srgbClr val="000000"/>
                </a:solidFill>
                <a:effectLst/>
                <a:uLnTx/>
                <a:uFillTx/>
              </a:rPr>
              <a:t>– who is your DSL, have you got copies of your school’s reporting forms etc.  What do you do if you can’t find your DSL or Deputy? – report your concerns to a senior member of staff</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sng" strike="noStrike" kern="1200" cap="none" spc="0" normalizeH="0" baseline="0" noProof="0" dirty="0" smtClean="0">
                <a:ln>
                  <a:noFill/>
                </a:ln>
                <a:solidFill>
                  <a:srgbClr val="000000"/>
                </a:solidFill>
                <a:effectLst/>
                <a:uLnTx/>
                <a:uFillTx/>
              </a:rPr>
              <a:t>If there is not significant harm the concern may trigger a </a:t>
            </a:r>
            <a:r>
              <a:rPr kumimoji="0" lang="en-GB" altLang="en-US" sz="1200" b="0" i="0" u="sng" strike="noStrike" kern="1200" cap="none" spc="0" normalizeH="0" baseline="0" noProof="0" dirty="0" smtClean="0">
                <a:ln>
                  <a:noFill/>
                </a:ln>
                <a:solidFill>
                  <a:srgbClr val="000000"/>
                </a:solidFill>
                <a:effectLst/>
                <a:uLnTx/>
                <a:uFillTx/>
              </a:rPr>
              <a:t>MAP </a:t>
            </a:r>
            <a:r>
              <a:rPr kumimoji="0" lang="en-GB" altLang="en-US" sz="1200" b="0" i="0" u="none" strike="noStrike" kern="1200" cap="none" spc="0" normalizeH="0" baseline="0" noProof="0" dirty="0" smtClean="0">
                <a:ln>
                  <a:noFill/>
                </a:ln>
                <a:solidFill>
                  <a:srgbClr val="000000"/>
                </a:solidFill>
                <a:effectLst/>
                <a:uLnTx/>
                <a:uFillTx/>
              </a:rPr>
              <a:t>– this is also a way of safeguarding children and improving their well-being so nothing is wasted! Most child protection issues are ‘dripping taps’ that require the collection of evidence in order to act.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charset="0"/>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56</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417513"/>
            <a:ext cx="4835525" cy="3627437"/>
          </a:xfrm>
        </p:spPr>
      </p:sp>
      <p:sp>
        <p:nvSpPr>
          <p:cNvPr id="3" name="Notes Placeholder 2"/>
          <p:cNvSpPr>
            <a:spLocks noGrp="1"/>
          </p:cNvSpPr>
          <p:nvPr>
            <p:ph type="body" idx="1"/>
          </p:nvPr>
        </p:nvSpPr>
        <p:spPr>
          <a:xfrm>
            <a:off x="406538" y="4150099"/>
            <a:ext cx="6076675" cy="5331092"/>
          </a:xfrm>
        </p:spPr>
        <p:txBody>
          <a:bodyPr/>
          <a:lstStyle/>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Brief overview only needed.  Adapt this slide if using CPOMS or similar electronic recording system.  Paper files and records should not be kept once transferred onto CPOMS.</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1" i="0" u="none" strike="noStrike" kern="1200" cap="none" spc="0" normalizeH="0" baseline="0" noProof="0" dirty="0" smtClean="0">
                <a:ln>
                  <a:noFill/>
                </a:ln>
                <a:solidFill>
                  <a:srgbClr val="000000"/>
                </a:solidFill>
                <a:effectLst/>
                <a:uLnTx/>
                <a:uFillTx/>
              </a:rPr>
              <a:t>Training note </a:t>
            </a:r>
            <a:r>
              <a:rPr kumimoji="0" lang="en-GB" altLang="en-US" sz="1100" b="0" i="0" u="none" strike="noStrike" kern="1200" cap="none" spc="0" normalizeH="0" baseline="0" noProof="0" dirty="0" smtClean="0">
                <a:ln>
                  <a:noFill/>
                </a:ln>
                <a:solidFill>
                  <a:srgbClr val="000000"/>
                </a:solidFill>
                <a:effectLst/>
                <a:uLnTx/>
                <a:uFillTx/>
              </a:rPr>
              <a:t>– Must stress that issues of safeguarding and child protection should only be discussed with the people who are designated to know and manage these issues – they are not for discussion within the staffroom or with unauthorised colleagues.</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sng" strike="noStrike" kern="1200" cap="none" spc="0" normalizeH="0" baseline="0" noProof="0" dirty="0" smtClean="0">
                <a:ln>
                  <a:noFill/>
                </a:ln>
                <a:solidFill>
                  <a:srgbClr val="000000"/>
                </a:solidFill>
                <a:effectLst/>
                <a:uLnTx/>
                <a:uFillTx/>
              </a:rPr>
              <a:t>Confidentiality is always a tricky thing </a:t>
            </a:r>
            <a:r>
              <a:rPr kumimoji="0" lang="en-GB" altLang="en-US" sz="1100" b="0" i="0" u="none" strike="noStrike" kern="1200" cap="none" spc="0" normalizeH="0" baseline="0" noProof="0" dirty="0" smtClean="0">
                <a:ln>
                  <a:noFill/>
                </a:ln>
                <a:solidFill>
                  <a:srgbClr val="000000"/>
                </a:solidFill>
                <a:effectLst/>
                <a:uLnTx/>
                <a:uFillTx/>
              </a:rPr>
              <a:t>– child will ask, beg, threaten not to carry on – but don’t promise!  Explain you have a duty to help them and that may mean telling some one else who can also help</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sng" strike="noStrike" kern="1200" cap="none" spc="0" normalizeH="0" baseline="0" noProof="0" dirty="0" smtClean="0">
                <a:ln>
                  <a:noFill/>
                </a:ln>
                <a:solidFill>
                  <a:srgbClr val="000000"/>
                </a:solidFill>
                <a:effectLst/>
                <a:uLnTx/>
                <a:uFillTx/>
              </a:rPr>
              <a:t>A balance must be achieved </a:t>
            </a:r>
            <a:r>
              <a:rPr kumimoji="0" lang="en-GB" altLang="en-US" sz="1100" b="0" i="0" u="none" strike="noStrike" kern="1200" cap="none" spc="0" normalizeH="0" baseline="0" noProof="0" dirty="0" smtClean="0">
                <a:ln>
                  <a:noFill/>
                </a:ln>
                <a:solidFill>
                  <a:srgbClr val="000000"/>
                </a:solidFill>
                <a:effectLst/>
                <a:uLnTx/>
                <a:uFillTx/>
              </a:rPr>
              <a:t>- must respect the privacy of the pupil with the need to not hold confidentiality – only need to report their concern to one person – DSL – information is on a strictly need to know basis.</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Can refer to Government Guidance – Information sharing: Guidance for practitioners and managers</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Questions for clarification - </a:t>
            </a:r>
            <a:r>
              <a:rPr kumimoji="0" lang="en-GB" altLang="en-US" sz="1100" b="1" i="0" u="none" strike="noStrike" kern="1200" cap="none" spc="0" normalizeH="0" baseline="0" noProof="0" dirty="0" smtClean="0">
                <a:ln>
                  <a:noFill/>
                </a:ln>
                <a:solidFill>
                  <a:srgbClr val="000000"/>
                </a:solidFill>
                <a:effectLst/>
                <a:uLnTx/>
                <a:uFillTx/>
              </a:rPr>
              <a:t>Record keeping</a:t>
            </a:r>
            <a:r>
              <a:rPr kumimoji="0" lang="en-GB" altLang="en-US" sz="1100" b="0" i="0" u="none" strike="noStrike" kern="1200" cap="none" spc="0" normalizeH="0" baseline="0" noProof="0" dirty="0" smtClean="0">
                <a:ln>
                  <a:noFill/>
                </a:ln>
                <a:solidFill>
                  <a:srgbClr val="000000"/>
                </a:solidFill>
                <a:effectLst/>
                <a:uLnTx/>
                <a:uFillTx/>
              </a:rPr>
              <a:t>:</a:t>
            </a:r>
          </a:p>
          <a:p>
            <a:pPr marL="0" marR="0" lvl="0" indent="0" algn="l" defTabSz="914400" rtl="0" eaLnBrk="1" fontAlgn="base" latinLnBrk="0" hangingPunct="1">
              <a:lnSpc>
                <a:spcPct val="100000"/>
              </a:lnSpc>
              <a:spcAft>
                <a:spcPct val="0"/>
              </a:spcAft>
              <a:buClrTx/>
              <a:buSzTx/>
              <a:buFontTx/>
              <a:buNone/>
              <a:tabLst/>
              <a:defRPr/>
            </a:pPr>
            <a:endParaRPr kumimoji="0" lang="en-GB" altLang="en-US" sz="11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sng" strike="noStrike" kern="1200" cap="none" spc="0" normalizeH="0" baseline="0" noProof="0" dirty="0" smtClean="0">
                <a:ln>
                  <a:noFill/>
                </a:ln>
                <a:solidFill>
                  <a:srgbClr val="000000"/>
                </a:solidFill>
                <a:effectLst/>
                <a:uLnTx/>
                <a:uFillTx/>
              </a:rPr>
              <a:t>Does your school have a means of keeping all safeguarding and child protection records confidential and secure </a:t>
            </a:r>
            <a:r>
              <a:rPr kumimoji="0" lang="en-GB" altLang="en-US" sz="1100" b="0" i="0" u="none" strike="noStrike" kern="1200" cap="none" spc="0" normalizeH="0" baseline="0" noProof="0" dirty="0" smtClean="0">
                <a:ln>
                  <a:noFill/>
                </a:ln>
                <a:solidFill>
                  <a:srgbClr val="000000"/>
                </a:solidFill>
                <a:effectLst/>
                <a:uLnTx/>
                <a:uFillTx/>
              </a:rPr>
              <a:t>– locked cupboard or filing cabinet only accessed by those with responsibility for CP – 2 senior members of staff</a:t>
            </a: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sng" strike="noStrike" kern="1200" cap="none" spc="0" normalizeH="0" baseline="0" noProof="0" dirty="0" smtClean="0">
                <a:ln>
                  <a:noFill/>
                </a:ln>
                <a:solidFill>
                  <a:srgbClr val="000000"/>
                </a:solidFill>
                <a:effectLst/>
                <a:uLnTx/>
                <a:uFillTx/>
              </a:rPr>
              <a:t>Does your school have a clear policy on sharing information internally </a:t>
            </a:r>
            <a:r>
              <a:rPr kumimoji="0" lang="en-GB" altLang="en-US" sz="1100" b="0" i="0" u="none" strike="noStrike" kern="1200" cap="none" spc="0" normalizeH="0" baseline="0" noProof="0" dirty="0" smtClean="0">
                <a:ln>
                  <a:noFill/>
                </a:ln>
                <a:solidFill>
                  <a:srgbClr val="000000"/>
                </a:solidFill>
                <a:effectLst/>
                <a:uLnTx/>
                <a:uFillTx/>
              </a:rPr>
              <a:t>that is linked to the policy on confidentiality?</a:t>
            </a: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sng" strike="noStrike" kern="1200" cap="none" spc="0" normalizeH="0" baseline="0" noProof="0" dirty="0" smtClean="0">
                <a:ln>
                  <a:noFill/>
                </a:ln>
                <a:solidFill>
                  <a:srgbClr val="000000"/>
                </a:solidFill>
                <a:effectLst/>
                <a:uLnTx/>
                <a:uFillTx/>
              </a:rPr>
              <a:t>What happens when the child leaves school </a:t>
            </a:r>
            <a:r>
              <a:rPr kumimoji="0" lang="en-GB" altLang="en-US" sz="1100" b="0" i="0" u="none" strike="noStrike" kern="1200" cap="none" spc="0" normalizeH="0" baseline="0" noProof="0" dirty="0" smtClean="0">
                <a:ln>
                  <a:noFill/>
                </a:ln>
                <a:solidFill>
                  <a:srgbClr val="000000"/>
                </a:solidFill>
                <a:effectLst/>
                <a:uLnTx/>
                <a:uFillTx/>
              </a:rPr>
              <a:t>– Inline with GDPR their file moves with them until they reach school leaving age, when their final school stores the documents until they age of 25.</a:t>
            </a:r>
          </a:p>
          <a:p>
            <a:pPr marL="0" marR="0" lvl="0" indent="0" algn="l" defTabSz="914400" rtl="0" eaLnBrk="1" fontAlgn="base" latinLnBrk="0" hangingPunct="1">
              <a:lnSpc>
                <a:spcPct val="100000"/>
              </a:lnSpc>
              <a:spcAft>
                <a:spcPct val="0"/>
              </a:spcAft>
              <a:buClrTx/>
              <a:buSzTx/>
              <a:buFontTx/>
              <a:buNone/>
              <a:tabLst/>
              <a:defRPr/>
            </a:pPr>
            <a:r>
              <a:rPr kumimoji="0" lang="en-GB" altLang="en-US" sz="1100" b="0" i="0" u="none" strike="noStrike" kern="1200" cap="none" spc="0" normalizeH="0" baseline="0" noProof="0" dirty="0" smtClean="0">
                <a:ln>
                  <a:noFill/>
                </a:ln>
                <a:solidFill>
                  <a:srgbClr val="000000"/>
                </a:solidFill>
                <a:effectLst/>
                <a:uLnTx/>
                <a:uFillTx/>
              </a:rPr>
              <a:t>Inspectors will evaluate the quality and arrangements of record keeping by reviewing case files.</a:t>
            </a:r>
          </a:p>
          <a:p>
            <a:pPr marL="0" marR="0" lvl="0" indent="0" algn="l" defTabSz="914400" rtl="0" eaLnBrk="1" fontAlgn="base" latinLnBrk="0" hangingPunct="1">
              <a:lnSpc>
                <a:spcPct val="100000"/>
              </a:lnSpc>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57</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37112" cy="3627437"/>
          </a:xfrm>
        </p:spPr>
      </p:sp>
      <p:sp>
        <p:nvSpPr>
          <p:cNvPr id="3" name="Notes Placeholder 2"/>
          <p:cNvSpPr>
            <a:spLocks noGrp="1"/>
          </p:cNvSpPr>
          <p:nvPr>
            <p:ph type="body" idx="1"/>
          </p:nvPr>
        </p:nvSpPr>
        <p:spPr>
          <a:xfrm>
            <a:off x="306592" y="4594291"/>
            <a:ext cx="6203584" cy="4800513"/>
          </a:xfrm>
        </p:spPr>
        <p:txBody>
          <a:bodyPr/>
          <a:lstStyle/>
          <a:p>
            <a:pPr lvl="0" eaLnBrk="1" hangingPunct="1">
              <a:spcBef>
                <a:spcPts val="0"/>
              </a:spcBef>
              <a:defRPr/>
            </a:pPr>
            <a:r>
              <a:rPr lang="en-GB" altLang="en-US" sz="1100" b="1" dirty="0" smtClean="0">
                <a:solidFill>
                  <a:srgbClr val="000000"/>
                </a:solidFill>
                <a:latin typeface="Calibri"/>
              </a:rPr>
              <a:t>Training </a:t>
            </a:r>
            <a:r>
              <a:rPr lang="en-GB" altLang="en-US" sz="1100" b="1" dirty="0">
                <a:solidFill>
                  <a:srgbClr val="000000"/>
                </a:solidFill>
                <a:latin typeface="Calibri"/>
              </a:rPr>
              <a:t>note </a:t>
            </a:r>
            <a:r>
              <a:rPr lang="en-GB" altLang="en-US" sz="1100" dirty="0">
                <a:solidFill>
                  <a:srgbClr val="000000"/>
                </a:solidFill>
                <a:latin typeface="Calibri"/>
              </a:rPr>
              <a:t>- need to spend some time on this as staff will need re-assurance and it is important for the child and possible court case outcomes that it is handled correctly</a:t>
            </a:r>
            <a:r>
              <a:rPr lang="en-GB" altLang="en-US" sz="1100" dirty="0" smtClean="0">
                <a:solidFill>
                  <a:srgbClr val="000000"/>
                </a:solidFill>
                <a:latin typeface="Calibri"/>
              </a:rPr>
              <a:t>.</a:t>
            </a:r>
          </a:p>
          <a:p>
            <a:pPr lvl="0" eaLnBrk="1" hangingPunct="1">
              <a:spcBef>
                <a:spcPts val="0"/>
              </a:spcBef>
              <a:defRPr/>
            </a:pPr>
            <a:endParaRPr lang="en-GB" altLang="en-US" sz="1100" dirty="0" smtClean="0">
              <a:solidFill>
                <a:srgbClr val="000000"/>
              </a:solidFill>
              <a:latin typeface="Calibri"/>
            </a:endParaRPr>
          </a:p>
          <a:p>
            <a:pPr lvl="0" eaLnBrk="1" hangingPunct="1">
              <a:spcBef>
                <a:spcPts val="0"/>
              </a:spcBef>
              <a:defRPr/>
            </a:pPr>
            <a:r>
              <a:rPr lang="en-GB" altLang="en-US" sz="1100" dirty="0" smtClean="0">
                <a:solidFill>
                  <a:srgbClr val="000000"/>
                </a:solidFill>
                <a:latin typeface="Calibri"/>
              </a:rPr>
              <a:t>It is important</a:t>
            </a:r>
            <a:r>
              <a:rPr lang="en-GB" altLang="en-US" sz="1100" baseline="0" dirty="0" smtClean="0">
                <a:solidFill>
                  <a:srgbClr val="000000"/>
                </a:solidFill>
                <a:latin typeface="Calibri"/>
              </a:rPr>
              <a:t> to listen carefully to what the child is saying to enable you to make accurate notes afterwards</a:t>
            </a:r>
          </a:p>
          <a:p>
            <a:pPr lvl="0" eaLnBrk="1" hangingPunct="1">
              <a:spcBef>
                <a:spcPts val="0"/>
              </a:spcBef>
              <a:defRPr/>
            </a:pPr>
            <a:endParaRPr lang="en-GB" altLang="en-US" sz="1100" baseline="0" dirty="0" smtClean="0">
              <a:solidFill>
                <a:srgbClr val="000000"/>
              </a:solidFill>
              <a:latin typeface="Calibri"/>
            </a:endParaRPr>
          </a:p>
          <a:p>
            <a:pPr lvl="0" eaLnBrk="1" hangingPunct="1">
              <a:spcBef>
                <a:spcPts val="0"/>
              </a:spcBef>
              <a:defRPr/>
            </a:pPr>
            <a:r>
              <a:rPr lang="en-GB" altLang="en-US" sz="1100" baseline="0" dirty="0" smtClean="0">
                <a:solidFill>
                  <a:srgbClr val="000000"/>
                </a:solidFill>
                <a:latin typeface="Calibri"/>
              </a:rPr>
              <a:t>When informing the child that you can’t keep it confidential, tell them who you will share the information with so that they know where the information will be going  “I am going to tell Mr …. because I can’t help you on my own”  “I have to pass the information on to make sure we can keep you safe, but I won’t tell anyone other than Mr …..”</a:t>
            </a:r>
            <a:endParaRPr lang="en-GB" altLang="en-US" sz="1100" dirty="0">
              <a:solidFill>
                <a:srgbClr val="000000"/>
              </a:solidFill>
              <a:latin typeface="Calibri"/>
            </a:endParaRPr>
          </a:p>
          <a:p>
            <a:pPr lvl="0" eaLnBrk="1" hangingPunct="1">
              <a:spcBef>
                <a:spcPts val="0"/>
              </a:spcBef>
              <a:defRPr/>
            </a:pPr>
            <a:endParaRPr lang="en-GB" altLang="en-US" sz="1100" dirty="0">
              <a:solidFill>
                <a:srgbClr val="000000"/>
              </a:solidFill>
              <a:latin typeface="Calibri"/>
            </a:endParaRPr>
          </a:p>
          <a:p>
            <a:pPr lvl="0" eaLnBrk="1" hangingPunct="1">
              <a:spcBef>
                <a:spcPts val="0"/>
              </a:spcBef>
              <a:defRPr/>
            </a:pPr>
            <a:r>
              <a:rPr lang="en-GB" altLang="en-US" sz="1100" b="1" dirty="0">
                <a:solidFill>
                  <a:srgbClr val="000000"/>
                </a:solidFill>
                <a:latin typeface="Calibri"/>
              </a:rPr>
              <a:t>Do not ask leading questions</a:t>
            </a:r>
          </a:p>
          <a:p>
            <a:pPr lvl="0" eaLnBrk="1" hangingPunct="1">
              <a:spcBef>
                <a:spcPts val="0"/>
              </a:spcBef>
              <a:defRPr/>
            </a:pPr>
            <a:endParaRPr lang="en-GB" altLang="en-US" sz="1100" dirty="0">
              <a:solidFill>
                <a:srgbClr val="000000"/>
              </a:solidFill>
              <a:latin typeface="Calibri"/>
            </a:endParaRPr>
          </a:p>
          <a:p>
            <a:pPr lvl="0" eaLnBrk="1" hangingPunct="1">
              <a:spcBef>
                <a:spcPts val="0"/>
              </a:spcBef>
              <a:defRPr/>
            </a:pPr>
            <a:r>
              <a:rPr lang="en-GB" altLang="en-US" sz="1100" dirty="0">
                <a:solidFill>
                  <a:srgbClr val="000000"/>
                </a:solidFill>
                <a:latin typeface="Calibri"/>
              </a:rPr>
              <a:t>Examples of how to speak to a child are on the following </a:t>
            </a:r>
            <a:r>
              <a:rPr lang="en-GB" altLang="en-US" sz="1100" dirty="0" smtClean="0">
                <a:solidFill>
                  <a:srgbClr val="000000"/>
                </a:solidFill>
                <a:latin typeface="Calibri"/>
              </a:rPr>
              <a:t>slides </a:t>
            </a:r>
            <a:r>
              <a:rPr lang="en-GB" altLang="en-US" sz="1100" dirty="0">
                <a:solidFill>
                  <a:srgbClr val="000000"/>
                </a:solidFill>
                <a:latin typeface="Calibri"/>
              </a:rPr>
              <a:t>to allow staff to consider them.</a:t>
            </a:r>
          </a:p>
          <a:p>
            <a:pPr lvl="0" algn="ctr" eaLnBrk="1" hangingPunct="1">
              <a:spcBef>
                <a:spcPts val="0"/>
              </a:spcBef>
              <a:defRPr/>
            </a:pPr>
            <a:endParaRPr lang="en-GB" altLang="en-US" sz="1100" b="1" dirty="0">
              <a:solidFill>
                <a:srgbClr val="000000"/>
              </a:solidFill>
              <a:latin typeface="Calibri"/>
            </a:endParaRPr>
          </a:p>
          <a:p>
            <a:pPr lvl="0" eaLnBrk="1" hangingPunct="1">
              <a:spcBef>
                <a:spcPts val="0"/>
              </a:spcBef>
              <a:defRPr/>
            </a:pPr>
            <a:r>
              <a:rPr lang="en-GB" altLang="en-US" sz="1100" dirty="0">
                <a:solidFill>
                  <a:srgbClr val="000000"/>
                </a:solidFill>
                <a:latin typeface="Calibri"/>
              </a:rPr>
              <a:t>If it is practical and the child agrees take them to the </a:t>
            </a:r>
            <a:r>
              <a:rPr lang="en-GB" altLang="en-US" sz="1100" dirty="0" smtClean="0">
                <a:solidFill>
                  <a:srgbClr val="000000"/>
                </a:solidFill>
                <a:latin typeface="Calibri"/>
              </a:rPr>
              <a:t>DSL </a:t>
            </a:r>
            <a:r>
              <a:rPr lang="en-GB" altLang="en-US" sz="1100" dirty="0">
                <a:solidFill>
                  <a:srgbClr val="000000"/>
                </a:solidFill>
                <a:latin typeface="Calibri"/>
              </a:rPr>
              <a:t>– if child doesn’t wish to go with you, satisfy yourself they are safe and composed before you leave them.  If someone else is going to sit with them – make sure that do not talk to them about the disclosure or ask them what the matter is – if the child initiates another disclosure then it must be recorded in the same way.</a:t>
            </a:r>
          </a:p>
          <a:p>
            <a:pPr lvl="0" eaLnBrk="1" hangingPunct="1">
              <a:spcBef>
                <a:spcPts val="0"/>
              </a:spcBef>
              <a:defRPr/>
            </a:pPr>
            <a:endParaRPr lang="en-GB" altLang="en-US" sz="1100" dirty="0">
              <a:solidFill>
                <a:srgbClr val="000000"/>
              </a:solidFill>
              <a:latin typeface="Calibri"/>
            </a:endParaRPr>
          </a:p>
          <a:p>
            <a:pPr lvl="0" eaLnBrk="1" hangingPunct="1">
              <a:spcBef>
                <a:spcPts val="0"/>
              </a:spcBef>
              <a:defRPr/>
            </a:pPr>
            <a:r>
              <a:rPr lang="en-GB" altLang="en-US" sz="1100" b="1" dirty="0">
                <a:solidFill>
                  <a:srgbClr val="000000"/>
                </a:solidFill>
                <a:latin typeface="Calibri"/>
              </a:rPr>
              <a:t>If the child stops telling you then you can give the child other sources of confidential help – Childline, etc.</a:t>
            </a:r>
          </a:p>
        </p:txBody>
      </p:sp>
      <p:sp>
        <p:nvSpPr>
          <p:cNvPr id="4" name="Slide Number Placeholder 3"/>
          <p:cNvSpPr>
            <a:spLocks noGrp="1"/>
          </p:cNvSpPr>
          <p:nvPr>
            <p:ph type="sldNum" sz="quarter" idx="10"/>
          </p:nvPr>
        </p:nvSpPr>
        <p:spPr/>
        <p:txBody>
          <a:bodyPr/>
          <a:lstStyle/>
          <a:p>
            <a:fld id="{350EB4A9-1821-460D-8FD9-78B697006B58}" type="slidenum">
              <a:rPr lang="en-GB" smtClean="0"/>
              <a:t>58</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37112" cy="3627437"/>
          </a:xfrm>
        </p:spPr>
      </p:sp>
      <p:sp>
        <p:nvSpPr>
          <p:cNvPr id="3" name="Notes Placeholder 2"/>
          <p:cNvSpPr>
            <a:spLocks noGrp="1"/>
          </p:cNvSpPr>
          <p:nvPr>
            <p:ph type="body" idx="1"/>
          </p:nvPr>
        </p:nvSpPr>
        <p:spPr>
          <a:xfrm>
            <a:off x="306592" y="4594291"/>
            <a:ext cx="6203584" cy="4800513"/>
          </a:xfrm>
        </p:spPr>
        <p:txBody>
          <a:bodyPr/>
          <a:lstStyle/>
          <a:p>
            <a:pPr lvl="0" eaLnBrk="1" hangingPunct="1">
              <a:spcBef>
                <a:spcPts val="0"/>
              </a:spcBef>
              <a:defRPr/>
            </a:pPr>
            <a:r>
              <a:rPr lang="en-GB" altLang="en-US" sz="1100" dirty="0" smtClean="0">
                <a:solidFill>
                  <a:srgbClr val="000000"/>
                </a:solidFill>
                <a:latin typeface="Calibri"/>
              </a:rPr>
              <a:t>Brief overview</a:t>
            </a:r>
            <a:r>
              <a:rPr lang="en-GB" altLang="en-US" sz="1100" baseline="0" dirty="0" smtClean="0">
                <a:solidFill>
                  <a:srgbClr val="000000"/>
                </a:solidFill>
                <a:latin typeface="Calibri"/>
              </a:rPr>
              <a:t> only required</a:t>
            </a:r>
            <a:endParaRPr lang="en-GB" altLang="en-US" sz="1100" dirty="0">
              <a:solidFill>
                <a:srgbClr val="000000"/>
              </a:solidFill>
              <a:latin typeface="Calibri"/>
            </a:endParaRPr>
          </a:p>
          <a:p>
            <a:pPr lvl="0" eaLnBrk="1" hangingPunct="1">
              <a:spcBef>
                <a:spcPts val="0"/>
              </a:spcBef>
              <a:defRPr/>
            </a:pPr>
            <a:endParaRPr lang="en-GB" altLang="en-US" sz="1100" dirty="0">
              <a:solidFill>
                <a:srgbClr val="000000"/>
              </a:solidFill>
              <a:latin typeface="Calibri"/>
            </a:endParaRPr>
          </a:p>
          <a:p>
            <a:pPr lvl="0" eaLnBrk="1" hangingPunct="1">
              <a:spcBef>
                <a:spcPts val="0"/>
              </a:spcBef>
              <a:defRPr/>
            </a:pPr>
            <a:r>
              <a:rPr lang="en-GB" altLang="en-US" sz="1100" b="1" dirty="0">
                <a:solidFill>
                  <a:srgbClr val="000000"/>
                </a:solidFill>
                <a:latin typeface="Calibri"/>
              </a:rPr>
              <a:t>Training note </a:t>
            </a:r>
            <a:r>
              <a:rPr lang="en-GB" altLang="en-US" sz="1100" dirty="0" smtClean="0">
                <a:solidFill>
                  <a:srgbClr val="000000"/>
                </a:solidFill>
                <a:latin typeface="Calibri"/>
              </a:rPr>
              <a:t>– slide is just to recap the previous slides</a:t>
            </a:r>
            <a:endParaRPr lang="en-GB" altLang="en-US" sz="1100"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59</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37" y="4593749"/>
            <a:ext cx="6149017" cy="4351972"/>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b="1" i="0" u="none" strike="noStrike" kern="1200" cap="none" spc="0" normalizeH="0" baseline="0" noProof="0" dirty="0" smtClean="0">
                <a:ln>
                  <a:noFill/>
                </a:ln>
                <a:solidFill>
                  <a:srgbClr val="000000"/>
                </a:solidFill>
                <a:effectLst/>
                <a:uLnTx/>
                <a:uFillTx/>
              </a:rPr>
              <a:t>Training note </a:t>
            </a:r>
            <a:r>
              <a:rPr kumimoji="0" lang="en-GB" altLang="en-US" b="0" i="0" u="none" strike="noStrike" kern="1200" cap="none" spc="0" normalizeH="0" baseline="0" noProof="0" dirty="0" smtClean="0">
                <a:ln>
                  <a:noFill/>
                </a:ln>
                <a:solidFill>
                  <a:srgbClr val="000000"/>
                </a:solidFill>
                <a:effectLst/>
                <a:uLnTx/>
                <a:uFillTx/>
              </a:rPr>
              <a:t>- need to spend some time on this as staff will need re-assurance and it is important for the child and possible court case outcomes that it is handled correctly.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Say things like: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“This must be very difficult for you”</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“I’m sorry this has happened to you”</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Remember 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b="1" i="0" u="none" strike="noStrike" kern="1200" cap="none" spc="0" normalizeH="0" baseline="0" noProof="0" dirty="0" smtClean="0">
                <a:ln>
                  <a:noFill/>
                </a:ln>
                <a:solidFill>
                  <a:srgbClr val="FF0000"/>
                </a:solidFill>
                <a:effectLst/>
                <a:uLnTx/>
                <a:uFillTx/>
              </a:rPr>
              <a:t>T</a:t>
            </a:r>
            <a:r>
              <a:rPr kumimoji="0" lang="en-GB" altLang="en-US" b="0" i="0" u="none" strike="noStrike" kern="1200" cap="none" spc="0" normalizeH="0" baseline="0" noProof="0" dirty="0" smtClean="0">
                <a:ln>
                  <a:noFill/>
                </a:ln>
                <a:solidFill>
                  <a:srgbClr val="000000"/>
                </a:solidFill>
                <a:effectLst/>
                <a:uLnTx/>
                <a:uFillTx/>
              </a:rPr>
              <a:t>ell me what you mean by that?</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b="1" i="0" u="none" strike="noStrike" kern="1200" cap="none" spc="0" normalizeH="0" baseline="0" noProof="0" dirty="0" smtClean="0">
                <a:ln>
                  <a:noFill/>
                </a:ln>
                <a:solidFill>
                  <a:srgbClr val="FF0000"/>
                </a:solidFill>
                <a:effectLst/>
                <a:uLnTx/>
                <a:uFillTx/>
              </a:rPr>
              <a:t>E</a:t>
            </a:r>
            <a:r>
              <a:rPr kumimoji="0" lang="en-GB" altLang="en-US" b="0" i="0" u="none" strike="noStrike" kern="1200" cap="none" spc="0" normalizeH="0" baseline="0" noProof="0" dirty="0" smtClean="0">
                <a:ln>
                  <a:noFill/>
                </a:ln>
                <a:solidFill>
                  <a:srgbClr val="000000"/>
                </a:solidFill>
                <a:effectLst/>
                <a:uLnTx/>
                <a:uFillTx/>
              </a:rPr>
              <a:t>xplain that to me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b="1" i="0" u="none" strike="noStrike" kern="1200" cap="none" spc="0" normalizeH="0" baseline="0" noProof="0" dirty="0" smtClean="0">
                <a:ln>
                  <a:noFill/>
                </a:ln>
                <a:solidFill>
                  <a:srgbClr val="FF0000"/>
                </a:solidFill>
                <a:effectLst/>
                <a:uLnTx/>
                <a:uFillTx/>
              </a:rPr>
              <a:t>D</a:t>
            </a:r>
            <a:r>
              <a:rPr kumimoji="0" lang="en-GB" altLang="en-US" b="0" i="0" u="none" strike="noStrike" kern="1200" cap="none" spc="0" normalizeH="0" baseline="0" noProof="0" dirty="0" smtClean="0">
                <a:ln>
                  <a:noFill/>
                </a:ln>
                <a:solidFill>
                  <a:srgbClr val="000000"/>
                </a:solidFill>
                <a:effectLst/>
                <a:uLnTx/>
                <a:uFillTx/>
              </a:rPr>
              <a:t>escribe that…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b="1"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b="1" i="0" u="none" strike="noStrike" kern="1200" cap="none" spc="0" normalizeH="0" baseline="0" noProof="0" dirty="0" smtClean="0">
                <a:ln>
                  <a:noFill/>
                </a:ln>
                <a:solidFill>
                  <a:srgbClr val="000000"/>
                </a:solidFill>
                <a:effectLst/>
                <a:uLnTx/>
                <a:uFillTx/>
              </a:rPr>
              <a:t>Do not ask leading questions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latin typeface="Arial" charset="0"/>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60</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350EB4A9-1821-460D-8FD9-78B697006B58}" type="slidenum">
              <a:rPr lang="en-GB" smtClean="0"/>
              <a:t>7</a:t>
            </a:fld>
            <a:endParaRPr lang="en-GB" dirty="0"/>
          </a:p>
        </p:txBody>
      </p:sp>
    </p:spTree>
    <p:extLst>
      <p:ext uri="{BB962C8B-B14F-4D97-AF65-F5344CB8AC3E}">
        <p14:creationId xmlns:p14="http://schemas.microsoft.com/office/powerpoint/2010/main" val="39932644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Visual reinforcement and brief recap only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b="0" i="0" u="sng" strike="noStrike" kern="1200" cap="none" spc="0" normalizeH="0" baseline="0" noProof="0" dirty="0" smtClean="0">
                <a:ln>
                  <a:noFill/>
                </a:ln>
                <a:solidFill>
                  <a:srgbClr val="000000"/>
                </a:solidFill>
                <a:effectLst/>
                <a:uLnTx/>
                <a:uFillTx/>
              </a:rPr>
              <a:t>4 R’s approach</a:t>
            </a:r>
            <a:r>
              <a:rPr kumimoji="0" lang="en-GB" altLang="en-US" b="0" i="0" u="none" strike="noStrike" kern="1200" cap="none" spc="0" normalizeH="0" baseline="0" noProof="0" dirty="0" smtClean="0">
                <a:ln>
                  <a:noFill/>
                </a:ln>
                <a:solidFill>
                  <a:srgbClr val="000000"/>
                </a:solidFill>
                <a:effectLst/>
                <a:uLnTx/>
                <a:uFillTx/>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b="1" i="0" u="none" strike="noStrike" kern="1200" cap="none" spc="0" normalizeH="0" baseline="0" noProof="0" dirty="0" smtClean="0">
                <a:ln>
                  <a:noFill/>
                </a:ln>
                <a:solidFill>
                  <a:srgbClr val="000000"/>
                </a:solidFill>
                <a:effectLst/>
                <a:uLnTx/>
                <a:uFillTx/>
              </a:rPr>
              <a:t>Receive</a:t>
            </a:r>
            <a:r>
              <a:rPr kumimoji="0" lang="en-GB" altLang="en-US" b="0" i="0" u="none" strike="noStrike" kern="1200" cap="none" spc="0" normalizeH="0" baseline="0" noProof="0" dirty="0" smtClean="0">
                <a:ln>
                  <a:noFill/>
                </a:ln>
                <a:solidFill>
                  <a:srgbClr val="000000"/>
                </a:solidFill>
                <a:effectLst/>
                <a:uLnTx/>
                <a:uFillTx/>
              </a:rPr>
              <a:t> – listen; take things seriously; don’t make them feel bad – I wish you had told me earlier.  Remember – remember that only 50% of children tell at the time the abuse is happening.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b="1" i="0" u="none" strike="noStrike" kern="1200" cap="none" spc="0" normalizeH="0" baseline="0" noProof="0" dirty="0" smtClean="0">
                <a:ln>
                  <a:noFill/>
                </a:ln>
                <a:solidFill>
                  <a:srgbClr val="000000"/>
                </a:solidFill>
                <a:effectLst/>
                <a:uLnTx/>
                <a:uFillTx/>
              </a:rPr>
              <a:t>Reassure </a:t>
            </a:r>
            <a:r>
              <a:rPr kumimoji="0" lang="en-GB" altLang="en-US" b="0" i="0" u="none" strike="noStrike" kern="1200" cap="none" spc="0" normalizeH="0" baseline="0" noProof="0" dirty="0" smtClean="0">
                <a:ln>
                  <a:noFill/>
                </a:ln>
                <a:solidFill>
                  <a:srgbClr val="000000"/>
                </a:solidFill>
                <a:effectLst/>
                <a:uLnTx/>
                <a:uFillTx/>
              </a:rPr>
              <a:t>– calm; empathise but don’t say you know how they are feeling; explain only those who need to know will know; be honest about what you can and can’t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b="1" i="0" u="none" strike="noStrike" kern="1200" cap="none" spc="0" normalizeH="0" baseline="0" noProof="0" dirty="0" smtClean="0">
                <a:ln>
                  <a:noFill/>
                </a:ln>
                <a:solidFill>
                  <a:srgbClr val="000000"/>
                </a:solidFill>
                <a:effectLst/>
                <a:uLnTx/>
                <a:uFillTx/>
              </a:rPr>
              <a:t>React – </a:t>
            </a:r>
            <a:r>
              <a:rPr kumimoji="0" lang="en-GB" altLang="en-US" b="0" i="0" u="none" strike="noStrike" kern="1200" cap="none" spc="0" normalizeH="0" baseline="0" noProof="0" dirty="0" smtClean="0">
                <a:ln>
                  <a:noFill/>
                </a:ln>
                <a:solidFill>
                  <a:srgbClr val="000000"/>
                </a:solidFill>
                <a:effectLst/>
                <a:uLnTx/>
                <a:uFillTx/>
              </a:rPr>
              <a:t>don’t interrogate, record what has happened using child’s  own words; don’t ask leading questions; take responsibility; explain what you have to do next; get support for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b="1" i="0" u="none" strike="noStrike" kern="1200" cap="none" spc="0" normalizeH="0" baseline="0" noProof="0" dirty="0" smtClean="0">
                <a:ln>
                  <a:noFill/>
                </a:ln>
                <a:solidFill>
                  <a:srgbClr val="000000"/>
                </a:solidFill>
                <a:effectLst/>
                <a:uLnTx/>
                <a:uFillTx/>
              </a:rPr>
              <a:t>Record - </a:t>
            </a:r>
            <a:r>
              <a:rPr kumimoji="0" lang="en-GB" altLang="en-US" b="0" i="0" u="none" strike="noStrike" kern="1200" cap="none" spc="0" normalizeH="0" baseline="0" noProof="0" dirty="0" smtClean="0">
                <a:ln>
                  <a:noFill/>
                </a:ln>
                <a:solidFill>
                  <a:srgbClr val="000000"/>
                </a:solidFill>
                <a:effectLst/>
                <a:uLnTx/>
                <a:uFillTx/>
              </a:rPr>
              <a:t>Try to make sense of what you are being told:  Is the child saying they have been harmed; are they currently at risk; do they need medical attention; what are their overall needs; what is important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smtClean="0">
                <a:ln>
                  <a:noFill/>
                </a:ln>
                <a:solidFill>
                  <a:srgbClr val="000000"/>
                </a:solidFill>
                <a:effectLst/>
                <a:uLnTx/>
                <a:uFillTx/>
              </a:rPr>
              <a:t>“Every child should be listened to, no matter how difficult they are to talk to” – quote from Lord Laming</a:t>
            </a: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61</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197" y="4378575"/>
            <a:ext cx="6221358" cy="4811284"/>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rPr>
              <a:t>Brief overview only needed.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200" b="1" i="0" u="sng" strike="noStrike" kern="1200" cap="none" spc="0" normalizeH="0" baseline="0" noProof="0" dirty="0" smtClean="0">
                <a:ln>
                  <a:noFill/>
                </a:ln>
                <a:solidFill>
                  <a:srgbClr val="000000"/>
                </a:solidFill>
                <a:effectLst/>
                <a:uLnTx/>
                <a:uFillTx/>
              </a:rPr>
              <a:t>Remind participants of the statistics from session 1 – 50% of children do not tell anyone at the time abuse is happening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rPr>
              <a:t>How will it feel for me?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endParaRP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It will be difficult for you to hear – but remember you have been chosen for a reason</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Your 1</a:t>
            </a:r>
            <a:r>
              <a:rPr kumimoji="0" lang="en-GB" sz="1200" b="0" i="0" u="none" strike="noStrike" kern="1200" cap="none" spc="0" normalizeH="0" baseline="30000" noProof="0" dirty="0" smtClean="0">
                <a:ln>
                  <a:noFill/>
                </a:ln>
                <a:solidFill>
                  <a:srgbClr val="000000"/>
                </a:solidFill>
                <a:effectLst/>
                <a:uLnTx/>
                <a:uFillTx/>
              </a:rPr>
              <a:t>st</a:t>
            </a:r>
            <a:r>
              <a:rPr kumimoji="0" lang="en-GB" sz="1200" b="0" i="0" u="none" strike="noStrike" kern="1200" cap="none" spc="0" normalizeH="0" baseline="0" noProof="0" dirty="0" smtClean="0">
                <a:ln>
                  <a:noFill/>
                </a:ln>
                <a:solidFill>
                  <a:srgbClr val="000000"/>
                </a:solidFill>
                <a:effectLst/>
                <a:uLnTx/>
                <a:uFillTx/>
              </a:rPr>
              <a:t> instinct may be to think – Am I really hearing what I think I am?</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You may feel like you want or should ask questions – </a:t>
            </a:r>
            <a:r>
              <a:rPr kumimoji="0" lang="en-GB" sz="1200" b="1" i="0" u="none" strike="noStrike" kern="1200" cap="none" spc="0" normalizeH="0" baseline="0" noProof="0" dirty="0" smtClean="0">
                <a:ln>
                  <a:noFill/>
                </a:ln>
                <a:solidFill>
                  <a:srgbClr val="000000"/>
                </a:solidFill>
                <a:effectLst/>
                <a:uLnTx/>
                <a:uFillTx/>
              </a:rPr>
              <a:t>DON’T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rPr>
              <a:t>What stops children telling?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Attempting to tell but feeling that they have not been heard or believed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Guilt &amp; Shame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Fear of punishment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Lack of opportunities to be heard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Direct threats from the abuser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Family reprisals – most abusers are people the child already knows.</a:t>
            </a:r>
          </a:p>
        </p:txBody>
      </p:sp>
      <p:sp>
        <p:nvSpPr>
          <p:cNvPr id="4" name="Slide Number Placeholder 3"/>
          <p:cNvSpPr>
            <a:spLocks noGrp="1"/>
          </p:cNvSpPr>
          <p:nvPr>
            <p:ph type="sldNum" sz="quarter" idx="10"/>
          </p:nvPr>
        </p:nvSpPr>
        <p:spPr/>
        <p:txBody>
          <a:bodyPr/>
          <a:lstStyle/>
          <a:p>
            <a:fld id="{350EB4A9-1821-460D-8FD9-78B697006B58}" type="slidenum">
              <a:rPr lang="en-GB" smtClean="0"/>
              <a:t>62</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Please add in your school’s names and the school’s agreed procedures if neither the DSL or deputy DSL are in school and a safeguarding/child protection issue arises.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Use this slide as clarification at the end of Session 1 that everyone knows who to go to and what to do if they are not in school – key point serious safeguarding issues/welfare concerns should not be delayed due to absence or unavailability.  Keeping Children Safe in Education 2020 states that any member of staff can contact Children’s Social Care if they have concerns.</a:t>
            </a:r>
          </a:p>
        </p:txBody>
      </p:sp>
      <p:sp>
        <p:nvSpPr>
          <p:cNvPr id="4" name="Slide Number Placeholder 3"/>
          <p:cNvSpPr>
            <a:spLocks noGrp="1"/>
          </p:cNvSpPr>
          <p:nvPr>
            <p:ph type="sldNum" sz="quarter" idx="10"/>
          </p:nvPr>
        </p:nvSpPr>
        <p:spPr/>
        <p:txBody>
          <a:bodyPr/>
          <a:lstStyle/>
          <a:p>
            <a:fld id="{350EB4A9-1821-460D-8FD9-78B697006B58}" type="slidenum">
              <a:rPr lang="en-GB" smtClean="0"/>
              <a:t>63</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341313"/>
            <a:ext cx="4672012" cy="3503612"/>
          </a:xfrm>
        </p:spPr>
      </p:sp>
      <p:sp>
        <p:nvSpPr>
          <p:cNvPr id="3" name="Notes Placeholder 2"/>
          <p:cNvSpPr>
            <a:spLocks noGrp="1"/>
          </p:cNvSpPr>
          <p:nvPr>
            <p:ph type="body" idx="1"/>
          </p:nvPr>
        </p:nvSpPr>
        <p:spPr>
          <a:xfrm>
            <a:off x="334196" y="3845466"/>
            <a:ext cx="6293699" cy="5635726"/>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50" b="0" i="0" u="none" strike="noStrike" kern="1200" cap="none" spc="0" normalizeH="0" baseline="0" noProof="0" dirty="0" smtClean="0">
                <a:ln>
                  <a:noFill/>
                </a:ln>
                <a:solidFill>
                  <a:srgbClr val="000000"/>
                </a:solidFill>
                <a:effectLst/>
                <a:uLnTx/>
                <a:uFillTx/>
              </a:rPr>
              <a:t>Use the 3 relevant scenarios within your training resources.  In groups, ask your team to consider the actions required and to consider where they feel it sits on the </a:t>
            </a:r>
            <a:r>
              <a:rPr kumimoji="0" lang="en-US" sz="1050" b="0" i="0" u="none" strike="noStrike" kern="1200" cap="none" spc="0" normalizeH="0" baseline="0" noProof="0" dirty="0" err="1" smtClean="0">
                <a:ln>
                  <a:noFill/>
                </a:ln>
                <a:solidFill>
                  <a:srgbClr val="000000"/>
                </a:solidFill>
                <a:effectLst/>
                <a:uLnTx/>
                <a:uFillTx/>
              </a:rPr>
              <a:t>Halton</a:t>
            </a:r>
            <a:r>
              <a:rPr kumimoji="0" lang="en-US" sz="1050" b="0" i="0" u="none" strike="noStrike" kern="1200" cap="none" spc="0" normalizeH="0" baseline="0" noProof="0" dirty="0" smtClean="0">
                <a:ln>
                  <a:noFill/>
                </a:ln>
                <a:solidFill>
                  <a:srgbClr val="000000"/>
                </a:solidFill>
                <a:effectLst/>
                <a:uLnTx/>
                <a:uFillTx/>
              </a:rPr>
              <a:t> Levels of Need and why.</a:t>
            </a:r>
          </a:p>
          <a:p>
            <a:r>
              <a:rPr lang="en-GB" sz="1200" b="1" kern="1200" dirty="0" smtClean="0">
                <a:solidFill>
                  <a:schemeClr val="tx1"/>
                </a:solidFill>
                <a:effectLst/>
                <a:latin typeface="+mn-lt"/>
                <a:ea typeface="+mn-ea"/>
                <a:cs typeface="+mn-cs"/>
              </a:rPr>
              <a:t>Activity 3 – Responding to Levels of Need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Move on the to the group activity. Each group is allocated a case study (using the relevant set of case studies for the setting) and discusses answers to questions.  Each group is then asked the presenting concerns and then the Level for case study 1.  Once all the levels have been given discuss with the whole group why they chose that level and draw out any differences in the level given.  Also make sure discussion covers what action people would expect school to take.  Repeat for Case studies 2 and 3. Ensure the roles of other agencies is explored to ensure staff recognise the role of others in safeguarding beyond Children’s Social Care.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Points for discussions: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Case Study: Marcus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Level 1 Universal Plus / Level 2 Multi Agency Planning</a:t>
            </a:r>
          </a:p>
          <a:p>
            <a:r>
              <a:rPr lang="en-GB" sz="1200" kern="1200" dirty="0" smtClean="0">
                <a:solidFill>
                  <a:schemeClr val="tx1"/>
                </a:solidFill>
                <a:effectLst/>
                <a:latin typeface="+mn-lt"/>
                <a:ea typeface="+mn-ea"/>
                <a:cs typeface="+mn-cs"/>
              </a:rPr>
              <a:t>Comments should be around </a:t>
            </a:r>
            <a:r>
              <a:rPr lang="en-GB" sz="1200" b="1" kern="1200" dirty="0" smtClean="0">
                <a:solidFill>
                  <a:schemeClr val="tx1"/>
                </a:solidFill>
                <a:effectLst/>
                <a:latin typeface="+mn-lt"/>
                <a:ea typeface="+mn-ea"/>
                <a:cs typeface="+mn-cs"/>
              </a:rPr>
              <a:t>support of the family</a:t>
            </a:r>
            <a:r>
              <a:rPr lang="en-GB" sz="1200" kern="1200" dirty="0" smtClean="0">
                <a:solidFill>
                  <a:schemeClr val="tx1"/>
                </a:solidFill>
                <a:effectLst/>
                <a:latin typeface="+mn-lt"/>
                <a:ea typeface="+mn-ea"/>
                <a:cs typeface="+mn-cs"/>
              </a:rPr>
              <a:t>.  In the context of what you know Marcus’ behaviour may be seen as understandable – higher levels of frustration and anxiety.</a:t>
            </a:r>
          </a:p>
          <a:p>
            <a:r>
              <a:rPr lang="en-GB" sz="1200" b="1" kern="1200" dirty="0" smtClean="0">
                <a:solidFill>
                  <a:schemeClr val="tx1"/>
                </a:solidFill>
                <a:effectLst/>
                <a:latin typeface="+mn-lt"/>
                <a:ea typeface="+mn-ea"/>
                <a:cs typeface="+mn-cs"/>
              </a:rPr>
              <a:t>Absence from school</a:t>
            </a:r>
            <a:r>
              <a:rPr lang="en-GB" sz="1200" kern="1200" dirty="0" smtClean="0">
                <a:solidFill>
                  <a:schemeClr val="tx1"/>
                </a:solidFill>
                <a:effectLst/>
                <a:latin typeface="+mn-lt"/>
                <a:ea typeface="+mn-ea"/>
                <a:cs typeface="+mn-cs"/>
              </a:rPr>
              <a:t> – with discussion around establishing patterns of behaviour and stressing the importance of stability and maintaining routines;</a:t>
            </a:r>
          </a:p>
          <a:p>
            <a:r>
              <a:rPr lang="en-GB" sz="1200" b="1" kern="1200" dirty="0" smtClean="0">
                <a:solidFill>
                  <a:schemeClr val="tx1"/>
                </a:solidFill>
                <a:effectLst/>
                <a:latin typeface="+mn-lt"/>
                <a:ea typeface="+mn-ea"/>
                <a:cs typeface="+mn-cs"/>
              </a:rPr>
              <a:t>Aggression and a new baby in the house</a:t>
            </a:r>
            <a:r>
              <a:rPr lang="en-GB" sz="1200" kern="1200" dirty="0" smtClean="0">
                <a:solidFill>
                  <a:schemeClr val="tx1"/>
                </a:solidFill>
                <a:effectLst/>
                <a:latin typeface="+mn-lt"/>
                <a:ea typeface="+mn-ea"/>
                <a:cs typeface="+mn-cs"/>
              </a:rPr>
              <a:t> – relationship between Marcus and the new baby may be something to watch for and be aware of.  Could be concerns regarding the safety of the new born.</a:t>
            </a:r>
          </a:p>
          <a:p>
            <a:r>
              <a:rPr lang="en-GB" sz="1200" b="1" kern="1200" dirty="0" smtClean="0">
                <a:solidFill>
                  <a:schemeClr val="tx1"/>
                </a:solidFill>
                <a:effectLst/>
                <a:latin typeface="+mn-lt"/>
                <a:ea typeface="+mn-ea"/>
                <a:cs typeface="+mn-cs"/>
              </a:rPr>
              <a:t>Possible impact of Domestic abuse</a:t>
            </a:r>
            <a:r>
              <a:rPr lang="en-GB" sz="1200" kern="1200" dirty="0" smtClean="0">
                <a:solidFill>
                  <a:schemeClr val="tx1"/>
                </a:solidFill>
                <a:effectLst/>
                <a:latin typeface="+mn-lt"/>
                <a:ea typeface="+mn-ea"/>
                <a:cs typeface="+mn-cs"/>
              </a:rPr>
              <a:t> on the family – how has this affected Marcus and Mum?</a:t>
            </a:r>
          </a:p>
          <a:p>
            <a:r>
              <a:rPr lang="en-GB" sz="1200" kern="1200" dirty="0" smtClean="0">
                <a:solidFill>
                  <a:schemeClr val="tx1"/>
                </a:solidFill>
                <a:effectLst/>
                <a:latin typeface="+mn-lt"/>
                <a:ea typeface="+mn-ea"/>
                <a:cs typeface="+mn-cs"/>
              </a:rPr>
              <a:t>What would school do?</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Case Study: Anna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Level 1 Universal Plus / Level 2 Multi Agency Planning </a:t>
            </a:r>
          </a:p>
          <a:p>
            <a:r>
              <a:rPr lang="en-GB" sz="1200" kern="1200" dirty="0" smtClean="0">
                <a:solidFill>
                  <a:schemeClr val="tx1"/>
                </a:solidFill>
                <a:effectLst/>
                <a:latin typeface="+mn-lt"/>
                <a:ea typeface="+mn-ea"/>
                <a:cs typeface="+mn-cs"/>
              </a:rPr>
              <a:t>(Highlight always Level 2 if a Young Carer)</a:t>
            </a:r>
          </a:p>
          <a:p>
            <a:r>
              <a:rPr lang="en-GB" sz="1200" kern="1200" dirty="0" smtClean="0">
                <a:solidFill>
                  <a:schemeClr val="tx1"/>
                </a:solidFill>
                <a:effectLst/>
                <a:latin typeface="+mn-lt"/>
                <a:ea typeface="+mn-ea"/>
                <a:cs typeface="+mn-cs"/>
              </a:rPr>
              <a:t>Could possibly being used to help Grandmother - </a:t>
            </a:r>
            <a:r>
              <a:rPr lang="en-GB" sz="1200" b="1" kern="1200" dirty="0" smtClean="0">
                <a:solidFill>
                  <a:schemeClr val="tx1"/>
                </a:solidFill>
                <a:effectLst/>
                <a:latin typeface="+mn-lt"/>
                <a:ea typeface="+mn-ea"/>
                <a:cs typeface="+mn-cs"/>
              </a:rPr>
              <a:t>young carer; hygiene issue</a:t>
            </a:r>
            <a:r>
              <a:rPr lang="en-GB" sz="1200" kern="1200" dirty="0" smtClean="0">
                <a:solidFill>
                  <a:schemeClr val="tx1"/>
                </a:solidFill>
                <a:effectLst/>
                <a:latin typeface="+mn-lt"/>
                <a:ea typeface="+mn-ea"/>
                <a:cs typeface="+mn-cs"/>
              </a:rPr>
              <a:t> could be due to a number of things – </a:t>
            </a:r>
            <a:r>
              <a:rPr lang="en-GB" sz="1200" b="1" kern="1200" dirty="0" smtClean="0">
                <a:solidFill>
                  <a:schemeClr val="tx1"/>
                </a:solidFill>
                <a:effectLst/>
                <a:latin typeface="+mn-lt"/>
                <a:ea typeface="+mn-ea"/>
                <a:cs typeface="+mn-cs"/>
              </a:rPr>
              <a:t>puberty</a:t>
            </a:r>
            <a:r>
              <a:rPr lang="en-GB" sz="1200" kern="1200" dirty="0" smtClean="0">
                <a:solidFill>
                  <a:schemeClr val="tx1"/>
                </a:solidFill>
                <a:effectLst/>
                <a:latin typeface="+mn-lt"/>
                <a:ea typeface="+mn-ea"/>
                <a:cs typeface="+mn-cs"/>
              </a:rPr>
              <a:t>(?) and support from grandparents</a:t>
            </a:r>
          </a:p>
          <a:p>
            <a:r>
              <a:rPr lang="en-GB" sz="1200" kern="1200" dirty="0" smtClean="0">
                <a:solidFill>
                  <a:schemeClr val="tx1"/>
                </a:solidFill>
                <a:effectLst/>
                <a:latin typeface="+mn-lt"/>
                <a:ea typeface="+mn-ea"/>
                <a:cs typeface="+mn-cs"/>
              </a:rPr>
              <a:t>Discussions should include </a:t>
            </a:r>
            <a:r>
              <a:rPr lang="en-GB" sz="1200" b="1" kern="1200" dirty="0" smtClean="0">
                <a:solidFill>
                  <a:schemeClr val="tx1"/>
                </a:solidFill>
                <a:effectLst/>
                <a:latin typeface="+mn-lt"/>
                <a:ea typeface="+mn-ea"/>
                <a:cs typeface="+mn-cs"/>
              </a:rPr>
              <a:t>vulnerability, punctuality, hygiene and possible young carer</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What would school do?</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Case Study: Wade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Level 3 Multi Agency Plan to Protect from Harm </a:t>
            </a:r>
          </a:p>
          <a:p>
            <a:r>
              <a:rPr lang="en-GB" sz="1200" kern="1200" dirty="0" smtClean="0">
                <a:solidFill>
                  <a:schemeClr val="tx1"/>
                </a:solidFill>
                <a:effectLst/>
                <a:latin typeface="+mn-lt"/>
                <a:ea typeface="+mn-ea"/>
                <a:cs typeface="+mn-cs"/>
              </a:rPr>
              <a:t>(Highlight always Level 3 if Private Fostering)</a:t>
            </a:r>
          </a:p>
          <a:p>
            <a:r>
              <a:rPr lang="en-GB" sz="1200" b="1" kern="1200" dirty="0" smtClean="0">
                <a:solidFill>
                  <a:schemeClr val="tx1"/>
                </a:solidFill>
                <a:effectLst/>
                <a:latin typeface="+mn-lt"/>
                <a:ea typeface="+mn-ea"/>
                <a:cs typeface="+mn-cs"/>
              </a:rPr>
              <a:t>Poor school attendance, police</a:t>
            </a:r>
            <a:r>
              <a:rPr lang="en-GB" sz="1200" kern="1200" dirty="0" smtClean="0">
                <a:solidFill>
                  <a:schemeClr val="tx1"/>
                </a:solidFill>
                <a:effectLst/>
                <a:latin typeface="+mn-lt"/>
                <a:ea typeface="+mn-ea"/>
                <a:cs typeface="+mn-cs"/>
              </a:rPr>
              <a:t> and </a:t>
            </a:r>
            <a:r>
              <a:rPr lang="en-GB" sz="1200" b="1" kern="1200" dirty="0" smtClean="0">
                <a:solidFill>
                  <a:schemeClr val="tx1"/>
                </a:solidFill>
                <a:effectLst/>
                <a:latin typeface="+mn-lt"/>
                <a:ea typeface="+mn-ea"/>
                <a:cs typeface="+mn-cs"/>
              </a:rPr>
              <a:t>YOS</a:t>
            </a:r>
            <a:r>
              <a:rPr lang="en-GB" sz="1200" kern="1200" dirty="0" smtClean="0">
                <a:solidFill>
                  <a:schemeClr val="tx1"/>
                </a:solidFill>
                <a:effectLst/>
                <a:latin typeface="+mn-lt"/>
                <a:ea typeface="+mn-ea"/>
                <a:cs typeface="+mn-cs"/>
              </a:rPr>
              <a:t> involvement, parents stating they are </a:t>
            </a:r>
            <a:r>
              <a:rPr lang="en-GB" sz="1200" b="1" kern="1200" dirty="0" smtClean="0">
                <a:solidFill>
                  <a:schemeClr val="tx1"/>
                </a:solidFill>
                <a:effectLst/>
                <a:latin typeface="+mn-lt"/>
                <a:ea typeface="+mn-ea"/>
                <a:cs typeface="+mn-cs"/>
              </a:rPr>
              <a:t>unable to cope</a:t>
            </a:r>
            <a:r>
              <a:rPr lang="en-GB" sz="1200" kern="1200" dirty="0" smtClean="0">
                <a:solidFill>
                  <a:schemeClr val="tx1"/>
                </a:solidFill>
                <a:effectLst/>
                <a:latin typeface="+mn-lt"/>
                <a:ea typeface="+mn-ea"/>
                <a:cs typeface="+mn-cs"/>
              </a:rPr>
              <a:t>, possible </a:t>
            </a:r>
            <a:r>
              <a:rPr lang="en-GB" sz="1200" b="1" kern="1200" dirty="0" smtClean="0">
                <a:solidFill>
                  <a:schemeClr val="tx1"/>
                </a:solidFill>
                <a:effectLst/>
                <a:latin typeface="+mn-lt"/>
                <a:ea typeface="+mn-ea"/>
                <a:cs typeface="+mn-cs"/>
              </a:rPr>
              <a:t>private fostering, </a:t>
            </a:r>
            <a:r>
              <a:rPr lang="en-GB" sz="1200" kern="1200" dirty="0" smtClean="0">
                <a:solidFill>
                  <a:schemeClr val="tx1"/>
                </a:solidFill>
                <a:effectLst/>
                <a:latin typeface="+mn-lt"/>
                <a:ea typeface="+mn-ea"/>
                <a:cs typeface="+mn-cs"/>
              </a:rPr>
              <a:t>possible</a:t>
            </a:r>
            <a:r>
              <a:rPr lang="en-GB" sz="1200" b="1" kern="1200" dirty="0" smtClean="0">
                <a:solidFill>
                  <a:schemeClr val="tx1"/>
                </a:solidFill>
                <a:effectLst/>
                <a:latin typeface="+mn-lt"/>
                <a:ea typeface="+mn-ea"/>
                <a:cs typeface="+mn-cs"/>
              </a:rPr>
              <a:t> drugs</a:t>
            </a:r>
            <a:r>
              <a:rPr lang="en-GB" sz="1200" kern="1200" dirty="0" smtClean="0">
                <a:solidFill>
                  <a:schemeClr val="tx1"/>
                </a:solidFill>
                <a:effectLst/>
                <a:latin typeface="+mn-lt"/>
                <a:ea typeface="+mn-ea"/>
                <a:cs typeface="+mn-cs"/>
              </a:rPr>
              <a:t> use;</a:t>
            </a:r>
          </a:p>
          <a:p>
            <a:r>
              <a:rPr lang="en-GB" sz="1200" kern="1200" dirty="0" smtClean="0">
                <a:solidFill>
                  <a:schemeClr val="tx1"/>
                </a:solidFill>
                <a:effectLst/>
                <a:latin typeface="+mn-lt"/>
                <a:ea typeface="+mn-ea"/>
                <a:cs typeface="+mn-cs"/>
              </a:rPr>
              <a:t>Discussion should be around </a:t>
            </a:r>
            <a:r>
              <a:rPr lang="en-GB" sz="1200" b="1" kern="1200" dirty="0" smtClean="0">
                <a:solidFill>
                  <a:schemeClr val="tx1"/>
                </a:solidFill>
                <a:effectLst/>
                <a:latin typeface="+mn-lt"/>
                <a:ea typeface="+mn-ea"/>
                <a:cs typeface="+mn-cs"/>
              </a:rPr>
              <a:t>risk taking behaviour</a:t>
            </a:r>
            <a:r>
              <a:rPr lang="en-GB" sz="1200" kern="1200" dirty="0" smtClean="0">
                <a:solidFill>
                  <a:schemeClr val="tx1"/>
                </a:solidFill>
                <a:effectLst/>
                <a:latin typeface="+mn-lt"/>
                <a:ea typeface="+mn-ea"/>
                <a:cs typeface="+mn-cs"/>
              </a:rPr>
              <a:t>, and how to engage Wade in keeping himself safe.</a:t>
            </a:r>
          </a:p>
          <a:p>
            <a:r>
              <a:rPr lang="en-GB" sz="1200" kern="1200" dirty="0" smtClean="0">
                <a:solidFill>
                  <a:schemeClr val="tx1"/>
                </a:solidFill>
                <a:effectLst/>
                <a:latin typeface="+mn-lt"/>
                <a:ea typeface="+mn-ea"/>
                <a:cs typeface="+mn-cs"/>
              </a:rPr>
              <a:t>What would school do?</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Finish this section by showing </a:t>
            </a:r>
            <a:r>
              <a:rPr lang="en-GB" sz="1200" b="1" kern="1200" dirty="0" smtClean="0">
                <a:solidFill>
                  <a:schemeClr val="tx1"/>
                </a:solidFill>
                <a:effectLst/>
                <a:latin typeface="+mn-lt"/>
                <a:ea typeface="+mn-ea"/>
                <a:cs typeface="+mn-cs"/>
              </a:rPr>
              <a:t>slide 39</a:t>
            </a:r>
            <a:r>
              <a:rPr lang="en-GB" sz="1200" kern="1200" dirty="0" smtClean="0">
                <a:solidFill>
                  <a:schemeClr val="tx1"/>
                </a:solidFill>
                <a:effectLst/>
                <a:latin typeface="+mn-lt"/>
                <a:ea typeface="+mn-ea"/>
                <a:cs typeface="+mn-cs"/>
              </a:rPr>
              <a:t>.  Use this to remind staff of the key contacts within your school and what should happen should they all be absent.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50" b="0" i="0" u="none" strike="noStrike" kern="120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5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64</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Use slide to remind participants that the reason we have Levels of Need is in order for all professionals to be thinking objectively and working from the same common level.</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65</a:t>
            </a:fld>
            <a:endParaRPr lang="en-GB" dirty="0"/>
          </a:p>
        </p:txBody>
      </p:sp>
    </p:spTree>
    <p:extLst>
      <p:ext uri="{BB962C8B-B14F-4D97-AF65-F5344CB8AC3E}">
        <p14:creationId xmlns:p14="http://schemas.microsoft.com/office/powerpoint/2010/main" val="29644560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66</a:t>
            </a:fld>
            <a:endParaRPr lang="en-GB" dirty="0"/>
          </a:p>
        </p:txBody>
      </p:sp>
    </p:spTree>
    <p:extLst>
      <p:ext uri="{BB962C8B-B14F-4D97-AF65-F5344CB8AC3E}">
        <p14:creationId xmlns:p14="http://schemas.microsoft.com/office/powerpoint/2010/main" val="41074965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38" y="4593749"/>
            <a:ext cx="6076675" cy="4887442"/>
          </a:xfrm>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charset="0"/>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67</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38" y="4593749"/>
            <a:ext cx="6076675" cy="4887442"/>
          </a:xfrm>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rPr>
              <a:t>Activity 5.  Read the scenario and case study below to the group.  (Adapt it if you wish to make it more relevant to your school setting)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rPr>
              <a:t>Once completed, give them 5 – 10 minutes to record their responses, including what they would record in the same style as your school processes and procedures.  What would they include?  Once completed, share responses in their groups.  Discuss together what needs to be included.  Facts / opinions.</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1200" b="0" i="0" u="none" strike="noStrike" kern="1200" cap="none" spc="0" normalizeH="0" baseline="0" noProof="0" dirty="0" smtClean="0">
              <a:ln>
                <a:noFill/>
              </a:ln>
              <a:solidFill>
                <a:srgbClr val="000000"/>
              </a:solidFill>
              <a:effectLst/>
              <a:uLnTx/>
              <a:uFillTx/>
              <a:latin typeface="Arial"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charset="0"/>
              </a:rPr>
              <a:t>It is 3pm on a Friday afternoon.  You are nearing the end of an activity with a group of 6 children in the corner of the classroom.  In the group is Beth. </a:t>
            </a:r>
            <a:r>
              <a:rPr lang="en-GB" sz="1200" b="0" i="0" kern="1200" dirty="0" smtClean="0">
                <a:solidFill>
                  <a:schemeClr val="tx1"/>
                </a:solidFill>
                <a:effectLst/>
                <a:latin typeface="+mn-lt"/>
                <a:ea typeface="+mn-ea"/>
                <a:cs typeface="+mn-cs"/>
              </a:rPr>
              <a:t>Beth is known for being an inquisitive and chatty member of the class. Recently, however, you have noticed a complete change in her behaviour. For the last couple of weeks, Beth has been much quieter and withdrawn. You also notice that although it is a very hot summer and Beth wore dresses a few weeks ago, she has recently been consistently wearing clothes that cover her whole body.  As</a:t>
            </a:r>
            <a:r>
              <a:rPr lang="en-GB" sz="1200" b="0" i="0" kern="1200" baseline="0" dirty="0" smtClean="0">
                <a:solidFill>
                  <a:schemeClr val="tx1"/>
                </a:solidFill>
                <a:effectLst/>
                <a:latin typeface="+mn-lt"/>
                <a:ea typeface="+mn-ea"/>
                <a:cs typeface="+mn-cs"/>
              </a:rPr>
              <a:t> the group prepares to go back to their places, Beth stays sat where she is.  You ask her if everything is ok, but she does not respond but remains sitting where she is looking at the clock.  “Nearly home time”, you say.  Beth then says “I don’t want to go home yet”.  You reply: “tell me about that”.  Beth doesn’t reply but continues looking at the clock.  You continue to put your equipment away.   Beth then begins talking. “I hate Fridays, I feel sick waiting for the bell, cause then I have to go home and I know she’ll be drunk.   It’s the same every weekend and I end up getting it, well either me or Gracie.  The police had to come last week and get him out but we just pretended we were asleep.  We’re ok though, I look after the others and get them breakfast and go to the shop if we need some food. But I just wish it didn’t happen”  The bell then rings for the end of the school day.  Beth sighs and stands up to leave.</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What are the facts?  What are you opinions?  What do you record?   What do you report?  Do you do anything else first?  Do you let Beth leave?</a:t>
            </a:r>
            <a:endParaRPr kumimoji="0" lang="en-GB" sz="1200" b="0" i="0" u="none" strike="noStrike" kern="1200" cap="none" spc="0" normalizeH="0" baseline="0" noProof="0" dirty="0">
              <a:ln>
                <a:noFill/>
              </a:ln>
              <a:solidFill>
                <a:srgbClr val="000000"/>
              </a:solidFill>
              <a:effectLst/>
              <a:uLnTx/>
              <a:uFillTx/>
              <a:latin typeface="Arial" charset="0"/>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68</a:t>
            </a:fld>
            <a:endParaRPr lang="en-GB" dirty="0"/>
          </a:p>
        </p:txBody>
      </p:sp>
    </p:spTree>
    <p:extLst>
      <p:ext uri="{BB962C8B-B14F-4D97-AF65-F5344CB8AC3E}">
        <p14:creationId xmlns:p14="http://schemas.microsoft.com/office/powerpoint/2010/main" val="18199401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8880" y="4593749"/>
            <a:ext cx="5931992" cy="4582809"/>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overview only required as more details on next slide.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sng" strike="noStrike" kern="1200" cap="none" spc="0" normalizeH="0" baseline="0" noProof="0" dirty="0" smtClean="0">
                <a:ln>
                  <a:noFill/>
                </a:ln>
                <a:solidFill>
                  <a:srgbClr val="000000"/>
                </a:solidFill>
                <a:effectLst/>
                <a:uLnTx/>
                <a:uFillTx/>
              </a:rPr>
              <a:t>Key point re: Why?</a:t>
            </a:r>
            <a:r>
              <a:rPr kumimoji="0" lang="en-GB" altLang="en-US" sz="1200" b="0" i="0" u="none" strike="noStrike" kern="1200" cap="none" spc="0" normalizeH="0" baseline="0" noProof="0" dirty="0" smtClean="0">
                <a:ln>
                  <a:noFill/>
                </a:ln>
                <a:solidFill>
                  <a:srgbClr val="000000"/>
                </a:solidFill>
                <a:effectLst/>
                <a:uLnTx/>
                <a:uFillTx/>
              </a:rPr>
              <a:t>  Focus on the prevention of each incident being treated as a new issue.  Talk about Daniel Pelka – school recorded their concerns, but they were dealt with individually rather than as one whole picture.  If one person had seen the full picture, surely a referral to Children’s Social Care would have been made?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sng" strike="noStrike" kern="1200" cap="none" spc="0" normalizeH="0" baseline="0" noProof="0" dirty="0" smtClean="0">
                <a:ln>
                  <a:noFill/>
                </a:ln>
                <a:solidFill>
                  <a:srgbClr val="000000"/>
                </a:solidFill>
                <a:effectLst/>
                <a:uLnTx/>
                <a:uFillTx/>
              </a:rPr>
              <a:t>Starting premise – confidential information sharing </a:t>
            </a:r>
            <a:r>
              <a:rPr kumimoji="0" lang="en-GB" altLang="en-US" sz="1200" b="0" i="0" u="none" strike="noStrike" kern="1200" cap="none" spc="0" normalizeH="0" baseline="0" noProof="0" dirty="0" smtClean="0">
                <a:ln>
                  <a:noFill/>
                </a:ln>
                <a:solidFill>
                  <a:srgbClr val="000000"/>
                </a:solidFill>
                <a:effectLst/>
                <a:uLnTx/>
                <a:uFillTx/>
              </a:rPr>
              <a:t>– re-iterate that information is shared only with the DSL and Deputy as per school policy and not with unauthorised colleagues.  It is the DSL and Deputy who make the decision about who else needs to know in the best interests of the child.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sng" strike="noStrike" kern="1200" cap="none" spc="0" normalizeH="0" baseline="0" noProof="0" dirty="0" smtClean="0">
                <a:ln>
                  <a:noFill/>
                </a:ln>
                <a:solidFill>
                  <a:srgbClr val="000000"/>
                </a:solidFill>
                <a:effectLst/>
                <a:uLnTx/>
                <a:uFillTx/>
              </a:rPr>
              <a:t>However, whenever you have discussion that is relevant to a child welfare concern you must record it </a:t>
            </a:r>
            <a:r>
              <a:rPr kumimoji="0" lang="en-GB" altLang="en-US" sz="1200" b="0" i="0" u="none" strike="noStrike" kern="1200" cap="none" spc="0" normalizeH="0" baseline="0" noProof="0" dirty="0" smtClean="0">
                <a:ln>
                  <a:noFill/>
                </a:ln>
                <a:solidFill>
                  <a:srgbClr val="000000"/>
                </a:solidFill>
                <a:effectLst/>
                <a:uLnTx/>
                <a:uFillTx/>
              </a:rPr>
              <a:t>– </a:t>
            </a:r>
            <a:r>
              <a:rPr kumimoji="0" lang="en-GB" altLang="en-US" sz="1200" b="1" i="0" u="none" strike="noStrike" kern="1200" cap="none" spc="0" normalizeH="0" baseline="0" noProof="0" dirty="0" smtClean="0">
                <a:ln>
                  <a:noFill/>
                </a:ln>
                <a:solidFill>
                  <a:srgbClr val="00B050"/>
                </a:solidFill>
                <a:effectLst/>
                <a:uLnTx/>
                <a:uFillTx/>
              </a:rPr>
              <a:t>chronologies of concerns builds up a picture of what life is like for that child’ they help to gather evidence so something can be done to make life better and prevent harm;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sng" strike="noStrike" kern="1200" cap="none" spc="0" normalizeH="0" baseline="0" noProof="0" dirty="0" smtClean="0">
                <a:ln>
                  <a:noFill/>
                </a:ln>
                <a:solidFill>
                  <a:srgbClr val="000000"/>
                </a:solidFill>
                <a:effectLst/>
                <a:uLnTx/>
                <a:uFillTx/>
              </a:rPr>
              <a:t>For any discussions that are had – reflect back what you think the other person is saying </a:t>
            </a:r>
            <a:r>
              <a:rPr kumimoji="0" lang="en-GB" altLang="en-US" sz="1200" b="0" i="0" u="none" strike="noStrike" kern="1200" cap="none" spc="0" normalizeH="0" baseline="0" noProof="0" dirty="0" smtClean="0">
                <a:ln>
                  <a:noFill/>
                </a:ln>
                <a:solidFill>
                  <a:srgbClr val="000000"/>
                </a:solidFill>
                <a:effectLst/>
                <a:uLnTx/>
                <a:uFillTx/>
              </a:rPr>
              <a:t>so there is clarity about the concern and any agreed actions.</a:t>
            </a:r>
          </a:p>
        </p:txBody>
      </p:sp>
      <p:sp>
        <p:nvSpPr>
          <p:cNvPr id="4" name="Slide Number Placeholder 3"/>
          <p:cNvSpPr>
            <a:spLocks noGrp="1"/>
          </p:cNvSpPr>
          <p:nvPr>
            <p:ph type="sldNum" sz="quarter" idx="10"/>
          </p:nvPr>
        </p:nvSpPr>
        <p:spPr/>
        <p:txBody>
          <a:bodyPr/>
          <a:lstStyle/>
          <a:p>
            <a:fld id="{350EB4A9-1821-460D-8FD9-78B697006B58}" type="slidenum">
              <a:rPr lang="en-GB" smtClean="0"/>
              <a:t>69</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1856" y="4454733"/>
            <a:ext cx="6366040" cy="5102617"/>
          </a:xfrm>
        </p:spPr>
        <p:txBody>
          <a:bodyPr/>
          <a:lstStyle/>
          <a:p>
            <a:pPr marL="0" marR="0" lvl="0" indent="0" algn="l" defTabSz="914400" rtl="0" eaLnBrk="1" fontAlgn="base" latinLnBrk="0" hangingPunct="1">
              <a:lnSpc>
                <a:spcPct val="100000"/>
              </a:lnSpc>
              <a:spcAft>
                <a:spcPct val="0"/>
              </a:spcAft>
              <a:buClrTx/>
              <a:buSzTx/>
              <a:buFontTx/>
              <a:buNone/>
              <a:tabLst/>
              <a:defRPr/>
            </a:pPr>
            <a:r>
              <a:rPr kumimoji="0" lang="en-GB" b="1" i="0" u="sng" strike="noStrike" kern="1200" cap="none" spc="0" normalizeH="0" baseline="0" noProof="0" dirty="0" smtClean="0">
                <a:ln>
                  <a:noFill/>
                </a:ln>
                <a:solidFill>
                  <a:srgbClr val="000000"/>
                </a:solidFill>
                <a:effectLst/>
                <a:uLnTx/>
                <a:uFillTx/>
              </a:rPr>
              <a:t>Training note EDIT AND ADAPT THIS SLIDE TO REFLECT YOUR SCHOOLS PROCEDURES AND POLICY – CPOMS, for example.</a:t>
            </a:r>
            <a:endParaRPr kumimoji="0" lang="en-GB" b="0" i="0" u="none" strike="noStrike" kern="1200" cap="none" spc="0" normalizeH="0" baseline="0" noProof="0" dirty="0" smtClean="0">
              <a:ln>
                <a:noFill/>
              </a:ln>
              <a:solidFill>
                <a:srgbClr val="000000"/>
              </a:solidFill>
              <a:effectLst/>
              <a:uLnTx/>
              <a:uFillTx/>
            </a:endParaRPr>
          </a:p>
          <a:p>
            <a:pPr marL="171450" marR="0" lvl="0" indent="-171450" algn="l" defTabSz="914400" rtl="0" eaLnBrk="1" fontAlgn="base" latinLnBrk="0" hangingPunct="1">
              <a:lnSpc>
                <a:spcPct val="100000"/>
              </a:lnSpc>
              <a:spcAft>
                <a:spcPct val="0"/>
              </a:spcAft>
              <a:buClrTx/>
              <a:buSzTx/>
              <a:buFont typeface="Arial" pitchFamily="34" charset="0"/>
              <a:buChar char="•"/>
              <a:tabLst/>
              <a:defRPr/>
            </a:pPr>
            <a:endParaRPr kumimoji="0" lang="en-GB"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b="0" i="0" u="none" strike="noStrike" kern="1200" cap="none" spc="0" normalizeH="0" baseline="0" noProof="0" dirty="0" smtClean="0">
                <a:ln>
                  <a:noFill/>
                </a:ln>
                <a:solidFill>
                  <a:srgbClr val="000000"/>
                </a:solidFill>
                <a:effectLst/>
                <a:uLnTx/>
                <a:uFillTx/>
              </a:rPr>
              <a:t>Reminder about:</a:t>
            </a:r>
          </a:p>
          <a:p>
            <a:pPr marL="0" marR="0" lvl="0" indent="0" algn="l" defTabSz="914400" rtl="0" eaLnBrk="1" fontAlgn="base" latinLnBrk="0" hangingPunct="1">
              <a:lnSpc>
                <a:spcPct val="100000"/>
              </a:lnSpc>
              <a:spcAft>
                <a:spcPct val="0"/>
              </a:spcAft>
              <a:buClrTx/>
              <a:buSzTx/>
              <a:buFontTx/>
              <a:buNone/>
              <a:tabLst/>
              <a:defRPr/>
            </a:pPr>
            <a:r>
              <a:rPr kumimoji="0" lang="en-GB" b="0" i="0" u="none" strike="noStrike" kern="1200" cap="none" spc="0" normalizeH="0" baseline="0" noProof="0" dirty="0" smtClean="0">
                <a:ln>
                  <a:noFill/>
                </a:ln>
                <a:solidFill>
                  <a:srgbClr val="000000"/>
                </a:solidFill>
                <a:effectLst/>
                <a:uLnTx/>
                <a:uFillTx/>
              </a:rPr>
              <a:t>School’s welfare concern form – have an example to hand, check everyone is clear about where are they kept, who has access, what happens to them once completed, etc.</a:t>
            </a:r>
          </a:p>
          <a:p>
            <a:pPr marL="0" marR="0" lvl="0" indent="0" algn="l" defTabSz="914400" rtl="0" eaLnBrk="1" fontAlgn="base" latinLnBrk="0" hangingPunct="1">
              <a:lnSpc>
                <a:spcPct val="100000"/>
              </a:lnSpc>
              <a:spcAft>
                <a:spcPct val="0"/>
              </a:spcAft>
              <a:buClrTx/>
              <a:buSzTx/>
              <a:buFontTx/>
              <a:buNone/>
              <a:tabLst/>
              <a:defRPr/>
            </a:pPr>
            <a:r>
              <a:rPr kumimoji="0" lang="en-GB" b="0" i="0" u="none" strike="noStrike" kern="1200" cap="none" spc="0" normalizeH="0" baseline="0" noProof="0" dirty="0" smtClean="0">
                <a:ln>
                  <a:noFill/>
                </a:ln>
                <a:solidFill>
                  <a:srgbClr val="000000"/>
                </a:solidFill>
                <a:effectLst/>
                <a:uLnTx/>
                <a:uFillTx/>
              </a:rPr>
              <a:t>Recording processes, etc. – reminder about school policy</a:t>
            </a:r>
          </a:p>
          <a:p>
            <a:pPr marL="0" marR="0" lvl="0" indent="0" algn="l" defTabSz="914400" rtl="0" eaLnBrk="1" fontAlgn="base" latinLnBrk="0" hangingPunct="1">
              <a:lnSpc>
                <a:spcPct val="100000"/>
              </a:lnSpc>
              <a:spcAft>
                <a:spcPct val="0"/>
              </a:spcAft>
              <a:buClrTx/>
              <a:buSzTx/>
              <a:buFontTx/>
              <a:buNone/>
              <a:tabLst/>
              <a:defRPr/>
            </a:pPr>
            <a:endParaRPr kumimoji="0" lang="en-GB"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b="0" i="0" u="none" strike="noStrike" kern="1200" cap="none" spc="0" normalizeH="0" baseline="0" noProof="0" dirty="0" smtClean="0">
                <a:ln>
                  <a:noFill/>
                </a:ln>
                <a:solidFill>
                  <a:srgbClr val="000000"/>
                </a:solidFill>
                <a:effectLst/>
                <a:uLnTx/>
                <a:uFillTx/>
              </a:rPr>
              <a:t>Recording the child’s words – try using capital letters as then the child’s voice clearly stands out.</a:t>
            </a:r>
          </a:p>
          <a:p>
            <a:pPr marL="0" marR="0" lvl="0" indent="0" algn="l" defTabSz="914400" rtl="0" eaLnBrk="1" fontAlgn="base" latinLnBrk="0" hangingPunct="1">
              <a:lnSpc>
                <a:spcPct val="100000"/>
              </a:lnSpc>
              <a:spcAft>
                <a:spcPct val="0"/>
              </a:spcAft>
              <a:buClrTx/>
              <a:buSzTx/>
              <a:buFontTx/>
              <a:buNone/>
              <a:tabLst/>
              <a:defRPr/>
            </a:pPr>
            <a:endParaRPr kumimoji="0" lang="en-GB" b="0" i="0" u="none" strike="noStrike" kern="1200" cap="none" spc="0" normalizeH="0" baseline="0" noProof="0" dirty="0" smtClean="0">
              <a:ln>
                <a:noFill/>
              </a:ln>
              <a:solidFill>
                <a:srgbClr val="000000"/>
              </a:solidFill>
              <a:effectLst/>
              <a:uLnTx/>
              <a:uFillTx/>
            </a:endParaRP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rgbClr val="000000"/>
                </a:solidFill>
                <a:effectLst/>
                <a:uLnTx/>
                <a:uFillTx/>
              </a:rPr>
              <a:t>Be factual and do not write opinion unless clearly stated as so.</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rgbClr val="000000"/>
                </a:solidFill>
                <a:effectLst/>
                <a:uLnTx/>
                <a:uFillTx/>
              </a:rPr>
              <a:t>Be clear and unambiguous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rgbClr val="000000"/>
                </a:solidFill>
                <a:effectLst/>
                <a:uLnTx/>
                <a:uFillTx/>
              </a:rPr>
              <a:t>Ensure it is accurate, recorded as verbatim as far as possible.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rgbClr val="000000"/>
                </a:solidFill>
                <a:effectLst/>
                <a:uLnTx/>
                <a:uFillTx/>
              </a:rPr>
              <a:t>Record what decisions have been made and who is carrying out the actions.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rgbClr val="000000"/>
                </a:solidFill>
                <a:effectLst/>
                <a:uLnTx/>
                <a:uFillTx/>
              </a:rPr>
              <a:t>Signed and dated and handed to DSL in person. </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kumimoji="0" lang="en-GB" b="0" i="0" u="none" strike="noStrike" kern="1200" cap="none" spc="0" normalizeH="0" baseline="0" noProof="0" dirty="0" smtClean="0">
                <a:ln>
                  <a:noFill/>
                </a:ln>
                <a:solidFill>
                  <a:srgbClr val="000000"/>
                </a:solidFill>
                <a:effectLst/>
                <a:uLnTx/>
                <a:uFillTx/>
              </a:rPr>
              <a:t>Try writing the child’s words in capital letters as this makes the child’s voice clearly stand out</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endParaRPr kumimoji="0" lang="en-GB"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b="0" i="0" u="none" strike="noStrike" kern="1200" cap="none" spc="0" normalizeH="0" baseline="0" noProof="0" dirty="0" smtClean="0">
                <a:ln>
                  <a:noFill/>
                </a:ln>
                <a:solidFill>
                  <a:srgbClr val="000000"/>
                </a:solidFill>
                <a:effectLst/>
                <a:uLnTx/>
                <a:uFillTx/>
              </a:rPr>
              <a:t>Do need to be aware that forms may be used to support a legal case </a:t>
            </a:r>
          </a:p>
          <a:p>
            <a:pPr marL="0" marR="0" lvl="0" indent="0" algn="l" defTabSz="914400" rtl="0" eaLnBrk="1" fontAlgn="base" latinLnBrk="0" hangingPunct="1">
              <a:lnSpc>
                <a:spcPct val="100000"/>
              </a:lnSpc>
              <a:spcAft>
                <a:spcPct val="0"/>
              </a:spcAft>
              <a:buClrTx/>
              <a:buSzTx/>
              <a:buFontTx/>
              <a:buNone/>
              <a:tabLst/>
              <a:defRPr/>
            </a:pPr>
            <a:endParaRPr kumimoji="0" lang="en-GB"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b="0" i="0" u="none" strike="noStrike" kern="1200" cap="none" spc="0" normalizeH="0" baseline="0" noProof="0" dirty="0" smtClean="0">
                <a:ln>
                  <a:noFill/>
                </a:ln>
                <a:solidFill>
                  <a:srgbClr val="000000"/>
                </a:solidFill>
                <a:effectLst/>
                <a:uLnTx/>
                <a:uFillTx/>
              </a:rPr>
              <a:t>Remember that most CP issues are dripping taps – evidence comes from accurate records.</a:t>
            </a:r>
          </a:p>
          <a:p>
            <a:pPr marL="0" marR="0" lvl="0" indent="0" algn="l" defTabSz="914400" rtl="0" eaLnBrk="1" fontAlgn="base" latinLnBrk="0" hangingPunct="1">
              <a:lnSpc>
                <a:spcPct val="100000"/>
              </a:lnSpc>
              <a:spcAft>
                <a:spcPct val="0"/>
              </a:spcAft>
              <a:buClrTx/>
              <a:buSzTx/>
              <a:buFontTx/>
              <a:buNone/>
              <a:tabLst/>
              <a:defRPr/>
            </a:pPr>
            <a:endParaRPr kumimoji="0" lang="en-GB"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b="0" i="0" u="none" strike="noStrike" kern="1200" cap="none" spc="0" normalizeH="0" baseline="0" noProof="0" dirty="0" smtClean="0">
                <a:ln>
                  <a:noFill/>
                </a:ln>
                <a:solidFill>
                  <a:srgbClr val="000000"/>
                </a:solidFill>
                <a:effectLst/>
                <a:uLnTx/>
                <a:uFillTx/>
              </a:rPr>
              <a:t>Storage – in a confidential file that is locked in a secure cabinet with limited access – HT, DSL, Deputy, if requested by School Nurse, Chair of CP Conference, LA Designated People (Jaime Carr, for example)</a:t>
            </a:r>
          </a:p>
        </p:txBody>
      </p:sp>
      <p:sp>
        <p:nvSpPr>
          <p:cNvPr id="4" name="Slide Number Placeholder 3"/>
          <p:cNvSpPr>
            <a:spLocks noGrp="1"/>
          </p:cNvSpPr>
          <p:nvPr>
            <p:ph type="sldNum" sz="quarter" idx="10"/>
          </p:nvPr>
        </p:nvSpPr>
        <p:spPr/>
        <p:txBody>
          <a:bodyPr/>
          <a:lstStyle/>
          <a:p>
            <a:fld id="{350EB4A9-1821-460D-8FD9-78B697006B58}" type="slidenum">
              <a:rPr lang="en-GB" smtClean="0"/>
              <a:t>70</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Provide different scenarios from below</a:t>
            </a:r>
            <a:r>
              <a:rPr lang="en-GB" baseline="0" dirty="0" smtClean="0"/>
              <a:t> to each group (or use adapted versions of examples relevant to your setting)</a:t>
            </a:r>
            <a:endParaRPr lang="en-GB" dirty="0" smtClean="0"/>
          </a:p>
          <a:p>
            <a:r>
              <a:rPr lang="en-GB" dirty="0" smtClean="0"/>
              <a:t>Allow time for discussion</a:t>
            </a:r>
            <a:r>
              <a:rPr lang="en-GB" baseline="0" dirty="0" smtClean="0"/>
              <a:t> (1 minute) then each group to feedback.</a:t>
            </a:r>
          </a:p>
          <a:p>
            <a:endParaRPr lang="en-GB" baseline="0" dirty="0" smtClean="0"/>
          </a:p>
          <a:p>
            <a:r>
              <a:rPr lang="en-GB" baseline="0" dirty="0" smtClean="0"/>
              <a:t>Scenario 1 :-</a:t>
            </a:r>
          </a:p>
          <a:p>
            <a:r>
              <a:rPr lang="en-GB" dirty="0" smtClean="0">
                <a:solidFill>
                  <a:srgbClr val="FF0000"/>
                </a:solidFill>
              </a:rPr>
              <a:t>A 16-year-old girl tells you that her older brother is going to kill her because she has been seen kissing a boy in the street. She is very distressed.</a:t>
            </a:r>
          </a:p>
          <a:p>
            <a:endParaRPr lang="en-GB" dirty="0" smtClean="0"/>
          </a:p>
          <a:p>
            <a:r>
              <a:rPr lang="en-GB" dirty="0" smtClean="0"/>
              <a:t>Comments</a:t>
            </a:r>
          </a:p>
          <a:p>
            <a:r>
              <a:rPr lang="en-GB" dirty="0" smtClean="0"/>
              <a:t> • Could this lead onto a serious situation, consider so called ‘honour crimes’.</a:t>
            </a:r>
          </a:p>
          <a:p>
            <a:r>
              <a:rPr lang="en-GB" dirty="0" smtClean="0"/>
              <a:t> • May also signal bullying or even sexual abuse within the family.</a:t>
            </a:r>
          </a:p>
          <a:p>
            <a:r>
              <a:rPr lang="en-GB" baseline="0" dirty="0" smtClean="0"/>
              <a:t>Further discussion with the girl will allow you to gather more information</a:t>
            </a:r>
          </a:p>
          <a:p>
            <a:endParaRPr lang="en-GB" baseline="0" dirty="0" smtClean="0"/>
          </a:p>
          <a:p>
            <a:r>
              <a:rPr lang="en-GB" baseline="0" dirty="0" smtClean="0"/>
              <a:t>Scenario 2 :-</a:t>
            </a:r>
          </a:p>
          <a:p>
            <a:r>
              <a:rPr lang="en-GB" dirty="0" smtClean="0"/>
              <a:t>A teenage mum regularly visits her boyfriend who is living</a:t>
            </a:r>
            <a:r>
              <a:rPr lang="en-GB" baseline="0" dirty="0" smtClean="0"/>
              <a:t> in a</a:t>
            </a:r>
            <a:r>
              <a:rPr lang="en-GB" dirty="0" smtClean="0"/>
              <a:t> hostel, taking her 10-month-old baby with her. Mum will often go into town with her boyfriend, leaving the baby in the care of different residents.</a:t>
            </a:r>
          </a:p>
          <a:p>
            <a:r>
              <a:rPr lang="en-GB" dirty="0" smtClean="0"/>
              <a:t>Comments</a:t>
            </a:r>
          </a:p>
          <a:p>
            <a:r>
              <a:rPr lang="en-GB" dirty="0" smtClean="0"/>
              <a:t> • Choices being made for a very young child, understanding of child’s needs. </a:t>
            </a:r>
          </a:p>
          <a:p>
            <a:r>
              <a:rPr lang="en-GB" dirty="0" smtClean="0"/>
              <a:t>• Attachment to child. </a:t>
            </a:r>
          </a:p>
          <a:p>
            <a:r>
              <a:rPr lang="en-GB" dirty="0" smtClean="0"/>
              <a:t>• Baby</a:t>
            </a:r>
            <a:r>
              <a:rPr lang="en-GB" baseline="0" dirty="0" smtClean="0"/>
              <a:t> left with unknown adults.</a:t>
            </a:r>
          </a:p>
          <a:p>
            <a:pPr marL="171450" indent="-171450">
              <a:buFont typeface="Arial" panose="020B0604020202020204" pitchFamily="34" charset="0"/>
              <a:buChar char="•"/>
            </a:pPr>
            <a:r>
              <a:rPr lang="en-GB" baseline="0" dirty="0" smtClean="0"/>
              <a:t>Age of boyfriend.</a:t>
            </a:r>
          </a:p>
          <a:p>
            <a:pPr marL="171450" indent="-171450">
              <a:buFont typeface="Arial" panose="020B0604020202020204" pitchFamily="34" charset="0"/>
              <a:buChar char="•"/>
            </a:pPr>
            <a:r>
              <a:rPr lang="en-GB" baseline="0" dirty="0" smtClean="0"/>
              <a:t>Risk of exploitation.</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Scenario 3</a:t>
            </a:r>
          </a:p>
          <a:p>
            <a:pPr marL="0" indent="0">
              <a:buFont typeface="Arial" panose="020B0604020202020204" pitchFamily="34" charset="0"/>
              <a:buNone/>
            </a:pPr>
            <a:r>
              <a:rPr lang="en-GB" dirty="0" smtClean="0"/>
              <a:t>A 14-year-old girl has consensual sexual intercourse with her 16-year-old boyfriend. </a:t>
            </a:r>
          </a:p>
          <a:p>
            <a:pPr marL="0" indent="0">
              <a:buFont typeface="Arial" panose="020B0604020202020204" pitchFamily="34" charset="0"/>
              <a:buNone/>
            </a:pPr>
            <a:r>
              <a:rPr lang="en-GB" dirty="0" smtClean="0"/>
              <a:t>Comments</a:t>
            </a:r>
          </a:p>
          <a:p>
            <a:pPr marL="0" indent="0">
              <a:buFont typeface="Arial" panose="020B0604020202020204" pitchFamily="34" charset="0"/>
              <a:buNone/>
            </a:pPr>
            <a:r>
              <a:rPr lang="en-GB" dirty="0" smtClean="0"/>
              <a:t>• Cannot be consensual as under 16, safeguarding issues. </a:t>
            </a:r>
          </a:p>
          <a:p>
            <a:pPr marL="0" indent="0">
              <a:buFont typeface="Arial" panose="020B0604020202020204" pitchFamily="34" charset="0"/>
              <a:buNone/>
            </a:pPr>
            <a:r>
              <a:rPr lang="en-GB" dirty="0" smtClean="0"/>
              <a:t>• Level of maturity differences between them.</a:t>
            </a:r>
          </a:p>
          <a:p>
            <a:pPr marL="171450" indent="-171450">
              <a:buFont typeface="Arial" panose="020B0604020202020204" pitchFamily="34" charset="0"/>
              <a:buChar char="•"/>
            </a:pPr>
            <a:r>
              <a:rPr lang="en-GB" baseline="0" dirty="0" smtClean="0"/>
              <a:t>Risk of pregnancy and sexually transmitted infections.  </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Scenario 4</a:t>
            </a:r>
          </a:p>
          <a:p>
            <a:pPr marL="0" indent="0">
              <a:buFont typeface="Arial" panose="020B0604020202020204" pitchFamily="34" charset="0"/>
              <a:buNone/>
            </a:pPr>
            <a:r>
              <a:rPr lang="en-GB" baseline="0" dirty="0" smtClean="0"/>
              <a:t>Two children aged 17yrs and 13yrs whose Dad has died suddenly, continue to live with their Dad’s long term partner.</a:t>
            </a:r>
          </a:p>
          <a:p>
            <a:pPr marL="171450" indent="-171450">
              <a:buFont typeface="Arial" panose="020B0604020202020204" pitchFamily="34" charset="0"/>
              <a:buChar char="•"/>
            </a:pPr>
            <a:r>
              <a:rPr lang="en-GB" baseline="0" dirty="0" smtClean="0"/>
              <a:t>Bereavement support.</a:t>
            </a:r>
          </a:p>
          <a:p>
            <a:pPr marL="171450" indent="-171450">
              <a:buFont typeface="Arial" panose="020B0604020202020204" pitchFamily="34" charset="0"/>
              <a:buChar char="•"/>
            </a:pPr>
            <a:r>
              <a:rPr lang="en-GB" baseline="0" dirty="0" smtClean="0"/>
              <a:t>Private Fostering arrangement for 13yr old – Children’s Social Care need to be notified as Dad’s partner is not a “close relative”; they would need to have been married to Dad to be classed as such.  </a:t>
            </a:r>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350EB4A9-1821-460D-8FD9-78B697006B58}" type="slidenum">
              <a:rPr lang="en-GB" smtClean="0"/>
              <a:t>8</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b="0" i="0" u="none" strike="noStrike" kern="1200" cap="none" spc="0" normalizeH="0" baseline="0" noProof="0" dirty="0" smtClean="0">
                <a:ln>
                  <a:noFill/>
                </a:ln>
                <a:solidFill>
                  <a:srgbClr val="000000"/>
                </a:solidFill>
                <a:effectLst/>
                <a:uLnTx/>
                <a:uFillTx/>
              </a:rPr>
              <a:t>Brief overview only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b="1" i="0" u="sng" strike="noStrike" kern="1200" cap="none" spc="0" normalizeH="0" baseline="0" noProof="0" dirty="0" smtClean="0">
                <a:ln>
                  <a:noFill/>
                </a:ln>
                <a:solidFill>
                  <a:srgbClr val="000000"/>
                </a:solidFill>
                <a:effectLst/>
                <a:uLnTx/>
                <a:uFillTx/>
              </a:rPr>
              <a:t>Training note </a:t>
            </a:r>
            <a:r>
              <a:rPr kumimoji="0" lang="en-GB" b="0" i="0" u="none" strike="noStrike" kern="1200" cap="none" spc="0" normalizeH="0" baseline="0" noProof="0" dirty="0" smtClean="0">
                <a:ln>
                  <a:noFill/>
                </a:ln>
                <a:solidFill>
                  <a:srgbClr val="000000"/>
                </a:solidFill>
                <a:effectLst/>
                <a:uLnTx/>
                <a:uFillTx/>
              </a:rPr>
              <a:t>- Quality of recording is based on systems that are: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b="0" i="0" u="none" strike="noStrike" kern="1200" cap="none" spc="0" normalizeH="0" baseline="0" noProof="0" dirty="0" smtClean="0">
              <a:ln>
                <a:noFill/>
              </a:ln>
              <a:solidFill>
                <a:srgbClr val="000000"/>
              </a:solidFill>
              <a:effectLst/>
              <a:uLnTx/>
              <a:uFillTx/>
            </a:endParaRP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b="0" i="0" u="none" strike="noStrike" kern="1200" cap="none" spc="0" normalizeH="0" baseline="0" noProof="0" dirty="0" smtClean="0">
                <a:ln>
                  <a:noFill/>
                </a:ln>
                <a:solidFill>
                  <a:srgbClr val="000000"/>
                </a:solidFill>
                <a:effectLst/>
                <a:uLnTx/>
                <a:uFillTx/>
              </a:rPr>
              <a:t>Formal</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b="0" i="0" u="none" strike="noStrike" kern="1200" cap="none" spc="0" normalizeH="0" baseline="0" noProof="0" dirty="0" smtClean="0">
                <a:ln>
                  <a:noFill/>
                </a:ln>
                <a:solidFill>
                  <a:srgbClr val="000000"/>
                </a:solidFill>
                <a:effectLst/>
                <a:uLnTx/>
                <a:uFillTx/>
              </a:rPr>
              <a:t>Follow the child</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b="0" i="0" u="none" strike="noStrike" kern="1200" cap="none" spc="0" normalizeH="0" baseline="0" noProof="0" dirty="0" smtClean="0">
                <a:ln>
                  <a:noFill/>
                </a:ln>
                <a:solidFill>
                  <a:srgbClr val="000000"/>
                </a:solidFill>
                <a:effectLst/>
                <a:uLnTx/>
                <a:uFillTx/>
              </a:rPr>
              <a:t>Confidential</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b="0" i="0" u="none" strike="noStrike" kern="1200" cap="none" spc="0" normalizeH="0" baseline="0" noProof="0" dirty="0" smtClean="0">
                <a:ln>
                  <a:noFill/>
                </a:ln>
                <a:solidFill>
                  <a:srgbClr val="000000"/>
                </a:solidFill>
                <a:effectLst/>
                <a:uLnTx/>
                <a:uFillTx/>
              </a:rPr>
              <a:t>Telling the child’s story</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kumimoji="0" lang="en-GB" b="0" i="0" u="none" strike="noStrike" kern="1200" cap="none" spc="0" normalizeH="0" baseline="0" noProof="0" dirty="0" smtClean="0">
                <a:ln>
                  <a:noFill/>
                </a:ln>
                <a:solidFill>
                  <a:srgbClr val="000000"/>
                </a:solidFill>
                <a:effectLst/>
                <a:uLnTx/>
                <a:uFillTx/>
              </a:rPr>
              <a:t>Been written by the person with the piece of information</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kumimoji="0" lang="en-GB"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b="1" i="0" u="sng" strike="noStrike" kern="1200" cap="none" spc="0" normalizeH="0" baseline="0" noProof="0" dirty="0" smtClean="0">
                <a:ln>
                  <a:noFill/>
                </a:ln>
                <a:solidFill>
                  <a:srgbClr val="000000"/>
                </a:solidFill>
                <a:effectLst/>
                <a:uLnTx/>
                <a:uFillTx/>
              </a:rPr>
              <a:t>Mention here East Sussex SCR record keeping</a:t>
            </a:r>
            <a:r>
              <a:rPr kumimoji="0" lang="en-GB" b="0" i="0" u="none" strike="noStrike" kern="1200" cap="none" spc="0" normalizeH="0" baseline="0" noProof="0" dirty="0" smtClean="0">
                <a:ln>
                  <a:noFill/>
                </a:ln>
                <a:solidFill>
                  <a:srgbClr val="000000"/>
                </a:solidFill>
                <a:effectLst/>
                <a:uLnTx/>
                <a:uFillTx/>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b="0" i="0" u="none" strike="noStrike" kern="1200" cap="none" spc="0" normalizeH="0" baseline="0" noProof="0" dirty="0" smtClean="0">
                <a:ln>
                  <a:noFill/>
                </a:ln>
                <a:solidFill>
                  <a:srgbClr val="000000"/>
                </a:solidFill>
                <a:effectLst/>
                <a:uLnTx/>
                <a:uFillTx/>
              </a:rPr>
              <a:t>(East Sussex SCR – teacher Jeremy Forrest who ran off to France with a pupil following them starting an inappropriate (and illegal) relationship)  During the SCR, school’s records were found to have been written following the child’s disappearance – 5 months after the incident occurred, therefore not contemporaneous and did not match other agency records.</a:t>
            </a:r>
            <a:endParaRPr kumimoji="0" lang="en-GB" b="1" i="0" u="sng"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71</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1220" y="4593749"/>
            <a:ext cx="5859651" cy="4582809"/>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overview only needed.  For Police, refer to new document – ‘when to call the police’ </a:t>
            </a:r>
            <a:r>
              <a:rPr lang="en-GB" dirty="0" smtClean="0">
                <a:hlinkClick r:id="rId3"/>
              </a:rPr>
              <a:t>https://www.npcc.police.uk/documents/Children%20and%20Young%20people/When%20to%20call%20the%20police%20guidance%20for%20schools%20and%20colleges.pdf</a:t>
            </a: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none" strike="noStrike" kern="1200" cap="none" spc="0" normalizeH="0" baseline="0" noProof="0" dirty="0" smtClean="0">
                <a:ln>
                  <a:noFill/>
                </a:ln>
                <a:solidFill>
                  <a:srgbClr val="000000"/>
                </a:solidFill>
                <a:effectLst/>
                <a:uLnTx/>
                <a:uFillTx/>
              </a:rPr>
              <a:t>Training note </a:t>
            </a:r>
            <a:r>
              <a:rPr kumimoji="0" lang="en-GB" altLang="en-US" sz="1200" b="0" i="0" u="none" strike="noStrike" kern="1200" cap="none" spc="0" normalizeH="0" baseline="0" noProof="0" dirty="0" smtClean="0">
                <a:ln>
                  <a:noFill/>
                </a:ln>
                <a:solidFill>
                  <a:srgbClr val="000000"/>
                </a:solidFill>
                <a:effectLst/>
                <a:uLnTx/>
                <a:uFillTx/>
              </a:rPr>
              <a:t>– Schools are required to work with other agencies BUT not allowed to investigate.  BUT if there is a disagreement with the decisions made by another agency then HCYPSP has an escalation policy to help with inter-agency disagreements – this can be accessed via the website.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Working Together to Safeguard Children </a:t>
            </a:r>
            <a:r>
              <a:rPr kumimoji="0" lang="en-GB" altLang="en-US" sz="1200" b="0" i="0" u="none" strike="noStrike" kern="1200" cap="none" spc="0" normalizeH="0" baseline="0" noProof="0" dirty="0" smtClean="0">
                <a:ln>
                  <a:noFill/>
                </a:ln>
                <a:solidFill>
                  <a:srgbClr val="000000"/>
                </a:solidFill>
                <a:effectLst/>
                <a:uLnTx/>
                <a:uFillTx/>
              </a:rPr>
              <a:t>2020 </a:t>
            </a:r>
            <a:r>
              <a:rPr kumimoji="0" lang="en-GB" altLang="en-US" sz="1200" b="0" i="0" u="none" strike="noStrike" kern="1200" cap="none" spc="0" normalizeH="0" baseline="0" noProof="0" dirty="0" smtClean="0">
                <a:ln>
                  <a:noFill/>
                </a:ln>
                <a:solidFill>
                  <a:srgbClr val="000000"/>
                </a:solidFill>
                <a:effectLst/>
                <a:uLnTx/>
                <a:uFillTx/>
              </a:rPr>
              <a:t>– duty for </a:t>
            </a:r>
            <a:r>
              <a:rPr kumimoji="0" lang="en-GB" altLang="en-US" sz="1200" b="0" i="0" u="sng" strike="noStrike" kern="1200" cap="none" spc="0" normalizeH="0" baseline="0" noProof="0" dirty="0" smtClean="0">
                <a:ln>
                  <a:noFill/>
                </a:ln>
                <a:solidFill>
                  <a:srgbClr val="000000"/>
                </a:solidFill>
                <a:effectLst/>
                <a:uLnTx/>
                <a:uFillTx/>
              </a:rPr>
              <a:t>all</a:t>
            </a:r>
            <a:r>
              <a:rPr kumimoji="0" lang="en-GB" altLang="en-US" sz="1200" b="0" i="0" u="none" strike="noStrike" kern="1200" cap="none" spc="0" normalizeH="0" baseline="0" noProof="0" dirty="0" smtClean="0">
                <a:ln>
                  <a:noFill/>
                </a:ln>
                <a:solidFill>
                  <a:srgbClr val="000000"/>
                </a:solidFill>
                <a:effectLst/>
                <a:uLnTx/>
                <a:uFillTx/>
              </a:rPr>
              <a:t> schools (including Academies, Independent and Free Schools) to cooperate with other agencies – including: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Children’s Social Care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Health Services, including mental health services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Police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Local Safeguarding Children's Board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NSPCC</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Local Authority services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Mental Health Services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Voluntary agencies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200" b="1" i="0" u="sng" strike="noStrike" kern="1200" cap="none" spc="0" normalizeH="0" baseline="0" noProof="0" dirty="0" smtClean="0">
              <a:ln>
                <a:noFill/>
              </a:ln>
              <a:solidFill>
                <a:srgbClr val="000000"/>
              </a:solidFill>
              <a:effectLst/>
              <a:uLnTx/>
              <a:uFillTx/>
              <a:latin typeface="Arial" charset="0"/>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72</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1220" y="4593749"/>
            <a:ext cx="5859651" cy="4582809"/>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overview only needed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Flow chart taken from page 17 of Keeping Children Safe in Education 2020</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sng" strike="noStrike" kern="1200" cap="none" spc="0" normalizeH="0" baseline="0" noProof="0" dirty="0" smtClean="0">
                <a:ln>
                  <a:noFill/>
                </a:ln>
                <a:solidFill>
                  <a:srgbClr val="000000"/>
                </a:solidFill>
                <a:effectLst/>
                <a:uLnTx/>
                <a:uFillTx/>
              </a:rPr>
              <a:t>Highlight that once a referral has been made that is not the end – it is the referrer’s duty to follow this up if they have not been informed of or are not happy with the outcomes of the referral. –escalation policy</a:t>
            </a:r>
            <a:endParaRPr kumimoji="0" lang="en-GB" sz="1200" b="1" i="0" u="sng"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73</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1220" y="4593749"/>
            <a:ext cx="5859651" cy="4582809"/>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hlinkClick r:id="rId3"/>
              </a:rPr>
              <a:t>https://children.haltonsafeguarding.co.uk/docs/toolkits/1minguide.pdf</a:t>
            </a:r>
            <a:endParaRPr lang="en-GB"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sng" strike="noStrike" kern="1200" cap="none" spc="0" normalizeH="0" baseline="0" noProof="0" dirty="0" smtClean="0">
              <a:ln>
                <a:noFill/>
              </a:ln>
              <a:solidFill>
                <a:srgbClr val="000000"/>
              </a:solidFill>
              <a:effectLst/>
              <a:uLnTx/>
              <a:uFillTx/>
              <a:latin typeface="Arial" charset="0"/>
            </a:endParaRPr>
          </a:p>
          <a:p>
            <a:pPr marL="0" marR="0" lvl="0" indent="0" algn="l" defTabSz="914400" rtl="0" eaLnBrk="0" fontAlgn="base" latinLnBrk="0" hangingPunct="0">
              <a:lnSpc>
                <a:spcPct val="100000"/>
              </a:lnSpc>
              <a:spcAft>
                <a:spcPct val="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rPr>
              <a:t>Training note </a:t>
            </a:r>
            <a:r>
              <a:rPr kumimoji="0" lang="en-GB" sz="1200" b="0" i="0" u="none" strike="noStrike" kern="1200" cap="none" spc="0" normalizeH="0" baseline="0" noProof="0" dirty="0" smtClean="0">
                <a:ln>
                  <a:noFill/>
                </a:ln>
                <a:solidFill>
                  <a:srgbClr val="000000"/>
                </a:solidFill>
                <a:effectLst/>
                <a:uLnTx/>
                <a:uFillTx/>
              </a:rPr>
              <a:t>- quick recap to emphasise the amount of information and types of evidence that is required for an assessment to be completed.  Also need to be aware of/use this when reporting and recording concerns within school.</a:t>
            </a:r>
          </a:p>
          <a:p>
            <a:pPr marL="0" marR="0" lvl="0" indent="0" algn="l" defTabSz="914400" rtl="0" eaLnBrk="0" fontAlgn="base" latinLnBrk="0" hangingPunct="0">
              <a:lnSpc>
                <a:spcPct val="100000"/>
              </a:lnSpc>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rPr>
              <a:t>This is the Assessment Framework that Children’s Social Care use when they need to determine whether:</a:t>
            </a:r>
          </a:p>
          <a:p>
            <a:pPr marL="0" marR="0" lvl="0" indent="0" algn="l" defTabSz="914400" rtl="0" eaLnBrk="0" fontAlgn="base" latinLnBrk="0" hangingPunct="0">
              <a:lnSpc>
                <a:spcPct val="100000"/>
              </a:lnSpc>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endParaRPr>
          </a:p>
          <a:p>
            <a:pPr marL="171450" marR="0" lvl="0" indent="-171450" algn="l" defTabSz="914400" rtl="0" eaLnBrk="0" fontAlgn="base" latinLnBrk="0" hangingPunct="0">
              <a:lnSpc>
                <a:spcPct val="100000"/>
              </a:lnSpc>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The child is in need;</a:t>
            </a:r>
          </a:p>
          <a:p>
            <a:pPr marL="171450" marR="0" lvl="0" indent="-171450" algn="l" defTabSz="914400" rtl="0" eaLnBrk="0" fontAlgn="base" latinLnBrk="0" hangingPunct="0">
              <a:lnSpc>
                <a:spcPct val="100000"/>
              </a:lnSpc>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There is reasonable cause to suspect the child is suffering, or is likely to suffer significant harm; any services are required and of what types; and</a:t>
            </a:r>
          </a:p>
          <a:p>
            <a:pPr marL="171450" marR="0" lvl="0" indent="-171450" algn="l" defTabSz="914400" rtl="0" eaLnBrk="0" fontAlgn="base" latinLnBrk="0" hangingPunct="0">
              <a:lnSpc>
                <a:spcPct val="100000"/>
              </a:lnSpc>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A further, more detailed core assessment should be undertaken.</a:t>
            </a:r>
          </a:p>
          <a:p>
            <a:pPr marL="171450" marR="0" lvl="0" indent="-171450" algn="l" defTabSz="914400" rtl="0" eaLnBrk="0" fontAlgn="base" latinLnBrk="0" hangingPunct="0">
              <a:lnSpc>
                <a:spcPct val="100000"/>
              </a:lnSpc>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This framework is also what all agencies who work with children and families should consider when making a referral to Children’s social Care.</a:t>
            </a:r>
          </a:p>
          <a:p>
            <a:pPr marL="0" marR="0" lvl="0" indent="0" algn="l" defTabSz="914400" rtl="0" eaLnBrk="0" fontAlgn="base" latinLnBrk="0" hangingPunct="0">
              <a:lnSpc>
                <a:spcPct val="100000"/>
              </a:lnSpc>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rPr>
              <a:t>Any decisions/referrals and evidence gathering  should consider the following questions:</a:t>
            </a:r>
          </a:p>
          <a:p>
            <a:pPr marL="0" marR="0" lvl="0" indent="0" algn="l" defTabSz="914400" rtl="0" eaLnBrk="0" fontAlgn="base" latinLnBrk="0" hangingPunct="0">
              <a:lnSpc>
                <a:spcPct val="100000"/>
              </a:lnSpc>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endParaRPr>
          </a:p>
          <a:p>
            <a:pPr marL="171450" marR="0" lvl="0" indent="-171450" algn="l" defTabSz="914400" rtl="0" eaLnBrk="0" fontAlgn="base" latinLnBrk="0" hangingPunct="0">
              <a:lnSpc>
                <a:spcPct val="100000"/>
              </a:lnSpc>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What are the developmental needs of the child?  What needs of the child are being met and how?  What needs of the child are not being met and why not?</a:t>
            </a:r>
          </a:p>
          <a:p>
            <a:pPr marL="171450" marR="0" lvl="0" indent="-171450" algn="l" defTabSz="914400" rtl="0" eaLnBrk="0" fontAlgn="base" latinLnBrk="0" hangingPunct="0">
              <a:lnSpc>
                <a:spcPct val="100000"/>
              </a:lnSpc>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Are the parents able to respond appropriately to the child’s identified needs? Is the child being adequately safeguarded from harm, and are the parents able to promote the child’s health and development?</a:t>
            </a:r>
          </a:p>
          <a:p>
            <a:pPr marL="171450" marR="0" lvl="0" indent="-171450" algn="l" defTabSz="914400" rtl="0" eaLnBrk="0" fontAlgn="base" latinLnBrk="0" hangingPunct="0">
              <a:lnSpc>
                <a:spcPct val="100000"/>
              </a:lnSpc>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What impact are family functioning (past and present) and history, and the wider family and environmental factors having on the parents’ capacity to respond to their child’s needs and the child’s developmental  progress?</a:t>
            </a:r>
          </a:p>
          <a:p>
            <a:pPr marL="171450" marR="0" lvl="0" indent="-171450" algn="l" defTabSz="914400" rtl="0" eaLnBrk="0" fontAlgn="base" latinLnBrk="0" hangingPunct="0">
              <a:lnSpc>
                <a:spcPct val="100000"/>
              </a:lnSpc>
              <a:spcAft>
                <a:spcPct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000000"/>
                </a:solidFill>
                <a:effectLst/>
                <a:uLnTx/>
                <a:uFillTx/>
              </a:rPr>
              <a:t>Is action required to safeguard and promote the welfare of the child/ Within what timescales should this action be taken?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200" b="1" i="0" u="sng" strike="noStrike" kern="1200" cap="none" spc="0" normalizeH="0" baseline="0" noProof="0" dirty="0" smtClean="0">
              <a:ln>
                <a:noFill/>
              </a:ln>
              <a:solidFill>
                <a:srgbClr val="000000"/>
              </a:solidFill>
              <a:effectLst/>
              <a:uLnTx/>
              <a:uFillTx/>
              <a:latin typeface="Arial" charset="0"/>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74</a:t>
            </a:fld>
            <a:endParaRPr lang="en-GB" dirty="0"/>
          </a:p>
        </p:txBody>
      </p:sp>
    </p:spTree>
    <p:extLst>
      <p:ext uri="{BB962C8B-B14F-4D97-AF65-F5344CB8AC3E}">
        <p14:creationId xmlns:p14="http://schemas.microsoft.com/office/powerpoint/2010/main" val="36772535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75</a:t>
            </a:fld>
            <a:endParaRPr lang="en-GB" dirty="0"/>
          </a:p>
        </p:txBody>
      </p:sp>
    </p:spTree>
    <p:extLst>
      <p:ext uri="{BB962C8B-B14F-4D97-AF65-F5344CB8AC3E}">
        <p14:creationId xmlns:p14="http://schemas.microsoft.com/office/powerpoint/2010/main" val="23984926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197" y="4454733"/>
            <a:ext cx="6221358" cy="4735125"/>
          </a:xfrm>
        </p:spPr>
        <p:txBody>
          <a:bodyPr/>
          <a:lstStyle/>
          <a:p>
            <a:pPr marL="0" marR="0" lvl="0" indent="0" algn="l" defTabSz="914400" rtl="0" eaLnBrk="1" fontAlgn="base" latinLnBrk="0" hangingPunct="1">
              <a:lnSpc>
                <a:spcPct val="100000"/>
              </a:lnSpc>
              <a:spcAft>
                <a:spcPct val="0"/>
              </a:spcAft>
              <a:buClrTx/>
              <a:buSzTx/>
              <a:buFontTx/>
              <a:buNone/>
              <a:tabLst/>
              <a:defRPr/>
            </a:pPr>
            <a:r>
              <a:rPr kumimoji="0" lang="en-US" b="1" i="0" u="none" strike="noStrike" kern="1200" cap="none" spc="0" normalizeH="0" baseline="0" noProof="0" dirty="0" smtClean="0">
                <a:ln>
                  <a:noFill/>
                </a:ln>
                <a:solidFill>
                  <a:srgbClr val="000000"/>
                </a:solidFill>
                <a:effectLst/>
                <a:uLnTx/>
                <a:uFillTx/>
              </a:rPr>
              <a:t>What school policies will guide you to avoid situations when these allegations may arise?</a:t>
            </a:r>
          </a:p>
          <a:p>
            <a:pPr marL="0" marR="0" lvl="0" indent="0" algn="l" defTabSz="914400" rtl="0" eaLnBrk="1" fontAlgn="base" latinLnBrk="0" hangingPunct="1">
              <a:lnSpc>
                <a:spcPct val="100000"/>
              </a:lnSpc>
              <a:spcAft>
                <a:spcPct val="0"/>
              </a:spcAft>
              <a:buClrTx/>
              <a:buSzTx/>
              <a:buFontTx/>
              <a:buNone/>
              <a:tabLst/>
              <a:defRPr/>
            </a:pPr>
            <a:endParaRPr kumimoji="0" lang="en-US" b="1"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US" b="1" i="0" u="none" strike="noStrike" kern="1200" cap="none" spc="0" normalizeH="0" baseline="0" noProof="0" dirty="0" smtClean="0">
                <a:ln>
                  <a:noFill/>
                </a:ln>
                <a:solidFill>
                  <a:srgbClr val="000000"/>
                </a:solidFill>
                <a:effectLst/>
                <a:uLnTx/>
                <a:uFillTx/>
              </a:rPr>
              <a:t>What should you do if an allegation is made against you or you wish to make an allegation about a colleague? </a:t>
            </a:r>
            <a:r>
              <a:rPr kumimoji="0" lang="en-US" b="0" i="0" u="none" strike="noStrike" kern="1200" cap="none" spc="0" normalizeH="0" baseline="0" noProof="0" dirty="0" smtClean="0">
                <a:ln>
                  <a:noFill/>
                </a:ln>
                <a:solidFill>
                  <a:srgbClr val="000000"/>
                </a:solidFill>
                <a:effectLst/>
                <a:uLnTx/>
                <a:uFillTx/>
              </a:rPr>
              <a:t>– inform your HT</a:t>
            </a:r>
          </a:p>
          <a:p>
            <a:pPr marL="0" marR="0" lvl="0" indent="0" algn="l" defTabSz="914400" rtl="0" eaLnBrk="1" fontAlgn="base" latinLnBrk="0" hangingPunct="1">
              <a:lnSpc>
                <a:spcPct val="100000"/>
              </a:lnSpc>
              <a:spcAft>
                <a:spcPct val="0"/>
              </a:spcAft>
              <a:buClrTx/>
              <a:buSzTx/>
              <a:buFontTx/>
              <a:buNone/>
              <a:tabLst/>
              <a:defRPr/>
            </a:pPr>
            <a:r>
              <a:rPr kumimoji="0" lang="en-US" b="1" i="0" u="none" strike="noStrike" kern="1200" cap="none" spc="0" normalizeH="0" baseline="0" noProof="0" dirty="0" smtClean="0">
                <a:ln>
                  <a:noFill/>
                </a:ln>
                <a:solidFill>
                  <a:srgbClr val="000000"/>
                </a:solidFill>
                <a:effectLst/>
                <a:uLnTx/>
                <a:uFillTx/>
              </a:rPr>
              <a:t>For the HT </a:t>
            </a:r>
            <a:r>
              <a:rPr kumimoji="0" lang="en-US" b="0" i="0" u="none" strike="noStrike" kern="1200" cap="none" spc="0" normalizeH="0" baseline="0" noProof="0" dirty="0" smtClean="0">
                <a:ln>
                  <a:noFill/>
                </a:ln>
                <a:solidFill>
                  <a:srgbClr val="000000"/>
                </a:solidFill>
                <a:effectLst/>
                <a:uLnTx/>
                <a:uFillTx/>
              </a:rPr>
              <a:t>– inform the Chair of Governors</a:t>
            </a:r>
          </a:p>
          <a:p>
            <a:pPr marL="0" marR="0" lvl="0" indent="0" algn="l" defTabSz="914400" rtl="0" eaLnBrk="1" fontAlgn="base" latinLnBrk="0" hangingPunct="1">
              <a:lnSpc>
                <a:spcPct val="100000"/>
              </a:lnSpc>
              <a:spcAft>
                <a:spcPct val="0"/>
              </a:spcAft>
              <a:buClrTx/>
              <a:buSzTx/>
              <a:buFontTx/>
              <a:buNone/>
              <a:tabLst/>
              <a:defRPr/>
            </a:pPr>
            <a:endParaRPr kumimoji="0" 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US" b="0" i="0" u="none" strike="noStrike" kern="1200" cap="none" spc="0" normalizeH="0" baseline="0" noProof="0" dirty="0" smtClean="0">
                <a:ln>
                  <a:noFill/>
                </a:ln>
                <a:solidFill>
                  <a:srgbClr val="000000"/>
                </a:solidFill>
                <a:effectLst/>
                <a:uLnTx/>
                <a:uFillTx/>
              </a:rPr>
              <a:t>False: there is sufficient evidence to disprove the allegation;</a:t>
            </a:r>
          </a:p>
          <a:p>
            <a:pPr marL="0" marR="0" lvl="0" indent="0" algn="l" defTabSz="914400" rtl="0" eaLnBrk="1" fontAlgn="base" latinLnBrk="0" hangingPunct="1">
              <a:lnSpc>
                <a:spcPct val="100000"/>
              </a:lnSpc>
              <a:spcAft>
                <a:spcPct val="0"/>
              </a:spcAft>
              <a:buClrTx/>
              <a:buSzTx/>
              <a:buFontTx/>
              <a:buNone/>
              <a:tabLst/>
              <a:defRPr/>
            </a:pPr>
            <a:r>
              <a:rPr kumimoji="0" lang="en-US" b="0" i="0" u="none" strike="noStrike" kern="1200" cap="none" spc="0" normalizeH="0" baseline="0" noProof="0" dirty="0" smtClean="0">
                <a:ln>
                  <a:noFill/>
                </a:ln>
                <a:solidFill>
                  <a:srgbClr val="000000"/>
                </a:solidFill>
                <a:effectLst/>
                <a:uLnTx/>
                <a:uFillTx/>
              </a:rPr>
              <a:t>Malicious: there is clear evidence to prove there has been a deliberate act to deceive and the allegation is entirely false;</a:t>
            </a:r>
          </a:p>
          <a:p>
            <a:pPr marL="0" marR="0" lvl="0" indent="0" algn="l" defTabSz="914400" rtl="0" eaLnBrk="1" fontAlgn="base" latinLnBrk="0" hangingPunct="1">
              <a:lnSpc>
                <a:spcPct val="100000"/>
              </a:lnSpc>
              <a:spcAft>
                <a:spcPct val="0"/>
              </a:spcAft>
              <a:buClrTx/>
              <a:buSzTx/>
              <a:buFontTx/>
              <a:buNone/>
              <a:tabLst/>
              <a:defRPr/>
            </a:pPr>
            <a:r>
              <a:rPr kumimoji="0" lang="en-US" b="0" i="0" u="none" strike="noStrike" kern="1200" cap="none" spc="0" normalizeH="0" baseline="0" noProof="0" dirty="0" smtClean="0">
                <a:ln>
                  <a:noFill/>
                </a:ln>
                <a:solidFill>
                  <a:srgbClr val="000000"/>
                </a:solidFill>
                <a:effectLst/>
                <a:uLnTx/>
                <a:uFillTx/>
              </a:rPr>
              <a:t>Unsubstantiated: this is not the same as a false allegation. It means that there is insufficient evidence to prove or disprove the allegation. The term, therefore, does not imply guilt or innocence;</a:t>
            </a:r>
          </a:p>
          <a:p>
            <a:pPr marL="0" marR="0" lvl="0" indent="0" algn="l" defTabSz="914400" rtl="0" eaLnBrk="1" fontAlgn="base" latinLnBrk="0" hangingPunct="1">
              <a:lnSpc>
                <a:spcPct val="100000"/>
              </a:lnSpc>
              <a:spcAft>
                <a:spcPct val="0"/>
              </a:spcAft>
              <a:buClrTx/>
              <a:buSzTx/>
              <a:buFontTx/>
              <a:buNone/>
              <a:tabLst/>
              <a:defRPr/>
            </a:pPr>
            <a:r>
              <a:rPr kumimoji="0" lang="en-US" b="0" i="0" u="none" strike="noStrike" kern="1200" cap="none" spc="0" normalizeH="0" baseline="0" noProof="0" dirty="0" smtClean="0">
                <a:ln>
                  <a:noFill/>
                </a:ln>
                <a:solidFill>
                  <a:srgbClr val="000000"/>
                </a:solidFill>
                <a:effectLst/>
                <a:uLnTx/>
                <a:uFillTx/>
              </a:rPr>
              <a:t>Substantiated: there is sufficient identifiable evidence to prove the allegation</a:t>
            </a:r>
          </a:p>
          <a:p>
            <a:pPr marL="0" marR="0" lvl="0" indent="0" algn="l" defTabSz="914400" rtl="0" eaLnBrk="1" fontAlgn="base" latinLnBrk="0" hangingPunct="1">
              <a:lnSpc>
                <a:spcPct val="100000"/>
              </a:lnSpc>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latin typeface="Arial" charset="0"/>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76</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b="0" i="0" u="none" strike="noStrike" kern="1200" cap="none" spc="0" normalizeH="0" baseline="0" noProof="0" dirty="0" smtClean="0">
                <a:ln>
                  <a:noFill/>
                </a:ln>
                <a:solidFill>
                  <a:srgbClr val="000000"/>
                </a:solidFill>
                <a:effectLst/>
                <a:uLnTx/>
                <a:uFillTx/>
              </a:rPr>
              <a:t>It is uncomfortable but essential – there must be stringent procedures in place as without these an environment where it is acceptable to harm children can develop.  Stopping the small things prevents the big things becoming custom and practice.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b="0" i="0" u="none" strike="noStrike" kern="1200" cap="none" spc="0" normalizeH="0" baseline="0" noProof="0" dirty="0" smtClean="0">
                <a:ln>
                  <a:noFill/>
                </a:ln>
                <a:solidFill>
                  <a:srgbClr val="000000"/>
                </a:solidFill>
                <a:effectLst/>
                <a:uLnTx/>
                <a:uFillTx/>
              </a:rPr>
              <a:t>Remember Organisations/Institutions can abuse not just individuals. Complicity and lack of action are abusive – failure to prevent harm is part of the definition.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b="1" i="0" u="sng" strike="noStrike" kern="1200" cap="none" spc="0" normalizeH="0" baseline="0" noProof="0" dirty="0" smtClean="0">
                <a:ln>
                  <a:noFill/>
                </a:ln>
                <a:solidFill>
                  <a:srgbClr val="000000"/>
                </a:solidFill>
                <a:effectLst/>
                <a:uLnTx/>
                <a:uFillTx/>
              </a:rPr>
              <a:t>Some people who wish to harm children will try to secure jobs where they have regular access to children </a:t>
            </a:r>
            <a:r>
              <a:rPr kumimoji="0" lang="en-GB" b="0" i="0" u="none" strike="noStrike" kern="1200" cap="none" spc="0" normalizeH="0" baseline="0" noProof="0" dirty="0" smtClean="0">
                <a:ln>
                  <a:noFill/>
                </a:ln>
                <a:solidFill>
                  <a:srgbClr val="000000"/>
                </a:solidFill>
                <a:effectLst/>
                <a:uLnTx/>
                <a:uFillTx/>
              </a:rPr>
              <a:t>– refer the participants back to the case of Nigel Leat discussed in session 1.  Can also refer to Ian Huntley (Holly Wells / Jessica Chapman)  </a:t>
            </a:r>
            <a:r>
              <a:rPr kumimoji="0" lang="en-GB" b="1" i="0" u="sng" strike="noStrike" kern="1200" cap="none" spc="0" normalizeH="0" baseline="0" noProof="0" dirty="0" smtClean="0">
                <a:ln>
                  <a:noFill/>
                </a:ln>
                <a:solidFill>
                  <a:srgbClr val="000000"/>
                </a:solidFill>
                <a:effectLst/>
                <a:uLnTx/>
                <a:uFillTx/>
              </a:rPr>
              <a:t>Remind of the importance of Whistleblowing</a:t>
            </a:r>
            <a:r>
              <a:rPr kumimoji="0" lang="en-GB" b="0" i="0" u="none" strike="noStrike" kern="1200" cap="none" spc="0" normalizeH="0" baseline="0" noProof="0" dirty="0" smtClean="0">
                <a:ln>
                  <a:noFill/>
                </a:ln>
                <a:solidFill>
                  <a:srgbClr val="000000"/>
                </a:solidFill>
                <a:effectLst/>
                <a:uLnTx/>
                <a:uFillTx/>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b="0" i="0" u="none" strike="noStrike" kern="120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kumimoji="0" lang="en-US" altLang="en-US" b="1" i="0" u="sng" strike="noStrike" kern="1200" cap="none" spc="0" normalizeH="0" baseline="0" noProof="0" dirty="0" smtClean="0">
                <a:ln>
                  <a:noFill/>
                </a:ln>
                <a:solidFill>
                  <a:srgbClr val="000000"/>
                </a:solidFill>
                <a:effectLst/>
                <a:uLnTx/>
                <a:uFillTx/>
              </a:rPr>
              <a:t>Key Points to remind staff:</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kumimoji="0" lang="en-US" altLang="en-US" b="1" i="0" u="sng" strike="noStrike" kern="1200" cap="none" spc="0" normalizeH="0" baseline="0" noProof="0" dirty="0" smtClean="0">
              <a:ln>
                <a:noFill/>
              </a:ln>
              <a:solidFill>
                <a:srgbClr val="000000"/>
              </a:solidFill>
              <a:effectLst/>
              <a:uLnTx/>
              <a:uFillTx/>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smtClean="0">
                <a:ln>
                  <a:noFill/>
                </a:ln>
                <a:solidFill>
                  <a:srgbClr val="000000"/>
                </a:solidFill>
                <a:effectLst/>
                <a:uLnTx/>
                <a:uFillTx/>
              </a:rPr>
              <a:t>Self-report if you think you got it wrong or may be misinterpreted</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smtClean="0">
                <a:ln>
                  <a:noFill/>
                </a:ln>
                <a:solidFill>
                  <a:srgbClr val="000000"/>
                </a:solidFill>
                <a:effectLst/>
                <a:uLnTx/>
                <a:uFillTx/>
              </a:rPr>
              <a:t>Voice your concerns, suspicions or uneasiness as soon as possible</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smtClean="0">
                <a:ln>
                  <a:noFill/>
                </a:ln>
                <a:solidFill>
                  <a:srgbClr val="000000"/>
                </a:solidFill>
                <a:effectLst/>
                <a:uLnTx/>
                <a:uFillTx/>
              </a:rPr>
              <a:t>Pinpoint what practice is concerning you and why</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smtClean="0">
                <a:ln>
                  <a:noFill/>
                </a:ln>
                <a:solidFill>
                  <a:srgbClr val="000000"/>
                </a:solidFill>
                <a:effectLst/>
                <a:uLnTx/>
                <a:uFillTx/>
              </a:rPr>
              <a:t>Don’t think “What if I’m wrong?” think “What if I’m right?”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77</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417513"/>
            <a:ext cx="4837112" cy="3627437"/>
          </a:xfrm>
        </p:spPr>
      </p:sp>
      <p:sp>
        <p:nvSpPr>
          <p:cNvPr id="3" name="Notes Placeholder 2"/>
          <p:cNvSpPr>
            <a:spLocks noGrp="1"/>
          </p:cNvSpPr>
          <p:nvPr>
            <p:ph type="body" idx="1"/>
          </p:nvPr>
        </p:nvSpPr>
        <p:spPr>
          <a:xfrm>
            <a:off x="406537" y="4150098"/>
            <a:ext cx="6149017" cy="5254934"/>
          </a:xfrm>
        </p:spPr>
        <p:txBody>
          <a:bodyPr/>
          <a:lstStyle/>
          <a:p>
            <a:pPr marL="0" marR="0" lvl="0" indent="0" algn="l" defTabSz="914400" rtl="0" eaLnBrk="1" fontAlgn="base" latinLnBrk="0" hangingPunct="1">
              <a:lnSpc>
                <a:spcPct val="100000"/>
              </a:lnSpc>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Brief summary only</a:t>
            </a:r>
          </a:p>
          <a:p>
            <a:pPr marL="0" marR="0" lvl="0" indent="0" algn="l" defTabSz="914400" rtl="0" eaLnBrk="1" fontAlgn="base" latinLnBrk="0" hangingPunct="1">
              <a:lnSpc>
                <a:spcPct val="100000"/>
              </a:lnSpc>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sz="1050" b="0" i="0" u="none" strike="noStrike" kern="1200" cap="none" spc="0" normalizeH="0" baseline="0" noProof="0" dirty="0" smtClean="0">
                <a:ln>
                  <a:noFill/>
                </a:ln>
                <a:solidFill>
                  <a:srgbClr val="000000"/>
                </a:solidFill>
                <a:effectLst/>
                <a:uLnTx/>
                <a:uFillTx/>
              </a:rPr>
              <a:t>Highlight that the second part “Head teacher must then consider:” is the definition of an allegation from Working Together 2018 and Keeping Children Safe in Education 2020</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GB"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50" b="1" i="0" u="sng" strike="noStrike" kern="1200" cap="none" spc="0" normalizeH="0" baseline="0" noProof="0" dirty="0" smtClean="0">
                <a:ln>
                  <a:noFill/>
                </a:ln>
                <a:solidFill>
                  <a:srgbClr val="000000"/>
                </a:solidFill>
                <a:effectLst/>
                <a:uLnTx/>
                <a:uFillTx/>
              </a:rPr>
              <a:t>Direct staff to the HCYPSP website where the formal Halton LADO procedures and flowchart are available, and also to the relevant school policy that informs of the school’s procedures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sz="1050" b="1" i="0" u="sng" strike="noStrike" kern="1200" cap="none" spc="0" normalizeH="0" baseline="0" noProof="0" dirty="0" smtClean="0">
                <a:ln>
                  <a:noFill/>
                </a:ln>
                <a:solidFill>
                  <a:srgbClr val="000000"/>
                </a:solidFill>
                <a:effectLst/>
                <a:uLnTx/>
                <a:uFillTx/>
              </a:rPr>
              <a:t>Whistle blowing policy is key</a:t>
            </a:r>
            <a:r>
              <a:rPr kumimoji="0" lang="en-GB" sz="1050" b="1" i="0" u="none" strike="noStrike" kern="1200" cap="none" spc="0" normalizeH="0" baseline="0" noProof="0" dirty="0" smtClean="0">
                <a:ln>
                  <a:noFill/>
                </a:ln>
                <a:solidFill>
                  <a:srgbClr val="000000"/>
                </a:solidFill>
                <a:effectLst/>
                <a:uLnTx/>
                <a:uFillTx/>
              </a:rPr>
              <a:t>.</a:t>
            </a:r>
          </a:p>
          <a:p>
            <a:pPr marL="0" marR="0" lvl="0" indent="0" algn="l" defTabSz="914400" rtl="0" eaLnBrk="1" fontAlgn="base" latinLnBrk="0" hangingPunct="1">
              <a:lnSpc>
                <a:spcPct val="100000"/>
              </a:lnSpc>
              <a:spcAft>
                <a:spcPct val="0"/>
              </a:spcAft>
              <a:buClrTx/>
              <a:buSzTx/>
              <a:buFontTx/>
              <a:buNone/>
              <a:tabLst/>
              <a:defRPr/>
            </a:pPr>
            <a:endParaRPr kumimoji="0" lang="en-GB"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sz="1050" b="0" i="0" u="none" strike="noStrike" kern="1200" cap="none" spc="0" normalizeH="0" baseline="0" noProof="0" dirty="0" smtClean="0">
                <a:ln>
                  <a:noFill/>
                </a:ln>
                <a:solidFill>
                  <a:srgbClr val="000000"/>
                </a:solidFill>
                <a:effectLst/>
                <a:uLnTx/>
                <a:uFillTx/>
              </a:rPr>
              <a:t>Some of the actions that can be taken whilst a AAA is underway:</a:t>
            </a:r>
          </a:p>
          <a:p>
            <a:pPr marL="171450" marR="0" lvl="0" indent="-171450" algn="l" defTabSz="914400" rtl="0" eaLnBrk="1" fontAlgn="base" latinLnBrk="0" hangingPunct="1">
              <a:lnSpc>
                <a:spcPct val="100000"/>
              </a:lnSpc>
              <a:spcAft>
                <a:spcPct val="0"/>
              </a:spcAft>
              <a:buClrTx/>
              <a:buSzTx/>
              <a:buFont typeface="Arial" pitchFamily="34" charset="0"/>
              <a:buChar char="•"/>
              <a:tabLst/>
              <a:defRPr/>
            </a:pPr>
            <a:r>
              <a:rPr kumimoji="0" lang="en-GB" sz="1050" b="0" i="0" u="none" strike="noStrike" kern="1200" cap="none" spc="0" normalizeH="0" baseline="0" noProof="0" dirty="0" smtClean="0">
                <a:ln>
                  <a:noFill/>
                </a:ln>
                <a:solidFill>
                  <a:srgbClr val="000000"/>
                </a:solidFill>
                <a:effectLst/>
                <a:uLnTx/>
                <a:uFillTx/>
              </a:rPr>
              <a:t>Can stay in school as normal</a:t>
            </a:r>
          </a:p>
          <a:p>
            <a:pPr marL="171450" marR="0" lvl="0" indent="-171450" algn="l" defTabSz="914400" rtl="0" eaLnBrk="1" fontAlgn="base" latinLnBrk="0" hangingPunct="1">
              <a:lnSpc>
                <a:spcPct val="100000"/>
              </a:lnSpc>
              <a:spcAft>
                <a:spcPct val="0"/>
              </a:spcAft>
              <a:buClrTx/>
              <a:buSzTx/>
              <a:buFont typeface="Arial" pitchFamily="34" charset="0"/>
              <a:buChar char="•"/>
              <a:tabLst/>
              <a:defRPr/>
            </a:pPr>
            <a:r>
              <a:rPr kumimoji="0" lang="en-GB" sz="1050" b="0" i="0" u="none" strike="noStrike" kern="1200" cap="none" spc="0" normalizeH="0" baseline="0" noProof="0" dirty="0" smtClean="0">
                <a:ln>
                  <a:noFill/>
                </a:ln>
                <a:solidFill>
                  <a:srgbClr val="000000"/>
                </a:solidFill>
                <a:effectLst/>
                <a:uLnTx/>
                <a:uFillTx/>
              </a:rPr>
              <a:t>Can stay in school but with reduced/altered role</a:t>
            </a:r>
          </a:p>
          <a:p>
            <a:pPr marL="171450" marR="0" lvl="0" indent="-171450" algn="l" defTabSz="914400" rtl="0" eaLnBrk="1" fontAlgn="base" latinLnBrk="0" hangingPunct="1">
              <a:lnSpc>
                <a:spcPct val="100000"/>
              </a:lnSpc>
              <a:spcAft>
                <a:spcPct val="0"/>
              </a:spcAft>
              <a:buClrTx/>
              <a:buSzTx/>
              <a:buFont typeface="Arial" pitchFamily="34" charset="0"/>
              <a:buChar char="•"/>
              <a:tabLst/>
              <a:defRPr/>
            </a:pPr>
            <a:r>
              <a:rPr kumimoji="0" lang="en-GB" sz="1050" b="0" i="0" u="none" strike="noStrike" kern="1200" cap="none" spc="0" normalizeH="0" baseline="0" noProof="0" dirty="0" smtClean="0">
                <a:ln>
                  <a:noFill/>
                </a:ln>
                <a:solidFill>
                  <a:srgbClr val="000000"/>
                </a:solidFill>
                <a:effectLst/>
                <a:uLnTx/>
                <a:uFillTx/>
              </a:rPr>
              <a:t>Suspended without prejudice:</a:t>
            </a:r>
          </a:p>
          <a:p>
            <a:pPr marL="171450" marR="0" lvl="0" indent="-171450" algn="l" defTabSz="914400" rtl="0" eaLnBrk="1" fontAlgn="base" latinLnBrk="0" hangingPunct="1">
              <a:lnSpc>
                <a:spcPct val="100000"/>
              </a:lnSpc>
              <a:spcAft>
                <a:spcPct val="0"/>
              </a:spcAft>
              <a:buClrTx/>
              <a:buSzTx/>
              <a:buFont typeface="Arial" pitchFamily="34" charset="0"/>
              <a:buChar char="•"/>
              <a:tabLst/>
              <a:defRPr/>
            </a:pPr>
            <a:r>
              <a:rPr kumimoji="0" lang="en-GB" sz="1050" b="0" i="0" u="none" strike="noStrike" kern="1200" cap="none" spc="0" normalizeH="0" baseline="0" noProof="0" dirty="0" smtClean="0">
                <a:ln>
                  <a:noFill/>
                </a:ln>
                <a:solidFill>
                  <a:srgbClr val="000000"/>
                </a:solidFill>
                <a:effectLst/>
                <a:uLnTx/>
                <a:uFillTx/>
              </a:rPr>
              <a:t>Suspended pending an investigation – HR will be involved to ensure that the correct processes are followed.</a:t>
            </a:r>
          </a:p>
          <a:p>
            <a:pPr marL="0" marR="0" lvl="0" indent="0" algn="l" defTabSz="914400" rtl="0" eaLnBrk="1" fontAlgn="base" latinLnBrk="0" hangingPunct="1">
              <a:lnSpc>
                <a:spcPct val="100000"/>
              </a:lnSpc>
              <a:spcAft>
                <a:spcPct val="0"/>
              </a:spcAft>
              <a:buClrTx/>
              <a:buSzTx/>
              <a:buFontTx/>
              <a:buNone/>
              <a:tabLst/>
              <a:defRPr/>
            </a:pPr>
            <a:endParaRPr kumimoji="0" lang="en-GB" sz="105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sz="1050" b="0" i="0" u="none" strike="noStrike" kern="1200" cap="none" spc="0" normalizeH="0" baseline="0" noProof="0" dirty="0" smtClean="0">
                <a:ln>
                  <a:noFill/>
                </a:ln>
                <a:solidFill>
                  <a:srgbClr val="000000"/>
                </a:solidFill>
                <a:effectLst/>
                <a:uLnTx/>
                <a:uFillTx/>
              </a:rPr>
              <a:t>Whilst many allegations arise from misunderstandings or different interpretations of an event, </a:t>
            </a:r>
            <a:r>
              <a:rPr kumimoji="0" lang="en-GB" sz="1050" b="0" i="0" u="sng" strike="noStrike" kern="1200" cap="none" spc="0" normalizeH="0" baseline="0" noProof="0" dirty="0" smtClean="0">
                <a:ln>
                  <a:noFill/>
                </a:ln>
                <a:solidFill>
                  <a:srgbClr val="000000"/>
                </a:solidFill>
                <a:effectLst/>
                <a:uLnTx/>
                <a:uFillTx/>
              </a:rPr>
              <a:t>it must be acknowledged that a member of staff may act unprofessionally</a:t>
            </a:r>
            <a:r>
              <a:rPr kumimoji="0" lang="en-GB" sz="1050" b="0" i="0" u="none" strike="noStrike" kern="1200" cap="none" spc="0" normalizeH="0" baseline="0" noProof="0" dirty="0" smtClean="0">
                <a:ln>
                  <a:noFill/>
                </a:ln>
                <a:solidFill>
                  <a:srgbClr val="000000"/>
                </a:solidFill>
                <a:effectLst/>
                <a:uLnTx/>
                <a:uFillTx/>
              </a:rPr>
              <a:t> – the AAA process demonstrates a commitment to a fair process for all.</a:t>
            </a:r>
          </a:p>
          <a:p>
            <a:pPr marL="0" marR="0" lvl="0" indent="0" algn="l" defTabSz="914400" rtl="0" eaLnBrk="1" fontAlgn="base" latinLnBrk="0" hangingPunct="1">
              <a:lnSpc>
                <a:spcPct val="100000"/>
              </a:lnSpc>
              <a:spcAft>
                <a:spcPct val="0"/>
              </a:spcAft>
              <a:buClrTx/>
              <a:buSzTx/>
              <a:buFontTx/>
              <a:buNone/>
              <a:tabLst/>
              <a:defRPr/>
            </a:pPr>
            <a:r>
              <a:rPr kumimoji="0" lang="en-GB" sz="1050" b="0" i="0" u="sng" strike="noStrike" kern="1200" cap="none" spc="0" normalizeH="0" baseline="0" noProof="0" dirty="0" smtClean="0">
                <a:ln>
                  <a:noFill/>
                </a:ln>
                <a:solidFill>
                  <a:srgbClr val="000000"/>
                </a:solidFill>
                <a:effectLst/>
                <a:uLnTx/>
                <a:uFillTx/>
              </a:rPr>
              <a:t>Must be reported the same day </a:t>
            </a:r>
            <a:r>
              <a:rPr kumimoji="0" lang="en-GB" sz="1050" b="0" i="0" u="none" strike="noStrike" kern="1200" cap="none" spc="0" normalizeH="0" baseline="0" noProof="0" dirty="0" smtClean="0">
                <a:ln>
                  <a:noFill/>
                </a:ln>
                <a:solidFill>
                  <a:srgbClr val="000000"/>
                </a:solidFill>
                <a:effectLst/>
                <a:uLnTx/>
                <a:uFillTx/>
              </a:rPr>
              <a:t>as the allegation is made.</a:t>
            </a:r>
          </a:p>
          <a:p>
            <a:pPr marL="0" marR="0" lvl="0" indent="0" algn="l" defTabSz="914400" rtl="0" eaLnBrk="1" fontAlgn="base" latinLnBrk="0" hangingPunct="1">
              <a:lnSpc>
                <a:spcPct val="100000"/>
              </a:lnSpc>
              <a:spcAft>
                <a:spcPct val="0"/>
              </a:spcAft>
              <a:buClrTx/>
              <a:buSzTx/>
              <a:buFontTx/>
              <a:buNone/>
              <a:tabLst/>
              <a:defRPr/>
            </a:pPr>
            <a:r>
              <a:rPr kumimoji="0" lang="en-GB" sz="1050" b="0" i="0" u="sng" strike="noStrike" kern="1200" cap="none" spc="0" normalizeH="0" baseline="0" noProof="0" dirty="0" smtClean="0">
                <a:ln>
                  <a:noFill/>
                </a:ln>
                <a:solidFill>
                  <a:srgbClr val="000000"/>
                </a:solidFill>
                <a:effectLst/>
                <a:uLnTx/>
                <a:uFillTx/>
              </a:rPr>
              <a:t>The AAA strategy meeting is not a judgement or witch hunt </a:t>
            </a:r>
            <a:r>
              <a:rPr kumimoji="0" lang="en-GB" sz="1050" b="0" i="0" u="none" strike="noStrike" kern="1200" cap="none" spc="0" normalizeH="0" baseline="0" noProof="0" dirty="0" smtClean="0">
                <a:ln>
                  <a:noFill/>
                </a:ln>
                <a:solidFill>
                  <a:srgbClr val="000000"/>
                </a:solidFill>
                <a:effectLst/>
                <a:uLnTx/>
                <a:uFillTx/>
              </a:rPr>
              <a:t>– it is way of exploring the facts in a multi-agency way and supporting the child, family, adult and school in resolving the issue – ITS ABOUT BEING open and transparent</a:t>
            </a:r>
          </a:p>
          <a:p>
            <a:pPr marL="0" marR="0" lvl="0" indent="0" algn="l" defTabSz="914400" rtl="0" eaLnBrk="1" fontAlgn="base" latinLnBrk="0" hangingPunct="1">
              <a:lnSpc>
                <a:spcPct val="100000"/>
              </a:lnSpc>
              <a:spcAft>
                <a:spcPct val="0"/>
              </a:spcAft>
              <a:buClrTx/>
              <a:buSzTx/>
              <a:buFontTx/>
              <a:buNone/>
              <a:tabLst/>
              <a:defRPr/>
            </a:pPr>
            <a:r>
              <a:rPr kumimoji="0" lang="en-GB" sz="1050" b="0" i="0" u="sng" strike="noStrike" kern="1200" cap="none" spc="0" normalizeH="0" baseline="0" noProof="0" dirty="0" smtClean="0">
                <a:ln>
                  <a:noFill/>
                </a:ln>
                <a:solidFill>
                  <a:srgbClr val="000000"/>
                </a:solidFill>
                <a:effectLst/>
                <a:uLnTx/>
                <a:uFillTx/>
              </a:rPr>
              <a:t>Suspended Why?  </a:t>
            </a:r>
            <a:r>
              <a:rPr kumimoji="0" lang="en-GB" sz="1050" b="0" i="0" u="none" strike="noStrike" kern="1200" cap="none" spc="0" normalizeH="0" baseline="0" noProof="0" dirty="0" smtClean="0">
                <a:ln>
                  <a:noFill/>
                </a:ln>
                <a:solidFill>
                  <a:srgbClr val="000000"/>
                </a:solidFill>
                <a:effectLst/>
                <a:uLnTx/>
                <a:uFillTx/>
              </a:rPr>
              <a:t>– information may suggest that the member of staff has committed an act of gross misconduct; the presence of the member of staff may impede the investigation; the member of staff could pose a risk to the child/other children; member of staff is unable to carry out role</a:t>
            </a:r>
          </a:p>
          <a:p>
            <a:pPr marL="0" marR="0" lvl="0" indent="0" algn="l" defTabSz="914400" rtl="0" eaLnBrk="1" fontAlgn="base" latinLnBrk="0" hangingPunct="1">
              <a:lnSpc>
                <a:spcPct val="100000"/>
              </a:lnSpc>
              <a:spcAft>
                <a:spcPct val="0"/>
              </a:spcAft>
              <a:buClrTx/>
              <a:buSzTx/>
              <a:buFontTx/>
              <a:buNone/>
              <a:tabLst/>
              <a:defRPr/>
            </a:pPr>
            <a:r>
              <a:rPr kumimoji="0" lang="en-GB" sz="1050" b="0" i="0" u="sng" strike="noStrike" kern="1200" cap="none" spc="0" normalizeH="0" baseline="0" noProof="0" dirty="0" smtClean="0">
                <a:ln>
                  <a:noFill/>
                </a:ln>
                <a:solidFill>
                  <a:srgbClr val="000000"/>
                </a:solidFill>
                <a:effectLst/>
                <a:uLnTx/>
                <a:uFillTx/>
              </a:rPr>
              <a:t>How does it feel?  </a:t>
            </a:r>
            <a:r>
              <a:rPr kumimoji="0" lang="en-GB" sz="1050" b="0" i="0" u="none" strike="noStrike" kern="1200" cap="none" spc="0" normalizeH="0" baseline="0" noProof="0" dirty="0" smtClean="0">
                <a:ln>
                  <a:noFill/>
                </a:ln>
                <a:solidFill>
                  <a:srgbClr val="000000"/>
                </a:solidFill>
                <a:effectLst/>
                <a:uLnTx/>
                <a:uFillTx/>
              </a:rPr>
              <a:t>– understandably not good but it is part of the process that enables the investigation to continue</a:t>
            </a:r>
          </a:p>
          <a:p>
            <a:pPr marL="0" marR="0" lvl="0" indent="0" algn="l" defTabSz="914400" rtl="0" eaLnBrk="1" fontAlgn="base" latinLnBrk="0" hangingPunct="1">
              <a:lnSpc>
                <a:spcPct val="100000"/>
              </a:lnSpc>
              <a:spcAft>
                <a:spcPct val="0"/>
              </a:spcAft>
              <a:buClrTx/>
              <a:buSzTx/>
              <a:buFontTx/>
              <a:buNone/>
              <a:tabLst/>
              <a:defRPr/>
            </a:pPr>
            <a:endParaRPr kumimoji="0" lang="en-GB" altLang="en-US" sz="1200" b="1" i="0" u="sng"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78</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38" y="4593749"/>
            <a:ext cx="5931992" cy="4351972"/>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summary only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Every Local Authority must have a named designated person or people who acts as the LADO.  In Halton there is a team of staff within the Safeguarding Unit who will deal with issues of Allegations.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050" b="0" i="0" u="none" strike="noStrike" kern="1200" cap="none" spc="0" normalizeH="0" baseline="0" noProof="0" dirty="0" smtClean="0">
              <a:ln>
                <a:noFill/>
              </a:ln>
              <a:solidFill>
                <a:srgbClr val="000000"/>
              </a:solidFill>
              <a:effectLst/>
              <a:uLnTx/>
              <a:uFillTx/>
            </a:endParaRPr>
          </a:p>
          <a:p>
            <a:r>
              <a:rPr lang="en-GB" sz="1200" kern="1200" dirty="0" smtClean="0">
                <a:solidFill>
                  <a:schemeClr val="tx1"/>
                </a:solidFill>
                <a:effectLst/>
                <a:latin typeface="+mn-lt"/>
                <a:ea typeface="+mn-ea"/>
                <a:cs typeface="+mn-cs"/>
              </a:rPr>
              <a:t>It may be helpful to give staff some Halton based context so over the reporting period 1st April 2016 – 31st March 2017:</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46% of LADO strategy meetings relate to Physical Abuse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27% relate to Emotional Abuse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19% relate to Neglect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8% relate to Sexual Abuse</a:t>
            </a:r>
          </a:p>
          <a:p>
            <a:pPr marL="0" lvl="0" indent="0">
              <a:buFont typeface="Arial" panose="020B0604020202020204" pitchFamily="34" charset="0"/>
              <a:buNone/>
            </a:pP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NB – these statistics take into consideration all strategy meetings that have taken place with LADO and do not include consultations that have not progressed to strategy.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Of the total number of referrals received in Halton over this period, almost a quarter relate to Education based settings.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79</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197" y="4593749"/>
            <a:ext cx="6221358" cy="4811284"/>
          </a:xfrm>
        </p:spPr>
        <p:txBody>
          <a:bodyPr/>
          <a:lstStyle/>
          <a:p>
            <a:pPr marL="0" marR="0" lvl="0" indent="0" algn="l" defTabSz="914400" rtl="0" eaLnBrk="1" fontAlgn="base" latinLnBrk="0" hangingPunct="1">
              <a:lnSpc>
                <a:spcPct val="100000"/>
              </a:lnSpc>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Brief overview only</a:t>
            </a:r>
          </a:p>
          <a:p>
            <a:pPr marL="0" marR="0" lvl="0" indent="0" algn="l" defTabSz="914400" rtl="0" eaLnBrk="1" fontAlgn="base" latinLnBrk="0" hangingPunct="1">
              <a:lnSpc>
                <a:spcPct val="100000"/>
              </a:lnSpc>
              <a:spcAft>
                <a:spcPct val="0"/>
              </a:spcAft>
              <a:buClrTx/>
              <a:buSzTx/>
              <a:buFontTx/>
              <a:buNone/>
              <a:tabLst/>
              <a:defRPr/>
            </a:pPr>
            <a:endParaRPr kumimoji="0" lang="en-GB" altLang="en-US" b="0" i="0" u="sng"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b="0" i="0" u="sng" strike="noStrike" kern="1200" cap="none" spc="0" normalizeH="0" baseline="0" noProof="0" dirty="0" smtClean="0">
                <a:ln>
                  <a:noFill/>
                </a:ln>
                <a:solidFill>
                  <a:srgbClr val="000000"/>
                </a:solidFill>
                <a:effectLst/>
                <a:uLnTx/>
                <a:uFillTx/>
              </a:rPr>
              <a:t>All school policies and procedures need to be compliant and sit along side those of the Halton Children and Young People Safeguarding Partnership </a:t>
            </a:r>
            <a:r>
              <a:rPr kumimoji="0" lang="en-GB" altLang="en-US" b="0" i="0" u="none" strike="noStrike" kern="1200" cap="none" spc="0" normalizeH="0" baseline="0" noProof="0" dirty="0" smtClean="0">
                <a:ln>
                  <a:noFill/>
                </a:ln>
                <a:solidFill>
                  <a:srgbClr val="000000"/>
                </a:solidFill>
                <a:effectLst/>
                <a:uLnTx/>
                <a:uFillTx/>
              </a:rPr>
              <a:t>– this Partnership has the overall statutory responsibility for ensuring the safety, protection and well-being of all children and young people in the area.  This is achieved by ensuring that all agencies work together  and work towards the same principles.   The Partnership also has an escalation policy to help with inter-agency disagreements – this again can be accessed via the website.</a:t>
            </a:r>
          </a:p>
          <a:p>
            <a:pPr marL="0" marR="0" lvl="0" indent="0" algn="l" defTabSz="914400" rtl="0" eaLnBrk="1" fontAlgn="base" latinLnBrk="0" hangingPunct="1">
              <a:lnSpc>
                <a:spcPct val="100000"/>
              </a:lnSpc>
              <a:spcAft>
                <a:spcPct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These are a </a:t>
            </a:r>
            <a:r>
              <a:rPr kumimoji="0" lang="en-GB" altLang="en-US" b="0" i="0" u="sng" strike="noStrike" kern="1200" cap="none" spc="0" normalizeH="0" baseline="0" noProof="0" dirty="0" smtClean="0">
                <a:ln>
                  <a:noFill/>
                </a:ln>
                <a:solidFill>
                  <a:srgbClr val="000000"/>
                </a:solidFill>
                <a:effectLst/>
                <a:uLnTx/>
                <a:uFillTx/>
              </a:rPr>
              <a:t>suite of policies and procedures </a:t>
            </a:r>
            <a:r>
              <a:rPr kumimoji="0" lang="en-GB" altLang="en-US" b="0" i="0" u="none" strike="noStrike" kern="1200" cap="none" spc="0" normalizeH="0" baseline="0" noProof="0" dirty="0" smtClean="0">
                <a:ln>
                  <a:noFill/>
                </a:ln>
                <a:solidFill>
                  <a:srgbClr val="000000"/>
                </a:solidFill>
                <a:effectLst/>
                <a:uLnTx/>
                <a:uFillTx/>
              </a:rPr>
              <a:t>that all fit together to ensure children are safe in schools – </a:t>
            </a:r>
            <a:r>
              <a:rPr kumimoji="0" lang="en-GB" altLang="en-US" b="0" i="0" u="sng" strike="noStrike" kern="1200" cap="none" spc="0" normalizeH="0" baseline="0" noProof="0" dirty="0" smtClean="0">
                <a:ln>
                  <a:noFill/>
                </a:ln>
                <a:solidFill>
                  <a:srgbClr val="000000"/>
                </a:solidFill>
                <a:effectLst/>
                <a:uLnTx/>
                <a:uFillTx/>
              </a:rPr>
              <a:t>not exhaustive there are a lot of others</a:t>
            </a:r>
          </a:p>
          <a:p>
            <a:pPr marL="0" marR="0" lvl="0" indent="0" algn="l" defTabSz="914400" rtl="0" eaLnBrk="1" fontAlgn="base" latinLnBrk="0" hangingPunct="1">
              <a:lnSpc>
                <a:spcPct val="100000"/>
              </a:lnSpc>
              <a:spcAft>
                <a:spcPct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b="0" i="0" u="none" strike="noStrike" kern="1200" cap="none" spc="0" normalizeH="0" baseline="0" noProof="0" dirty="0" smtClean="0">
                <a:ln>
                  <a:noFill/>
                </a:ln>
                <a:solidFill>
                  <a:srgbClr val="000000"/>
                </a:solidFill>
                <a:effectLst/>
                <a:uLnTx/>
                <a:uFillTx/>
              </a:rPr>
              <a:t>Questions:  Check that all staff have:</a:t>
            </a:r>
          </a:p>
          <a:p>
            <a:pPr marL="0" marR="0" lvl="0" indent="0" algn="l" defTabSz="914400" rtl="0" eaLnBrk="1" fontAlgn="base" latinLnBrk="0" hangingPunct="1">
              <a:lnSpc>
                <a:spcPct val="100000"/>
              </a:lnSpc>
              <a:spcAft>
                <a:spcPct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b="1" i="0" u="sng" strike="noStrike" kern="1200" cap="none" spc="0" normalizeH="0" baseline="0" noProof="0" dirty="0" smtClean="0">
                <a:ln>
                  <a:noFill/>
                </a:ln>
                <a:solidFill>
                  <a:srgbClr val="000000"/>
                </a:solidFill>
                <a:effectLst/>
                <a:uLnTx/>
                <a:uFillTx/>
              </a:rPr>
              <a:t>Seen them? </a:t>
            </a:r>
          </a:p>
          <a:p>
            <a:pPr marL="0" marR="0" lvl="0" indent="0" algn="l" defTabSz="914400" rtl="0" eaLnBrk="1" fontAlgn="base" latinLnBrk="0" hangingPunct="1">
              <a:lnSpc>
                <a:spcPct val="100000"/>
              </a:lnSpc>
              <a:spcAft>
                <a:spcPct val="0"/>
              </a:spcAft>
              <a:buClrTx/>
              <a:buSzTx/>
              <a:buFontTx/>
              <a:buNone/>
              <a:tabLst/>
              <a:defRPr/>
            </a:pPr>
            <a:r>
              <a:rPr kumimoji="0" lang="en-GB" altLang="en-US" b="1" i="0" u="sng" strike="noStrike" kern="1200" cap="none" spc="0" normalizeH="0" baseline="0" noProof="0" dirty="0" smtClean="0">
                <a:ln>
                  <a:noFill/>
                </a:ln>
                <a:solidFill>
                  <a:srgbClr val="000000"/>
                </a:solidFill>
                <a:effectLst/>
                <a:uLnTx/>
                <a:uFillTx/>
              </a:rPr>
              <a:t>Copies and are you familiar with them?  </a:t>
            </a:r>
          </a:p>
          <a:p>
            <a:pPr marL="0" marR="0" lvl="0" indent="0" algn="l" defTabSz="914400" rtl="0" eaLnBrk="1" fontAlgn="base" latinLnBrk="0" hangingPunct="1">
              <a:lnSpc>
                <a:spcPct val="100000"/>
              </a:lnSpc>
              <a:spcAft>
                <a:spcPct val="0"/>
              </a:spcAft>
              <a:buClrTx/>
              <a:buSzTx/>
              <a:buFontTx/>
              <a:buNone/>
              <a:tabLst/>
              <a:defRPr/>
            </a:pPr>
            <a:r>
              <a:rPr kumimoji="0" lang="en-GB" altLang="en-US" b="1" i="0" u="sng" strike="noStrike" kern="1200" cap="none" spc="0" normalizeH="0" baseline="0" noProof="0" dirty="0" smtClean="0">
                <a:ln>
                  <a:noFill/>
                </a:ln>
                <a:solidFill>
                  <a:srgbClr val="000000"/>
                </a:solidFill>
                <a:effectLst/>
                <a:uLnTx/>
                <a:uFillTx/>
              </a:rPr>
              <a:t>Do you sign off the most up to date copy each academic year?</a:t>
            </a:r>
          </a:p>
          <a:p>
            <a:pPr marL="0" marR="0" lvl="0" indent="0" algn="l" defTabSz="914400" rtl="0" eaLnBrk="1" fontAlgn="base" latinLnBrk="0" hangingPunct="1">
              <a:lnSpc>
                <a:spcPct val="100000"/>
              </a:lnSpc>
              <a:spcAft>
                <a:spcPct val="0"/>
              </a:spcAft>
              <a:buClrTx/>
              <a:buSzTx/>
              <a:buFontTx/>
              <a:buNone/>
              <a:tabLst/>
              <a:defRPr/>
            </a:pPr>
            <a:endParaRPr kumimoji="0" lang="en-GB" altLang="en-US"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Aft>
                <a:spcPct val="0"/>
              </a:spcAft>
              <a:buClrTx/>
              <a:buSzTx/>
              <a:buFontTx/>
              <a:buNone/>
              <a:tabLst/>
              <a:defRPr/>
            </a:pPr>
            <a:r>
              <a:rPr kumimoji="0" lang="en-GB" altLang="en-US" b="1" i="0" u="sng" strike="noStrike" kern="1200" cap="none" spc="0" normalizeH="0" baseline="0" noProof="0" dirty="0" smtClean="0">
                <a:ln>
                  <a:noFill/>
                </a:ln>
                <a:solidFill>
                  <a:srgbClr val="000000"/>
                </a:solidFill>
                <a:effectLst/>
                <a:uLnTx/>
                <a:uFillTx/>
              </a:rPr>
              <a:t>Key Point </a:t>
            </a:r>
            <a:r>
              <a:rPr kumimoji="0" lang="en-GB" altLang="en-US" b="1" i="0" u="none" strike="noStrike" kern="1200" cap="none" spc="0" normalizeH="0" baseline="0" noProof="0" dirty="0" smtClean="0">
                <a:ln>
                  <a:noFill/>
                </a:ln>
                <a:solidFill>
                  <a:srgbClr val="000000"/>
                </a:solidFill>
                <a:effectLst/>
                <a:uLnTx/>
                <a:uFillTx/>
              </a:rPr>
              <a:t>- Remind staff that the policies are there not only to protect the children, but also to protect the staff, therefore staff should ensure that they are working within the policies to help protect themselves</a:t>
            </a:r>
            <a:r>
              <a:rPr kumimoji="0" lang="en-GB" altLang="en-US" sz="1200" b="1" i="0" u="none" strike="noStrike" kern="1200" cap="none" spc="0" normalizeH="0" baseline="0" noProof="0" dirty="0" smtClean="0">
                <a:ln>
                  <a:noFill/>
                </a:ln>
                <a:solidFill>
                  <a:srgbClr val="000000"/>
                </a:solidFill>
                <a:effectLst/>
                <a:uLnTx/>
                <a:uFillTx/>
                <a:latin typeface="Arial" charset="0"/>
              </a:rPr>
              <a:t>.</a:t>
            </a:r>
          </a:p>
        </p:txBody>
      </p:sp>
      <p:sp>
        <p:nvSpPr>
          <p:cNvPr id="4" name="Slide Number Placeholder 3"/>
          <p:cNvSpPr>
            <a:spLocks noGrp="1"/>
          </p:cNvSpPr>
          <p:nvPr>
            <p:ph type="sldNum" sz="quarter" idx="10"/>
          </p:nvPr>
        </p:nvSpPr>
        <p:spPr/>
        <p:txBody>
          <a:bodyPr/>
          <a:lstStyle/>
          <a:p>
            <a:fld id="{350EB4A9-1821-460D-8FD9-78B697006B58}" type="slidenum">
              <a:rPr lang="en-GB" smtClean="0"/>
              <a:t>80</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following questions and ask for answers from the group :-</a:t>
            </a:r>
          </a:p>
          <a:p>
            <a:endParaRPr lang="en-GB" baseline="0" dirty="0" smtClean="0"/>
          </a:p>
          <a:p>
            <a:r>
              <a:rPr lang="en-GB" baseline="0" dirty="0" smtClean="0"/>
              <a:t>What do we mean by Safeguarding?</a:t>
            </a:r>
          </a:p>
          <a:p>
            <a:r>
              <a:rPr lang="en-GB" baseline="0" dirty="0" smtClean="0"/>
              <a:t>What do we mean by Child Protection?</a:t>
            </a:r>
          </a:p>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9</a:t>
            </a:fld>
            <a:endParaRPr lang="en-GB" dirty="0"/>
          </a:p>
        </p:txBody>
      </p:sp>
    </p:spTree>
    <p:extLst>
      <p:ext uri="{BB962C8B-B14F-4D97-AF65-F5344CB8AC3E}">
        <p14:creationId xmlns:p14="http://schemas.microsoft.com/office/powerpoint/2010/main" val="12115162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none" strike="noStrike" kern="1200" cap="none" spc="0" normalizeH="0" baseline="0" noProof="0" dirty="0" smtClean="0">
                <a:ln>
                  <a:noFill/>
                </a:ln>
                <a:solidFill>
                  <a:srgbClr val="000000"/>
                </a:solidFill>
                <a:effectLst/>
                <a:uLnTx/>
                <a:uFillTx/>
              </a:rPr>
              <a:t>Training note</a:t>
            </a:r>
            <a:r>
              <a:rPr kumimoji="0" lang="en-GB" altLang="en-US" sz="1200" b="0" i="0" u="none" strike="noStrike" kern="1200" cap="none" spc="0" normalizeH="0" baseline="0" noProof="0" dirty="0" smtClean="0">
                <a:ln>
                  <a:noFill/>
                </a:ln>
                <a:solidFill>
                  <a:srgbClr val="000000"/>
                </a:solidFill>
                <a:effectLst/>
                <a:uLnTx/>
                <a:uFillTx/>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sng" strike="noStrike" kern="1200" cap="none" spc="0" normalizeH="0" baseline="0" noProof="0" dirty="0" smtClean="0">
                <a:ln>
                  <a:noFill/>
                </a:ln>
                <a:solidFill>
                  <a:srgbClr val="000000"/>
                </a:solidFill>
                <a:effectLst/>
                <a:uLnTx/>
                <a:uFillTx/>
              </a:rPr>
              <a:t>Key Point </a:t>
            </a:r>
            <a:r>
              <a:rPr kumimoji="0" lang="en-GB" altLang="en-US" sz="1200" b="0" i="0" u="none" strike="noStrike" kern="1200" cap="none" spc="0" normalizeH="0" baseline="0" noProof="0" dirty="0" smtClean="0">
                <a:ln>
                  <a:noFill/>
                </a:ln>
                <a:solidFill>
                  <a:srgbClr val="000000"/>
                </a:solidFill>
                <a:effectLst/>
                <a:uLnTx/>
                <a:uFillTx/>
              </a:rPr>
              <a:t>– be clear that if you are working within your school’s policies and procedures, and are working in an open and transparent way, allegations are less likely to be made.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81</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none" strike="noStrike" kern="1200" cap="none" spc="0" normalizeH="0" baseline="0" noProof="0" dirty="0" smtClean="0">
                <a:ln>
                  <a:noFill/>
                </a:ln>
                <a:solidFill>
                  <a:srgbClr val="000000"/>
                </a:solidFill>
                <a:effectLst/>
                <a:uLnTx/>
                <a:uFillTx/>
              </a:rPr>
              <a:t>Training note</a:t>
            </a:r>
            <a:r>
              <a:rPr kumimoji="0" lang="en-GB" altLang="en-US" sz="1200" b="0" i="0" u="none" strike="noStrike" kern="1200" cap="none" spc="0" normalizeH="0" baseline="0" noProof="0" dirty="0" smtClean="0">
                <a:ln>
                  <a:noFill/>
                </a:ln>
                <a:solidFill>
                  <a:srgbClr val="000000"/>
                </a:solidFill>
                <a:effectLst/>
                <a:uLnTx/>
                <a:uFillTx/>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sng" strike="noStrike" kern="1200" cap="none" spc="0" normalizeH="0" baseline="0" noProof="0" dirty="0" smtClean="0">
                <a:ln>
                  <a:noFill/>
                </a:ln>
                <a:solidFill>
                  <a:srgbClr val="000000"/>
                </a:solidFill>
                <a:effectLst/>
                <a:uLnTx/>
                <a:uFillTx/>
              </a:rPr>
              <a:t>Key Point </a:t>
            </a:r>
            <a:r>
              <a:rPr kumimoji="0" lang="en-GB" altLang="en-US" sz="1200" b="0" i="0" u="none" strike="noStrike" kern="1200" cap="none" spc="0" normalizeH="0" baseline="0" noProof="0" dirty="0" smtClean="0">
                <a:ln>
                  <a:noFill/>
                </a:ln>
                <a:solidFill>
                  <a:srgbClr val="000000"/>
                </a:solidFill>
                <a:effectLst/>
                <a:uLnTx/>
                <a:uFillTx/>
              </a:rPr>
              <a:t>– be clear that if you are working within your school’s policies and procedures, and are working in an open and transparent way, allegations are less likely to be made.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Risk assessments  - does your school do risk assessments that cover safeguarding issues and not just health and safety?</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Written records are also important for safe practice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sng" strike="noStrike" kern="1200" cap="none" spc="0" normalizeH="0" baseline="0" noProof="0" dirty="0" smtClean="0">
                <a:ln>
                  <a:noFill/>
                </a:ln>
                <a:solidFill>
                  <a:srgbClr val="000000"/>
                </a:solidFill>
                <a:effectLst/>
                <a:uLnTx/>
                <a:uFillTx/>
              </a:rPr>
              <a:t>Be vigilant and keep an open mind </a:t>
            </a:r>
            <a:r>
              <a:rPr kumimoji="0" lang="en-GB" altLang="en-US" sz="1200" b="0" i="0" u="none" strike="noStrike" kern="1200" cap="none" spc="0" normalizeH="0" baseline="0" noProof="0" dirty="0" smtClean="0">
                <a:ln>
                  <a:noFill/>
                </a:ln>
                <a:solidFill>
                  <a:srgbClr val="000000"/>
                </a:solidFill>
                <a:effectLst/>
                <a:uLnTx/>
                <a:uFillTx/>
              </a:rPr>
              <a:t>– remember that child abusers come from all walks of life and go to great lengths to present themselves as ordinary, caring individuals  “it could happen here”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latin typeface="Arial" charset="0"/>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82</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none" strike="noStrike" kern="1200" cap="none" spc="0" normalizeH="0" baseline="0" noProof="0" dirty="0" smtClean="0">
                <a:ln>
                  <a:noFill/>
                </a:ln>
                <a:solidFill>
                  <a:srgbClr val="000000"/>
                </a:solidFill>
                <a:effectLst/>
                <a:uLnTx/>
                <a:uFillTx/>
              </a:rPr>
              <a:t>Training note</a:t>
            </a:r>
            <a:r>
              <a:rPr kumimoji="0" lang="en-GB" altLang="en-US" sz="1200" b="0" i="0" u="none" strike="noStrike" kern="1200" cap="none" spc="0" normalizeH="0" baseline="0" noProof="0" dirty="0" smtClean="0">
                <a:ln>
                  <a:noFill/>
                </a:ln>
                <a:solidFill>
                  <a:srgbClr val="000000"/>
                </a:solidFill>
                <a:effectLst/>
                <a:uLnTx/>
                <a:uFillTx/>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1" i="0" u="sng" strike="noStrike" kern="1200" cap="none" spc="0" normalizeH="0" baseline="0" noProof="0" dirty="0" smtClean="0">
                <a:ln>
                  <a:noFill/>
                </a:ln>
                <a:solidFill>
                  <a:srgbClr val="000000"/>
                </a:solidFill>
                <a:effectLst/>
                <a:uLnTx/>
                <a:uFillTx/>
              </a:rPr>
              <a:t>Key Point </a:t>
            </a:r>
            <a:r>
              <a:rPr kumimoji="0" lang="en-GB" altLang="en-US" sz="1200" b="0" i="0" u="none" strike="noStrike" kern="1200" cap="none" spc="0" normalizeH="0" baseline="0" noProof="0" dirty="0" smtClean="0">
                <a:ln>
                  <a:noFill/>
                </a:ln>
                <a:solidFill>
                  <a:srgbClr val="000000"/>
                </a:solidFill>
                <a:effectLst/>
                <a:uLnTx/>
                <a:uFillTx/>
              </a:rPr>
              <a:t>– remind staff of the expected practice within your school.  Signpost to the Staff Behaviour Policy and professional standards (e.g. Teacher Standards, etc.).</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83</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84</a:t>
            </a:fld>
            <a:endParaRPr lang="en-GB" dirty="0"/>
          </a:p>
        </p:txBody>
      </p:sp>
    </p:spTree>
    <p:extLst>
      <p:ext uri="{BB962C8B-B14F-4D97-AF65-F5344CB8AC3E}">
        <p14:creationId xmlns:p14="http://schemas.microsoft.com/office/powerpoint/2010/main" val="18108000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266700"/>
            <a:ext cx="4467225" cy="3349625"/>
          </a:xfrm>
        </p:spPr>
      </p:sp>
      <p:sp>
        <p:nvSpPr>
          <p:cNvPr id="3" name="Notes Placeholder 2"/>
          <p:cNvSpPr>
            <a:spLocks noGrp="1"/>
          </p:cNvSpPr>
          <p:nvPr>
            <p:ph type="body" idx="1"/>
          </p:nvPr>
        </p:nvSpPr>
        <p:spPr>
          <a:xfrm>
            <a:off x="406538" y="3845466"/>
            <a:ext cx="6076675" cy="5711884"/>
          </a:xfrm>
        </p:spPr>
        <p:txBody>
          <a:bodyPr/>
          <a:lstStyle/>
          <a:p>
            <a:r>
              <a:rPr lang="en-GB" dirty="0" smtClean="0"/>
              <a:t>The Triennial Analysis of Serious</a:t>
            </a:r>
            <a:r>
              <a:rPr lang="en-GB" baseline="0" dirty="0" smtClean="0"/>
              <a:t> Case Reviews highlights the key safeguarding issues, challenges and implications for practice that have emerged from the SCR for those working in education settings.</a:t>
            </a:r>
          </a:p>
          <a:p>
            <a:endParaRPr lang="en-GB" baseline="0" dirty="0" smtClean="0"/>
          </a:p>
          <a:p>
            <a:r>
              <a:rPr lang="en-GB" baseline="0" dirty="0" smtClean="0"/>
              <a:t>As we discuss case reviews you will be able to apply the learning to be taken from the reviews to the case studies and activities that we have been focusing on in the training session. You will also be able to refer back to the information provided here to direct your future practice.</a:t>
            </a:r>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85</a:t>
            </a:fld>
            <a:endParaRPr lang="en-GB" dirty="0"/>
          </a:p>
        </p:txBody>
      </p:sp>
    </p:spTree>
    <p:extLst>
      <p:ext uri="{BB962C8B-B14F-4D97-AF65-F5344CB8AC3E}">
        <p14:creationId xmlns:p14="http://schemas.microsoft.com/office/powerpoint/2010/main" val="20626149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266700"/>
            <a:ext cx="4467225" cy="3349625"/>
          </a:xfrm>
        </p:spPr>
      </p:sp>
      <p:sp>
        <p:nvSpPr>
          <p:cNvPr id="3" name="Notes Placeholder 2"/>
          <p:cNvSpPr>
            <a:spLocks noGrp="1"/>
          </p:cNvSpPr>
          <p:nvPr>
            <p:ph type="body" idx="1"/>
          </p:nvPr>
        </p:nvSpPr>
        <p:spPr>
          <a:xfrm>
            <a:off x="406538" y="3845466"/>
            <a:ext cx="6076675" cy="5711884"/>
          </a:xfrm>
        </p:spPr>
        <p:txBody>
          <a:bodyPr/>
          <a:lstStyle/>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86</a:t>
            </a:fld>
            <a:endParaRPr lang="en-GB" dirty="0"/>
          </a:p>
        </p:txBody>
      </p:sp>
    </p:spTree>
    <p:extLst>
      <p:ext uri="{BB962C8B-B14F-4D97-AF65-F5344CB8AC3E}">
        <p14:creationId xmlns:p14="http://schemas.microsoft.com/office/powerpoint/2010/main" val="20009325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266700"/>
            <a:ext cx="4467225" cy="3349625"/>
          </a:xfrm>
        </p:spPr>
      </p:sp>
      <p:sp>
        <p:nvSpPr>
          <p:cNvPr id="3" name="Notes Placeholder 2"/>
          <p:cNvSpPr>
            <a:spLocks noGrp="1"/>
          </p:cNvSpPr>
          <p:nvPr>
            <p:ph type="body" idx="1"/>
          </p:nvPr>
        </p:nvSpPr>
        <p:spPr>
          <a:xfrm>
            <a:off x="406538" y="3845466"/>
            <a:ext cx="6076675" cy="5711884"/>
          </a:xfrm>
        </p:spPr>
        <p:txBody>
          <a:bodyPr/>
          <a:lstStyle/>
          <a:p>
            <a:pPr marL="228600" indent="-228600">
              <a:buAutoNum type="arabicPeriod"/>
            </a:pPr>
            <a:r>
              <a:rPr lang="en-GB" dirty="0" smtClean="0"/>
              <a:t>Awareness and Understanding</a:t>
            </a:r>
          </a:p>
          <a:p>
            <a:pPr marL="171450" indent="-171450">
              <a:buFont typeface="Arial" panose="020B0604020202020204" pitchFamily="34" charset="0"/>
              <a:buChar char="•"/>
            </a:pPr>
            <a:r>
              <a:rPr lang="en-GB" b="1" u="sng" dirty="0" smtClean="0"/>
              <a:t>Disabled children </a:t>
            </a:r>
            <a:r>
              <a:rPr lang="en-GB" dirty="0" smtClean="0"/>
              <a:t>– disabled children are</a:t>
            </a:r>
            <a:r>
              <a:rPr lang="en-GB" baseline="0" dirty="0" smtClean="0"/>
              <a:t> more vulnerable to abuse and neglect than non-disabled children. 1 in 10 of the children identified in this SCR analysis was identified as disabled.</a:t>
            </a:r>
          </a:p>
          <a:p>
            <a:pPr marL="171450" indent="-171450">
              <a:buFont typeface="Arial" panose="020B0604020202020204" pitchFamily="34" charset="0"/>
              <a:buChar char="•"/>
            </a:pPr>
            <a:r>
              <a:rPr lang="en-GB" baseline="0" dirty="0" smtClean="0"/>
              <a:t>Signs of abuse or neglect may be mistakenly attributed to a child’s disability or health needs. </a:t>
            </a:r>
          </a:p>
          <a:p>
            <a:pPr marL="171450" indent="-171450">
              <a:buFont typeface="Arial" panose="020B0604020202020204" pitchFamily="34" charset="0"/>
              <a:buChar char="•"/>
            </a:pPr>
            <a:r>
              <a:rPr lang="en-GB" baseline="0" dirty="0" smtClean="0"/>
              <a:t>Communication difficulties can make it difficult for a child to disclose abuse.</a:t>
            </a:r>
          </a:p>
          <a:p>
            <a:pPr marL="171450" indent="-171450">
              <a:buFont typeface="Arial" panose="020B0604020202020204" pitchFamily="34" charset="0"/>
              <a:buChar char="•"/>
            </a:pPr>
            <a:r>
              <a:rPr lang="en-GB" b="1" baseline="0" dirty="0" smtClean="0"/>
              <a:t>Parental issues – </a:t>
            </a:r>
            <a:r>
              <a:rPr lang="en-GB" b="0" baseline="0" dirty="0" smtClean="0"/>
              <a:t>including domestic abuse, mental health issues, drug and alcohol misuse, adverse childhood experiences, criminality and violent crime, multiple, consecutive partners and acrimonious separation. Hidden harm </a:t>
            </a:r>
          </a:p>
          <a:p>
            <a:pPr marL="171450" indent="-171450">
              <a:buFont typeface="Arial" panose="020B0604020202020204" pitchFamily="34" charset="0"/>
              <a:buChar char="•"/>
            </a:pPr>
            <a:r>
              <a:rPr lang="en-GB" b="1" baseline="0" dirty="0" smtClean="0"/>
              <a:t>Immigrant families – </a:t>
            </a:r>
            <a:r>
              <a:rPr lang="en-GB" b="0" baseline="0" dirty="0" smtClean="0"/>
              <a:t>pressures and stresses that immigrant families may face are :- social isolation, socio-economic difficulties, lack of shared language, cultural expectations. All of these can prevent adults and families in accessing appropriate services.</a:t>
            </a:r>
          </a:p>
          <a:p>
            <a:pPr marL="171450" indent="-171450">
              <a:buFont typeface="Arial" panose="020B0604020202020204" pitchFamily="34" charset="0"/>
              <a:buChar char="•"/>
            </a:pPr>
            <a:r>
              <a:rPr lang="en-GB" b="1" baseline="0" dirty="0" smtClean="0"/>
              <a:t>Home Education – </a:t>
            </a:r>
            <a:r>
              <a:rPr lang="en-GB" b="0" baseline="0" dirty="0" smtClean="0"/>
              <a:t>While home education is a positive experience for many children and young people it can also present risks to those children who are at risk of abuse. It is particularly important for those who do have access to children who are home educated to monitor the level of risk. If a parent alerts you to the fact that they will be home educating a child who you have previously had concerns for, ensure that all of your concerns are shared with agencies.</a:t>
            </a:r>
          </a:p>
          <a:p>
            <a:pPr marL="171450" indent="-171450">
              <a:buFont typeface="Arial" panose="020B0604020202020204" pitchFamily="34" charset="0"/>
              <a:buChar char="•"/>
            </a:pPr>
            <a:endParaRPr lang="en-GB" b="0" baseline="0" dirty="0" smtClean="0"/>
          </a:p>
          <a:p>
            <a:pPr marL="0" indent="0">
              <a:buFont typeface="Arial" panose="020B0604020202020204" pitchFamily="34" charset="0"/>
              <a:buNone/>
            </a:pPr>
            <a:r>
              <a:rPr lang="en-GB" b="0" baseline="0" dirty="0" smtClean="0"/>
              <a:t>2. Attitudes and Approaches</a:t>
            </a:r>
          </a:p>
          <a:p>
            <a:pPr marL="0" indent="0">
              <a:buFont typeface="Arial" panose="020B0604020202020204" pitchFamily="34" charset="0"/>
              <a:buNone/>
            </a:pPr>
            <a:r>
              <a:rPr lang="en-GB" b="0" baseline="0" dirty="0" smtClean="0"/>
              <a:t> - </a:t>
            </a:r>
            <a:r>
              <a:rPr lang="en-GB" b="1" baseline="0" dirty="0" smtClean="0"/>
              <a:t>A Child-centred approach – </a:t>
            </a:r>
            <a:r>
              <a:rPr lang="en-GB" b="0" baseline="0" dirty="0" smtClean="0"/>
              <a:t>It is essential that schools have a child-centred approach to safeguarding as there are significant consequences of not hearing a child’s voice:-</a:t>
            </a:r>
          </a:p>
          <a:p>
            <a:pPr marL="0" indent="0">
              <a:buFont typeface="Arial" panose="020B0604020202020204" pitchFamily="34" charset="0"/>
              <a:buNone/>
            </a:pPr>
            <a:r>
              <a:rPr lang="en-GB" b="0" baseline="0" dirty="0" smtClean="0"/>
              <a:t>	- for example, in one case involving the death of a six-month old baby in a family where there was substance misuse, domestic violence and neglect, the SCR suggests that by responding in a different way to the anxiety shown by the older sibling when arriving late to school or when asked to explain absences from school and tiredness, then a better understanding of the needs of the family could have been developed. However, in response to the child’s anxiety the staff decided not to ask any more questions.</a:t>
            </a:r>
          </a:p>
          <a:p>
            <a:pPr marL="0" indent="0">
              <a:buFont typeface="Arial" panose="020B0604020202020204" pitchFamily="34" charset="0"/>
              <a:buNone/>
            </a:pPr>
            <a:r>
              <a:rPr lang="en-GB" b="0" baseline="0" dirty="0" smtClean="0"/>
              <a:t>	- schools have a responsibility to create an environment conducive to children talking about concerns that they have and feel that they have been listened to. This is particularly important in cases of neglect or emotional abuse.</a:t>
            </a:r>
          </a:p>
          <a:p>
            <a:pPr marL="0" indent="0">
              <a:buFont typeface="Arial" panose="020B0604020202020204" pitchFamily="34" charset="0"/>
              <a:buNone/>
            </a:pPr>
            <a:endParaRPr lang="en-GB" b="0" baseline="0" dirty="0" smtClean="0"/>
          </a:p>
          <a:p>
            <a:pPr marL="0" indent="0">
              <a:buFont typeface="Arial" panose="020B0604020202020204" pitchFamily="34" charset="0"/>
              <a:buNone/>
            </a:pPr>
            <a:r>
              <a:rPr lang="en-GB" b="0" baseline="0" dirty="0" smtClean="0"/>
              <a:t> - </a:t>
            </a:r>
            <a:r>
              <a:rPr lang="en-GB" b="1" baseline="0" dirty="0" smtClean="0"/>
              <a:t>Seeing beyond the behaviour – </a:t>
            </a:r>
            <a:r>
              <a:rPr lang="en-GB" b="0" baseline="0" dirty="0" smtClean="0"/>
              <a:t>schools should apply a holistic approach to understanding behaviour and avoid focusing too strongly on behaviour management. Instead it is important to look at the cause of the behaviour. This will allow support to be aimed at the underlying cause and not in a reactive response to the behaviour. By addressing the underlying cause the symptom (</a:t>
            </a:r>
            <a:r>
              <a:rPr lang="en-GB" b="0" baseline="0" dirty="0" err="1" smtClean="0"/>
              <a:t>ie</a:t>
            </a:r>
            <a:r>
              <a:rPr lang="en-GB" b="0" baseline="0" dirty="0" smtClean="0"/>
              <a:t> difficult behaviour) will reduce.</a:t>
            </a:r>
          </a:p>
          <a:p>
            <a:pPr marL="0" indent="0">
              <a:buFont typeface="Arial" panose="020B0604020202020204" pitchFamily="34" charset="0"/>
              <a:buNone/>
            </a:pPr>
            <a:endParaRPr lang="en-GB" b="0" baseline="0" dirty="0" smtClean="0"/>
          </a:p>
          <a:p>
            <a:pPr marL="0" indent="0">
              <a:buFont typeface="Arial" panose="020B0604020202020204" pitchFamily="34" charset="0"/>
              <a:buNone/>
            </a:pPr>
            <a:r>
              <a:rPr lang="en-GB" b="0" baseline="0" dirty="0" smtClean="0"/>
              <a:t> - </a:t>
            </a:r>
            <a:r>
              <a:rPr lang="en-GB" b="1" baseline="0" dirty="0" smtClean="0"/>
              <a:t>Authoritative practice – </a:t>
            </a:r>
            <a:r>
              <a:rPr lang="en-GB" b="0" baseline="0" dirty="0" smtClean="0"/>
              <a:t>This is related to forming positive working relationships with other professionals, respecting that strengths and limitations of others and creating an environment that supports staff in making professional challenge. It is important that professionals working within safeguarding take responsibility for their own role within the process. It is thought that there are three qualities important for schools to provide effective safeguarding :-</a:t>
            </a:r>
          </a:p>
          <a:p>
            <a:pPr marL="0" indent="0">
              <a:buFont typeface="Arial" panose="020B0604020202020204" pitchFamily="34" charset="0"/>
              <a:buNone/>
            </a:pPr>
            <a:r>
              <a:rPr lang="en-GB" b="0" baseline="0" dirty="0" smtClean="0"/>
              <a:t>	- Sensitivity – refers to situations where professionals work in areas of high risk and become de-sensitised to the needs of the children </a:t>
            </a:r>
            <a:r>
              <a:rPr lang="en-GB" b="0" baseline="0" dirty="0" err="1" smtClean="0"/>
              <a:t>ie</a:t>
            </a:r>
            <a:r>
              <a:rPr lang="en-GB" b="0" baseline="0" dirty="0" smtClean="0"/>
              <a:t> staff were aware that a one child in a SCR had been living in a household with domestic violence but school did not act because her circumstances did not stand out from other children in the school (there were many families living with violence as part of the daily lives). </a:t>
            </a:r>
          </a:p>
          <a:p>
            <a:pPr marL="0" indent="0">
              <a:buFont typeface="Arial" panose="020B0604020202020204" pitchFamily="34" charset="0"/>
              <a:buNone/>
            </a:pPr>
            <a:r>
              <a:rPr lang="en-GB" b="0" baseline="0" dirty="0" smtClean="0"/>
              <a:t>	- Curiosity – schools need to be alert to concerns and feel able to challenge parents and explore a child’s vulnerability or risk while maintaining an objective, professional and supportive manner.</a:t>
            </a:r>
          </a:p>
          <a:p>
            <a:pPr marL="0" indent="0">
              <a:buFont typeface="Arial" panose="020B0604020202020204" pitchFamily="34" charset="0"/>
              <a:buNone/>
            </a:pPr>
            <a:r>
              <a:rPr lang="en-GB" b="0" baseline="0" dirty="0" smtClean="0"/>
              <a:t>	- Persistence – analysis of SCR highlight that referrals can be blocked at the point of entry because the information provided on the referral lacked clarity and did not present the risks of harm in a way that explained the risks of harm. If professionals feel that a referral has not been screened at the correct level they have a duty to act on the concern and escalate the concerns using </a:t>
            </a:r>
            <a:r>
              <a:rPr lang="en-GB" b="0" baseline="0" dirty="0" err="1" smtClean="0"/>
              <a:t>Halton’s</a:t>
            </a:r>
            <a:r>
              <a:rPr lang="en-GB" b="0" baseline="0" smtClean="0"/>
              <a:t> safeguarding procedures.</a:t>
            </a:r>
            <a:endParaRPr lang="en-GB" b="1" baseline="0" smtClean="0"/>
          </a:p>
          <a:p>
            <a:pPr marL="3886200" lvl="8" indent="-228600">
              <a:buAutoNum type="arabicPeriod"/>
            </a:pPr>
            <a:r>
              <a:rPr lang="en-GB" smtClean="0"/>
              <a:t>Awareness </a:t>
            </a:r>
            <a:r>
              <a:rPr lang="en-GB" dirty="0" smtClean="0"/>
              <a:t>and Understanding</a:t>
            </a:r>
          </a:p>
          <a:p>
            <a:pPr marL="171450" indent="-171450">
              <a:buFont typeface="Arial" panose="020B0604020202020204" pitchFamily="34" charset="0"/>
              <a:buChar char="•"/>
            </a:pPr>
            <a:r>
              <a:rPr lang="en-GB" b="1" u="sng" dirty="0" smtClean="0"/>
              <a:t>Disabled children </a:t>
            </a:r>
            <a:r>
              <a:rPr lang="en-GB" dirty="0" smtClean="0"/>
              <a:t>– disabled children are</a:t>
            </a:r>
            <a:r>
              <a:rPr lang="en-GB" baseline="0" dirty="0" smtClean="0"/>
              <a:t> more vulnerable to abuse and neglect than non-disabled children. 1 in 10 of the children identified in this SCR analysis was identified as disabled.</a:t>
            </a:r>
          </a:p>
          <a:p>
            <a:pPr marL="171450" indent="-171450">
              <a:buFont typeface="Arial" panose="020B0604020202020204" pitchFamily="34" charset="0"/>
              <a:buChar char="•"/>
            </a:pPr>
            <a:r>
              <a:rPr lang="en-GB" baseline="0" dirty="0" smtClean="0"/>
              <a:t>Signs of abuse or neglect may be mistakenly attributed to a child’s disability or health needs. </a:t>
            </a:r>
          </a:p>
          <a:p>
            <a:pPr marL="171450" indent="-171450">
              <a:buFont typeface="Arial" panose="020B0604020202020204" pitchFamily="34" charset="0"/>
              <a:buChar char="•"/>
            </a:pPr>
            <a:r>
              <a:rPr lang="en-GB" baseline="0" dirty="0" smtClean="0"/>
              <a:t>Communication difficulties can make it difficult for a child to disclose abuse.</a:t>
            </a:r>
          </a:p>
          <a:p>
            <a:pPr marL="171450" indent="-171450">
              <a:buFont typeface="Arial" panose="020B0604020202020204" pitchFamily="34" charset="0"/>
              <a:buChar char="•"/>
            </a:pPr>
            <a:r>
              <a:rPr lang="en-GB" b="1" baseline="0" dirty="0" smtClean="0"/>
              <a:t>Parental issues – </a:t>
            </a:r>
            <a:r>
              <a:rPr lang="en-GB" b="0" baseline="0" dirty="0" smtClean="0"/>
              <a:t>including domestic abuse, mental health issues, drug and alcohol misuse, adverse childhood experiences, criminality and violent crime, multiple, consecutive partners and acrimonious separation. Hidden harm </a:t>
            </a:r>
          </a:p>
          <a:p>
            <a:pPr marL="171450" indent="-171450">
              <a:buFont typeface="Arial" panose="020B0604020202020204" pitchFamily="34" charset="0"/>
              <a:buChar char="•"/>
            </a:pPr>
            <a:r>
              <a:rPr lang="en-GB" b="1" baseline="0" dirty="0" smtClean="0"/>
              <a:t>Immigrant families – </a:t>
            </a:r>
            <a:r>
              <a:rPr lang="en-GB" b="0" baseline="0" dirty="0" smtClean="0"/>
              <a:t>pressures and stresses that immigrant families may face are :- social isolation, socio-economic difficulties, lack of shared language, cultural expectations. All of these can prevent adults and families in accessing appropriate services.</a:t>
            </a:r>
          </a:p>
          <a:p>
            <a:pPr marL="171450" indent="-171450">
              <a:buFont typeface="Arial" panose="020B0604020202020204" pitchFamily="34" charset="0"/>
              <a:buChar char="•"/>
            </a:pPr>
            <a:r>
              <a:rPr lang="en-GB" b="1" baseline="0" dirty="0" smtClean="0"/>
              <a:t>Home Education – </a:t>
            </a:r>
            <a:r>
              <a:rPr lang="en-GB" b="0" baseline="0" dirty="0" smtClean="0"/>
              <a:t>While home education is a positive experience for many children and young people it can also present risks to those children who are at risk of abuse. It is particularly important for those who do have access to children who are home educated to monitor the level of risk. If a parent alerts you to the fact that they will be home educating a child who you have previously had concerns for, ensure that all of your concerns are shared with agencies.</a:t>
            </a:r>
          </a:p>
          <a:p>
            <a:pPr marL="171450" indent="-171450">
              <a:buFont typeface="Arial" panose="020B0604020202020204" pitchFamily="34" charset="0"/>
              <a:buChar char="•"/>
            </a:pPr>
            <a:endParaRPr lang="en-GB" b="0" baseline="0" dirty="0" smtClean="0"/>
          </a:p>
          <a:p>
            <a:pPr marL="0" indent="0">
              <a:buFont typeface="Arial" panose="020B0604020202020204" pitchFamily="34" charset="0"/>
              <a:buNone/>
            </a:pPr>
            <a:r>
              <a:rPr lang="en-GB" b="0" baseline="0" dirty="0" smtClean="0"/>
              <a:t>2. Attitudes and Approaches</a:t>
            </a:r>
          </a:p>
          <a:p>
            <a:pPr marL="0" indent="0">
              <a:buFont typeface="Arial" panose="020B0604020202020204" pitchFamily="34" charset="0"/>
              <a:buNone/>
            </a:pPr>
            <a:r>
              <a:rPr lang="en-GB" b="0" baseline="0" dirty="0" smtClean="0"/>
              <a:t> - </a:t>
            </a:r>
            <a:r>
              <a:rPr lang="en-GB" b="1" baseline="0" dirty="0" smtClean="0"/>
              <a:t>A Child-centred approach – </a:t>
            </a:r>
            <a:r>
              <a:rPr lang="en-GB" b="0" baseline="0" dirty="0" smtClean="0"/>
              <a:t>It is essential that schools have a child-centred approach to safeguarding as there are significant consequences of not hearing a child’s voice:-</a:t>
            </a:r>
          </a:p>
          <a:p>
            <a:pPr marL="0" indent="0">
              <a:buFont typeface="Arial" panose="020B0604020202020204" pitchFamily="34" charset="0"/>
              <a:buNone/>
            </a:pPr>
            <a:r>
              <a:rPr lang="en-GB" b="0" baseline="0" dirty="0" smtClean="0"/>
              <a:t>	- for example, in one case involving the death of a six-month old baby in a family where there was substance misuse, domestic violence and neglect, the SCR suggests that by responding in a different way to the anxiety shown by the older sibling when arriving late to school or when asked to explain absences from school and tiredness, then a better understanding of the needs of the family could have been developed. However, in response to the child’s anxiety the staff decided not to ask any more questions.</a:t>
            </a:r>
          </a:p>
          <a:p>
            <a:pPr marL="0" indent="0">
              <a:buFont typeface="Arial" panose="020B0604020202020204" pitchFamily="34" charset="0"/>
              <a:buNone/>
            </a:pPr>
            <a:r>
              <a:rPr lang="en-GB" b="0" baseline="0" dirty="0" smtClean="0"/>
              <a:t>	- schools have a responsibility to create an environment conducive to children talking about concerns that they have and feel that they have been listened to. This is particularly important in cases of neglect or emotional abuse.</a:t>
            </a:r>
          </a:p>
          <a:p>
            <a:pPr marL="0" indent="0">
              <a:buFont typeface="Arial" panose="020B0604020202020204" pitchFamily="34" charset="0"/>
              <a:buNone/>
            </a:pPr>
            <a:endParaRPr lang="en-GB" b="0" baseline="0" dirty="0" smtClean="0"/>
          </a:p>
          <a:p>
            <a:pPr marL="0" indent="0">
              <a:buFont typeface="Arial" panose="020B0604020202020204" pitchFamily="34" charset="0"/>
              <a:buNone/>
            </a:pPr>
            <a:r>
              <a:rPr lang="en-GB" b="0" baseline="0" dirty="0" smtClean="0"/>
              <a:t> - </a:t>
            </a:r>
            <a:r>
              <a:rPr lang="en-GB" b="1" baseline="0" dirty="0" smtClean="0"/>
              <a:t>Seeing beyond the behaviour – </a:t>
            </a:r>
            <a:r>
              <a:rPr lang="en-GB" b="0" baseline="0" dirty="0" smtClean="0"/>
              <a:t>schools should apply a holistic approach to understanding behaviour and avoid focusing too strongly on behaviour management. Instead it is important to look at the cause of the behaviour. This will allow support to be aimed at the underlying cause and not in a reactive response to the behaviour. By addressing the underlying cause the symptom (</a:t>
            </a:r>
            <a:r>
              <a:rPr lang="en-GB" b="0" baseline="0" dirty="0" err="1" smtClean="0"/>
              <a:t>ie</a:t>
            </a:r>
            <a:r>
              <a:rPr lang="en-GB" b="0" baseline="0" dirty="0" smtClean="0"/>
              <a:t> difficult behaviour) will reduce.</a:t>
            </a:r>
          </a:p>
          <a:p>
            <a:pPr marL="0" indent="0">
              <a:buFont typeface="Arial" panose="020B0604020202020204" pitchFamily="34" charset="0"/>
              <a:buNone/>
            </a:pPr>
            <a:endParaRPr lang="en-GB" b="0" baseline="0" dirty="0" smtClean="0"/>
          </a:p>
          <a:p>
            <a:pPr marL="0" indent="0">
              <a:buFont typeface="Arial" panose="020B0604020202020204" pitchFamily="34" charset="0"/>
              <a:buNone/>
            </a:pPr>
            <a:r>
              <a:rPr lang="en-GB" b="0" baseline="0" dirty="0" smtClean="0"/>
              <a:t> - </a:t>
            </a:r>
            <a:r>
              <a:rPr lang="en-GB" b="1" baseline="0" dirty="0" smtClean="0"/>
              <a:t>Authoritative practice – </a:t>
            </a:r>
            <a:r>
              <a:rPr lang="en-GB" b="0" baseline="0" dirty="0" smtClean="0"/>
              <a:t>This is related to forming positive working relationships with other professionals, respecting that strengths and limitations of others and creating an environment that supports staff in making professional challenge. It is important that professionals working within safeguarding take responsibility for their own role within the process. It is thought that there are three qualities important for schools to provide effective safeguarding :-</a:t>
            </a:r>
          </a:p>
          <a:p>
            <a:pPr marL="0" indent="0">
              <a:buFont typeface="Arial" panose="020B0604020202020204" pitchFamily="34" charset="0"/>
              <a:buNone/>
            </a:pPr>
            <a:r>
              <a:rPr lang="en-GB" b="0" baseline="0" dirty="0" smtClean="0"/>
              <a:t>	- Sensitivity – refers to situations where professionals work in areas of high risk and become de-sensitised to the needs of the children </a:t>
            </a:r>
            <a:r>
              <a:rPr lang="en-GB" b="0" baseline="0" dirty="0" err="1" smtClean="0"/>
              <a:t>ie</a:t>
            </a:r>
            <a:r>
              <a:rPr lang="en-GB" b="0" baseline="0" dirty="0" smtClean="0"/>
              <a:t> staff were aware that a one child in a SCR had been living in a household with domestic violence but school did not act because her circumstances did not stand out from other children in the school (there were many families living with violence as part of the daily lives). </a:t>
            </a:r>
          </a:p>
          <a:p>
            <a:pPr marL="0" indent="0">
              <a:buFont typeface="Arial" panose="020B0604020202020204" pitchFamily="34" charset="0"/>
              <a:buNone/>
            </a:pPr>
            <a:r>
              <a:rPr lang="en-GB" b="0" baseline="0" dirty="0" smtClean="0"/>
              <a:t>	- Curiosity – schools need to be alert to concerns and feel able to challenge parents and explore a child’s vulnerability or risk while maintaining an objective, professional and supportive manner.</a:t>
            </a:r>
          </a:p>
          <a:p>
            <a:pPr marL="0" indent="0">
              <a:buFont typeface="Arial" panose="020B0604020202020204" pitchFamily="34" charset="0"/>
              <a:buNone/>
            </a:pPr>
            <a:r>
              <a:rPr lang="en-GB" b="0" baseline="0" dirty="0" smtClean="0"/>
              <a:t>	- Persistence – analysis of SCR highlight that referrals can be blocked at the point of entry because the information provided on the referral lacked clarity and did not present the risks of harm in a way that explained the risks of harm. If professionals feel that a referral has not been screened at the correct level they have a duty to act on the concern and escalate the concerns using </a:t>
            </a:r>
            <a:r>
              <a:rPr lang="en-GB" b="0" baseline="0" dirty="0" err="1" smtClean="0"/>
              <a:t>Halton’s</a:t>
            </a:r>
            <a:r>
              <a:rPr lang="en-GB" b="0" baseline="0" dirty="0" smtClean="0"/>
              <a:t> safeguarding procedures.</a:t>
            </a:r>
            <a:endParaRPr lang="en-GB" b="1" baseline="0" dirty="0" smtClean="0"/>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87</a:t>
            </a:fld>
            <a:endParaRPr lang="en-GB" dirty="0"/>
          </a:p>
        </p:txBody>
      </p:sp>
    </p:spTree>
    <p:extLst>
      <p:ext uri="{BB962C8B-B14F-4D97-AF65-F5344CB8AC3E}">
        <p14:creationId xmlns:p14="http://schemas.microsoft.com/office/powerpoint/2010/main" val="6036726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266700"/>
            <a:ext cx="4467225" cy="3349625"/>
          </a:xfrm>
        </p:spPr>
      </p:sp>
      <p:sp>
        <p:nvSpPr>
          <p:cNvPr id="3" name="Notes Placeholder 2"/>
          <p:cNvSpPr>
            <a:spLocks noGrp="1"/>
          </p:cNvSpPr>
          <p:nvPr>
            <p:ph type="body" idx="1"/>
          </p:nvPr>
        </p:nvSpPr>
        <p:spPr>
          <a:xfrm>
            <a:off x="406538" y="3845466"/>
            <a:ext cx="6076675" cy="5711884"/>
          </a:xfrm>
        </p:spPr>
        <p:txBody>
          <a:bodyPr/>
          <a:lstStyle/>
          <a:p>
            <a:endParaRPr lang="en-US" sz="1000" dirty="0" smtClean="0"/>
          </a:p>
          <a:p>
            <a:pPr marL="171450" indent="-171450">
              <a:buFontTx/>
              <a:buChar char="-"/>
            </a:pPr>
            <a:r>
              <a:rPr lang="en-GB" b="1" dirty="0" smtClean="0"/>
              <a:t>Working with adolescents – </a:t>
            </a:r>
            <a:r>
              <a:rPr lang="en-GB" b="0" dirty="0" smtClean="0"/>
              <a:t>in depth</a:t>
            </a:r>
            <a:r>
              <a:rPr lang="en-GB" b="0" baseline="0" dirty="0" smtClean="0"/>
              <a:t> analysis of SCR involving suicide and Child Sexual exploitation has indicated that young people should be seen as vulnerable rather than ‘troublesome’. Schools should closely monitor and support young people who :- have a high level of victimisation of different types; present complex, challenging and often entrenched problems influenced by early experiences of abuse and neglect; have been exposed to domestic violence, parental drug/alcohol misuse (hidden harm); have a history of substance misuse and mental health problems, including self harm.</a:t>
            </a:r>
          </a:p>
          <a:p>
            <a:pPr marL="0" indent="0">
              <a:buFontTx/>
              <a:buNone/>
            </a:pPr>
            <a:r>
              <a:rPr lang="en-GB" b="0" baseline="0" dirty="0" smtClean="0"/>
              <a:t> 	- Suicide – common threads in the lives of young people whose death was through suicide were :-</a:t>
            </a:r>
          </a:p>
          <a:p>
            <a:pPr marL="0" indent="0">
              <a:buFontTx/>
              <a:buNone/>
            </a:pPr>
            <a:r>
              <a:rPr lang="en-GB" b="0" baseline="0" dirty="0" smtClean="0"/>
              <a:t>		- experiences of loss, rejection, parental separation/</a:t>
            </a:r>
            <a:r>
              <a:rPr lang="en-GB" b="0" baseline="0" dirty="0" err="1" smtClean="0"/>
              <a:t>divorce,conflict</a:t>
            </a:r>
            <a:r>
              <a:rPr lang="en-GB" b="0" baseline="0" dirty="0" smtClean="0"/>
              <a:t>, multiple moves when looked after and hidden harm</a:t>
            </a:r>
          </a:p>
          <a:p>
            <a:pPr marL="0" indent="0">
              <a:buFontTx/>
              <a:buNone/>
            </a:pPr>
            <a:r>
              <a:rPr lang="en-GB" b="0" baseline="0" dirty="0" smtClean="0"/>
              <a:t>		- self harm, risk taking behaviour and gang membership.</a:t>
            </a:r>
          </a:p>
          <a:p>
            <a:pPr marL="0" indent="0">
              <a:buFontTx/>
              <a:buNone/>
            </a:pPr>
            <a:r>
              <a:rPr lang="en-GB" b="0" baseline="0" dirty="0" smtClean="0"/>
              <a:t>		- absence from school. In many cases, exclusion from school or badly managed moves had compounded feelings of hopelessness and social isolation</a:t>
            </a:r>
          </a:p>
          <a:p>
            <a:pPr marL="0" indent="0">
              <a:buFontTx/>
              <a:buNone/>
            </a:pPr>
            <a:r>
              <a:rPr lang="en-GB" b="0" baseline="0" dirty="0" smtClean="0"/>
              <a:t>	- Child Sexual Exploitation – an emphasis has been placed upon professionals to :- develop their knowledge and awareness of CSE and to take appropriate action; Ensure young people are listened to and understood; provide information and support to parents concerned about their child.</a:t>
            </a:r>
          </a:p>
          <a:p>
            <a:pPr marL="0" indent="0">
              <a:buFontTx/>
              <a:buNone/>
            </a:pPr>
            <a:endParaRPr lang="en-GB" b="0" baseline="0" dirty="0" smtClean="0"/>
          </a:p>
          <a:p>
            <a:pPr marL="171450" indent="-171450">
              <a:buFontTx/>
              <a:buChar char="-"/>
            </a:pPr>
            <a:r>
              <a:rPr lang="en-GB" b="1" baseline="0" dirty="0" smtClean="0"/>
              <a:t>Working together with other agencies – </a:t>
            </a:r>
            <a:r>
              <a:rPr lang="en-GB" b="0" baseline="0" dirty="0" smtClean="0"/>
              <a:t>“Effective safeguarding work depends in collaborative multi-agency working: no one professional retains all of the required knowledge or skills”. Good communication and information sharing is essential.</a:t>
            </a:r>
          </a:p>
          <a:p>
            <a:pPr marL="171450" indent="-171450">
              <a:buFontTx/>
              <a:buChar char="-"/>
            </a:pPr>
            <a:endParaRPr lang="en-GB" b="0" baseline="0" dirty="0" smtClean="0"/>
          </a:p>
          <a:p>
            <a:pPr marL="171450" indent="-171450">
              <a:buFontTx/>
              <a:buChar char="-"/>
            </a:pPr>
            <a:r>
              <a:rPr lang="en-GB" b="1" baseline="0" dirty="0" smtClean="0"/>
              <a:t>Reminder to staff that under the GDPR guidance information can be shared in order to safeguard vulnerable children and young people.</a:t>
            </a:r>
          </a:p>
        </p:txBody>
      </p:sp>
      <p:sp>
        <p:nvSpPr>
          <p:cNvPr id="4" name="Slide Number Placeholder 3"/>
          <p:cNvSpPr>
            <a:spLocks noGrp="1"/>
          </p:cNvSpPr>
          <p:nvPr>
            <p:ph type="sldNum" sz="quarter" idx="10"/>
          </p:nvPr>
        </p:nvSpPr>
        <p:spPr/>
        <p:txBody>
          <a:bodyPr/>
          <a:lstStyle/>
          <a:p>
            <a:fld id="{350EB4A9-1821-460D-8FD9-78B697006B58}" type="slidenum">
              <a:rPr lang="en-GB" smtClean="0"/>
              <a:t>88</a:t>
            </a:fld>
            <a:endParaRPr lang="en-GB" dirty="0"/>
          </a:p>
        </p:txBody>
      </p:sp>
    </p:spTree>
    <p:extLst>
      <p:ext uri="{BB962C8B-B14F-4D97-AF65-F5344CB8AC3E}">
        <p14:creationId xmlns:p14="http://schemas.microsoft.com/office/powerpoint/2010/main" val="17494479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overview only needed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sng" strike="noStrike" kern="1200" cap="none" spc="0" normalizeH="0" baseline="0" noProof="0" dirty="0" smtClean="0">
                <a:ln>
                  <a:noFill/>
                </a:ln>
                <a:solidFill>
                  <a:srgbClr val="000000"/>
                </a:solidFill>
                <a:effectLst/>
                <a:uLnTx/>
                <a:uFillTx/>
              </a:rPr>
              <a:t>Key point </a:t>
            </a:r>
            <a:r>
              <a:rPr kumimoji="0" lang="en-GB" altLang="en-US" sz="1200" b="0" i="0" u="none" strike="noStrike" kern="1200" cap="none" spc="0" normalizeH="0" baseline="0" noProof="0" dirty="0" smtClean="0">
                <a:ln>
                  <a:noFill/>
                </a:ln>
                <a:solidFill>
                  <a:srgbClr val="000000"/>
                </a:solidFill>
                <a:effectLst/>
                <a:uLnTx/>
                <a:uFillTx/>
              </a:rPr>
              <a:t>- it is important to nurture children and young people and develop their self-confidence – </a:t>
            </a:r>
            <a:r>
              <a:rPr kumimoji="0" lang="en-GB" altLang="en-US" sz="1200" b="1" i="0" u="sng" strike="noStrike" kern="1200" cap="none" spc="0" normalizeH="0" baseline="0" noProof="0" dirty="0" smtClean="0">
                <a:ln>
                  <a:noFill/>
                </a:ln>
                <a:solidFill>
                  <a:srgbClr val="000000"/>
                </a:solidFill>
                <a:effectLst/>
                <a:uLnTx/>
                <a:uFillTx/>
              </a:rPr>
              <a:t>confident children who feel valued and respected are more likely to seek help than children who think they are unimportant and that no one will listen to them or believe them</a:t>
            </a:r>
            <a:r>
              <a:rPr kumimoji="0" lang="en-GB" altLang="en-US" sz="1200" b="0" i="0" u="none" strike="noStrike" kern="1200" cap="none" spc="0" normalizeH="0" baseline="0" noProof="0" dirty="0" smtClean="0">
                <a:ln>
                  <a:noFill/>
                </a:ln>
                <a:solidFill>
                  <a:srgbClr val="000000"/>
                </a:solidFill>
                <a:effectLst/>
                <a:uLnTx/>
                <a:uFillTx/>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latin typeface="Arial" charset="0"/>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89</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overview only needed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JUST FOR INFORMATION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solidFill>
                  <a:srgbClr val="000000"/>
                </a:solidFill>
              </a:rPr>
              <a:t>Staff m</a:t>
            </a:r>
            <a:r>
              <a:rPr kumimoji="0" lang="en-GB" altLang="en-US" sz="1200" b="0" i="0" u="none" strike="noStrike" kern="1200" cap="none" spc="0" normalizeH="0" baseline="0" noProof="0" dirty="0" smtClean="0">
                <a:ln>
                  <a:noFill/>
                </a:ln>
                <a:solidFill>
                  <a:srgbClr val="000000"/>
                </a:solidFill>
                <a:effectLst/>
                <a:uLnTx/>
                <a:uFillTx/>
              </a:rPr>
              <a:t>ay want help with:</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Your work with a child who has been abused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Dealing with anxiety about a pupil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Managing feelings if you have reported concerns about a colleague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Ensuring freedom from bullying and harassment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Gaining information and advice if an allegation has been made against you</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GB" altLang="en-US" sz="1200" b="0" i="0" u="none" strike="noStrike" kern="1200" cap="none" spc="0" normalizeH="0" baseline="0" noProof="0" dirty="0" smtClean="0">
                <a:ln>
                  <a:noFill/>
                </a:ln>
                <a:solidFill>
                  <a:srgbClr val="000000"/>
                </a:solidFill>
                <a:effectLst/>
                <a:uLnTx/>
                <a:uFillTx/>
              </a:rPr>
              <a:t>Understanding your rights in a child protection process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GB" altLang="en-US"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90</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Safeguarding and child protection are sometimes used interchangeably BUT they have very different meanings</a:t>
            </a:r>
          </a:p>
          <a:p>
            <a:r>
              <a:rPr lang="en-US" b="1" dirty="0" smtClean="0"/>
              <a:t>This definition is from WTTSC, but be mindful that in KSCIE 2020, the definition now</a:t>
            </a:r>
            <a:r>
              <a:rPr lang="en-US" b="1" baseline="0" dirty="0" smtClean="0"/>
              <a:t> refers to both children’s physical and mental health and wellbeing </a:t>
            </a:r>
            <a:endParaRPr lang="en-US" b="1" dirty="0" smtClean="0"/>
          </a:p>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10</a:t>
            </a:fld>
            <a:endParaRPr lang="en-GB" dirty="0"/>
          </a:p>
        </p:txBody>
      </p:sp>
    </p:spTree>
    <p:extLst>
      <p:ext uri="{BB962C8B-B14F-4D97-AF65-F5344CB8AC3E}">
        <p14:creationId xmlns:p14="http://schemas.microsoft.com/office/powerpoint/2010/main" val="28610289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91</a:t>
            </a:fld>
            <a:endParaRPr lang="en-GB" dirty="0"/>
          </a:p>
        </p:txBody>
      </p:sp>
    </p:spTree>
    <p:extLst>
      <p:ext uri="{BB962C8B-B14F-4D97-AF65-F5344CB8AC3E}">
        <p14:creationId xmlns:p14="http://schemas.microsoft.com/office/powerpoint/2010/main" val="24323131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Brief overview needed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Use to clarify the questions staff should be able to answer at the end of the training. </a:t>
            </a:r>
            <a:r>
              <a:rPr kumimoji="0" lang="en-US" altLang="en-US" sz="1200" b="0" i="0" u="none" strike="noStrike" kern="1200" cap="none" spc="0" normalizeH="0" baseline="0" noProof="0" dirty="0" smtClean="0">
                <a:ln>
                  <a:noFill/>
                </a:ln>
                <a:solidFill>
                  <a:srgbClr val="000000"/>
                </a:solidFill>
                <a:effectLst/>
                <a:uLnTx/>
                <a:uFillTx/>
              </a:rPr>
              <a:t>These are the 6 key questions staff and volunteers need to be able to answer in order to fulfil the requirements of your safeguarding policy</a:t>
            </a:r>
            <a:r>
              <a:rPr kumimoji="0" lang="en-US" altLang="en-US" sz="1200" b="0" i="0" u="none" strike="noStrike" kern="1200" cap="none" spc="0" normalizeH="0" noProof="0" dirty="0" smtClean="0">
                <a:ln>
                  <a:noFill/>
                </a:ln>
                <a:solidFill>
                  <a:srgbClr val="000000"/>
                </a:solidFill>
                <a:effectLst/>
                <a:uLnTx/>
                <a:uFillTx/>
              </a:rPr>
              <a:t> (they are also at the beginning of the participant handbook)</a:t>
            </a:r>
            <a:endParaRPr kumimoji="0" lang="en-GB" altLang="en-US" sz="1200" b="0" i="0" u="none" strike="noStrike" kern="1200" cap="none" spc="0" normalizeH="0" baseline="0" noProof="0" dirty="0" smtClean="0">
              <a:ln>
                <a:noFill/>
              </a:ln>
              <a:solidFill>
                <a:srgbClr val="000000"/>
              </a:solidFill>
              <a:effectLst/>
              <a:uLnTx/>
              <a:uFillTx/>
            </a:endParaRPr>
          </a:p>
        </p:txBody>
      </p:sp>
      <p:sp>
        <p:nvSpPr>
          <p:cNvPr id="4" name="Slide Number Placeholder 3"/>
          <p:cNvSpPr>
            <a:spLocks noGrp="1"/>
          </p:cNvSpPr>
          <p:nvPr>
            <p:ph type="sldNum" sz="quarter" idx="10"/>
          </p:nvPr>
        </p:nvSpPr>
        <p:spPr/>
        <p:txBody>
          <a:bodyPr/>
          <a:lstStyle/>
          <a:p>
            <a:fld id="{350EB4A9-1821-460D-8FD9-78B697006B58}" type="slidenum">
              <a:rPr lang="en-GB" smtClean="0"/>
              <a:t>92</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Quick recap of key points</a:t>
            </a:r>
          </a:p>
        </p:txBody>
      </p:sp>
      <p:sp>
        <p:nvSpPr>
          <p:cNvPr id="4" name="Slide Number Placeholder 3"/>
          <p:cNvSpPr>
            <a:spLocks noGrp="1"/>
          </p:cNvSpPr>
          <p:nvPr>
            <p:ph type="sldNum" sz="quarter" idx="10"/>
          </p:nvPr>
        </p:nvSpPr>
        <p:spPr/>
        <p:txBody>
          <a:bodyPr/>
          <a:lstStyle/>
          <a:p>
            <a:fld id="{350EB4A9-1821-460D-8FD9-78B697006B58}" type="slidenum">
              <a:rPr lang="en-GB" smtClean="0"/>
              <a:t>93</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smtClean="0">
                <a:ln>
                  <a:noFill/>
                </a:ln>
                <a:solidFill>
                  <a:srgbClr val="000000"/>
                </a:solidFill>
                <a:effectLst/>
                <a:uLnTx/>
                <a:uFillTx/>
              </a:rPr>
              <a:t>Quick recap of key points</a:t>
            </a:r>
          </a:p>
        </p:txBody>
      </p:sp>
      <p:sp>
        <p:nvSpPr>
          <p:cNvPr id="4" name="Slide Number Placeholder 3"/>
          <p:cNvSpPr>
            <a:spLocks noGrp="1"/>
          </p:cNvSpPr>
          <p:nvPr>
            <p:ph type="sldNum" sz="quarter" idx="10"/>
          </p:nvPr>
        </p:nvSpPr>
        <p:spPr/>
        <p:txBody>
          <a:bodyPr/>
          <a:lstStyle/>
          <a:p>
            <a:fld id="{350EB4A9-1821-460D-8FD9-78B697006B58}" type="slidenum">
              <a:rPr lang="en-GB" smtClean="0"/>
              <a:t>94</a:t>
            </a:fld>
            <a:endParaRPr lang="en-GB" dirty="0"/>
          </a:p>
        </p:txBody>
      </p:sp>
    </p:spTree>
    <p:extLst>
      <p:ext uri="{BB962C8B-B14F-4D97-AF65-F5344CB8AC3E}">
        <p14:creationId xmlns:p14="http://schemas.microsoft.com/office/powerpoint/2010/main" val="8671454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GB" dirty="0"/>
          </a:p>
        </p:txBody>
      </p:sp>
      <p:sp>
        <p:nvSpPr>
          <p:cNvPr id="4" name="Slide Number Placeholder 3"/>
          <p:cNvSpPr>
            <a:spLocks noGrp="1"/>
          </p:cNvSpPr>
          <p:nvPr>
            <p:ph type="sldNum" sz="quarter" idx="10"/>
          </p:nvPr>
        </p:nvSpPr>
        <p:spPr/>
        <p:txBody>
          <a:bodyPr/>
          <a:lstStyle/>
          <a:p>
            <a:fld id="{350EB4A9-1821-460D-8FD9-78B697006B58}" type="slidenum">
              <a:rPr lang="en-GB" smtClean="0"/>
              <a:t>95</a:t>
            </a:fld>
            <a:endParaRPr lang="en-GB" dirty="0"/>
          </a:p>
        </p:txBody>
      </p:sp>
    </p:spTree>
    <p:extLst>
      <p:ext uri="{BB962C8B-B14F-4D97-AF65-F5344CB8AC3E}">
        <p14:creationId xmlns:p14="http://schemas.microsoft.com/office/powerpoint/2010/main" val="220563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07D9A765-0DC8-4A3F-8B6F-B70E41CAE860}" type="datetimeFigureOut">
              <a:rPr lang="en-GB" smtClean="0"/>
              <a:t>17/09/2020</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01EF68C-FBB8-4C49-8749-19F1974C93CB}" type="slidenum">
              <a:rPr lang="en-GB" smtClean="0"/>
              <a:t>‹#›</a:t>
            </a:fld>
            <a:endParaRPr lang="en-GB" dirty="0"/>
          </a:p>
        </p:txBody>
      </p:sp>
    </p:spTree>
    <p:extLst>
      <p:ext uri="{BB962C8B-B14F-4D97-AF65-F5344CB8AC3E}">
        <p14:creationId xmlns:p14="http://schemas.microsoft.com/office/powerpoint/2010/main" val="240863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7D9A765-0DC8-4A3F-8B6F-B70E41CAE860}" type="datetimeFigureOut">
              <a:rPr lang="en-GB" smtClean="0"/>
              <a:t>17/09/2020</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01EF68C-FBB8-4C49-8749-19F1974C93CB}" type="slidenum">
              <a:rPr lang="en-GB" smtClean="0"/>
              <a:t>‹#›</a:t>
            </a:fld>
            <a:endParaRPr lang="en-GB" dirty="0"/>
          </a:p>
        </p:txBody>
      </p:sp>
    </p:spTree>
    <p:extLst>
      <p:ext uri="{BB962C8B-B14F-4D97-AF65-F5344CB8AC3E}">
        <p14:creationId xmlns:p14="http://schemas.microsoft.com/office/powerpoint/2010/main" val="101505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7D9A765-0DC8-4A3F-8B6F-B70E41CAE860}" type="datetimeFigureOut">
              <a:rPr lang="en-GB" smtClean="0"/>
              <a:t>17/09/2020</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01EF68C-FBB8-4C49-8749-19F1974C93CB}" type="slidenum">
              <a:rPr lang="en-GB" smtClean="0"/>
              <a:t>‹#›</a:t>
            </a:fld>
            <a:endParaRPr lang="en-GB" dirty="0"/>
          </a:p>
        </p:txBody>
      </p:sp>
    </p:spTree>
    <p:extLst>
      <p:ext uri="{BB962C8B-B14F-4D97-AF65-F5344CB8AC3E}">
        <p14:creationId xmlns:p14="http://schemas.microsoft.com/office/powerpoint/2010/main" val="391688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7D9A765-0DC8-4A3F-8B6F-B70E41CAE860}" type="datetimeFigureOut">
              <a:rPr lang="en-GB" smtClean="0"/>
              <a:t>17/09/2020</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01EF68C-FBB8-4C49-8749-19F1974C93CB}" type="slidenum">
              <a:rPr lang="en-GB" smtClean="0"/>
              <a:t>‹#›</a:t>
            </a:fld>
            <a:endParaRPr lang="en-GB" dirty="0"/>
          </a:p>
        </p:txBody>
      </p:sp>
    </p:spTree>
    <p:extLst>
      <p:ext uri="{BB962C8B-B14F-4D97-AF65-F5344CB8AC3E}">
        <p14:creationId xmlns:p14="http://schemas.microsoft.com/office/powerpoint/2010/main" val="94270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7D9A765-0DC8-4A3F-8B6F-B70E41CAE860}" type="datetimeFigureOut">
              <a:rPr lang="en-GB" smtClean="0"/>
              <a:t>17/09/2020</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01EF68C-FBB8-4C49-8749-19F1974C93CB}" type="slidenum">
              <a:rPr lang="en-GB" smtClean="0"/>
              <a:t>‹#›</a:t>
            </a:fld>
            <a:endParaRPr lang="en-GB" dirty="0"/>
          </a:p>
        </p:txBody>
      </p:sp>
    </p:spTree>
    <p:extLst>
      <p:ext uri="{BB962C8B-B14F-4D97-AF65-F5344CB8AC3E}">
        <p14:creationId xmlns:p14="http://schemas.microsoft.com/office/powerpoint/2010/main" val="150179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07D9A765-0DC8-4A3F-8B6F-B70E41CAE860}" type="datetimeFigureOut">
              <a:rPr lang="en-GB" smtClean="0"/>
              <a:t>17/09/2020</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601EF68C-FBB8-4C49-8749-19F1974C93CB}" type="slidenum">
              <a:rPr lang="en-GB" smtClean="0"/>
              <a:t>‹#›</a:t>
            </a:fld>
            <a:endParaRPr lang="en-GB" dirty="0"/>
          </a:p>
        </p:txBody>
      </p:sp>
    </p:spTree>
    <p:extLst>
      <p:ext uri="{BB962C8B-B14F-4D97-AF65-F5344CB8AC3E}">
        <p14:creationId xmlns:p14="http://schemas.microsoft.com/office/powerpoint/2010/main" val="2299290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07D9A765-0DC8-4A3F-8B6F-B70E41CAE860}" type="datetimeFigureOut">
              <a:rPr lang="en-GB" smtClean="0"/>
              <a:t>17/09/2020</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601EF68C-FBB8-4C49-8749-19F1974C93CB}" type="slidenum">
              <a:rPr lang="en-GB" smtClean="0"/>
              <a:t>‹#›</a:t>
            </a:fld>
            <a:endParaRPr lang="en-GB" dirty="0"/>
          </a:p>
        </p:txBody>
      </p:sp>
    </p:spTree>
    <p:extLst>
      <p:ext uri="{BB962C8B-B14F-4D97-AF65-F5344CB8AC3E}">
        <p14:creationId xmlns:p14="http://schemas.microsoft.com/office/powerpoint/2010/main" val="3686026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7D9A765-0DC8-4A3F-8B6F-B70E41CAE860}" type="datetimeFigureOut">
              <a:rPr lang="en-GB" smtClean="0"/>
              <a:t>17/09/2020</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601EF68C-FBB8-4C49-8749-19F1974C93CB}" type="slidenum">
              <a:rPr lang="en-GB" smtClean="0"/>
              <a:t>‹#›</a:t>
            </a:fld>
            <a:endParaRPr lang="en-GB" dirty="0"/>
          </a:p>
        </p:txBody>
      </p:sp>
    </p:spTree>
    <p:extLst>
      <p:ext uri="{BB962C8B-B14F-4D97-AF65-F5344CB8AC3E}">
        <p14:creationId xmlns:p14="http://schemas.microsoft.com/office/powerpoint/2010/main" val="138731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7D9A765-0DC8-4A3F-8B6F-B70E41CAE860}" type="datetimeFigureOut">
              <a:rPr lang="en-GB" smtClean="0"/>
              <a:t>17/09/2020</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601EF68C-FBB8-4C49-8749-19F1974C93CB}" type="slidenum">
              <a:rPr lang="en-GB" smtClean="0"/>
              <a:t>‹#›</a:t>
            </a:fld>
            <a:endParaRPr lang="en-GB" dirty="0"/>
          </a:p>
        </p:txBody>
      </p:sp>
    </p:spTree>
    <p:extLst>
      <p:ext uri="{BB962C8B-B14F-4D97-AF65-F5344CB8AC3E}">
        <p14:creationId xmlns:p14="http://schemas.microsoft.com/office/powerpoint/2010/main" val="76427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7D9A765-0DC8-4A3F-8B6F-B70E41CAE860}" type="datetimeFigureOut">
              <a:rPr lang="en-GB" smtClean="0"/>
              <a:t>17/09/2020</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601EF68C-FBB8-4C49-8749-19F1974C93CB}" type="slidenum">
              <a:rPr lang="en-GB" smtClean="0"/>
              <a:t>‹#›</a:t>
            </a:fld>
            <a:endParaRPr lang="en-GB" dirty="0"/>
          </a:p>
        </p:txBody>
      </p:sp>
    </p:spTree>
    <p:extLst>
      <p:ext uri="{BB962C8B-B14F-4D97-AF65-F5344CB8AC3E}">
        <p14:creationId xmlns:p14="http://schemas.microsoft.com/office/powerpoint/2010/main" val="61174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7D9A765-0DC8-4A3F-8B6F-B70E41CAE860}" type="datetimeFigureOut">
              <a:rPr lang="en-GB" smtClean="0"/>
              <a:t>17/09/2020</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601EF68C-FBB8-4C49-8749-19F1974C93CB}" type="slidenum">
              <a:rPr lang="en-GB" smtClean="0"/>
              <a:t>‹#›</a:t>
            </a:fld>
            <a:endParaRPr lang="en-GB" dirty="0"/>
          </a:p>
        </p:txBody>
      </p:sp>
    </p:spTree>
    <p:extLst>
      <p:ext uri="{BB962C8B-B14F-4D97-AF65-F5344CB8AC3E}">
        <p14:creationId xmlns:p14="http://schemas.microsoft.com/office/powerpoint/2010/main" val="1854660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7D9A765-0DC8-4A3F-8B6F-B70E41CAE860}" type="datetimeFigureOut">
              <a:rPr lang="en-GB" smtClean="0"/>
              <a:t>17/09/2020</a:t>
            </a:fld>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01EF68C-FBB8-4C49-8749-19F1974C93CB}" type="slidenum">
              <a:rPr lang="en-GB" smtClean="0"/>
              <a:t>‹#›</a:t>
            </a:fld>
            <a:endParaRPr lang="en-GB" dirty="0"/>
          </a:p>
        </p:txBody>
      </p:sp>
      <p:sp>
        <p:nvSpPr>
          <p:cNvPr id="1031" name="Text Box 7"/>
          <p:cNvSpPr txBox="1">
            <a:spLocks noChangeArrowheads="1"/>
          </p:cNvSpPr>
          <p:nvPr/>
        </p:nvSpPr>
        <p:spPr bwMode="auto">
          <a:xfrm>
            <a:off x="228600" y="61722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dirty="0">
                <a:solidFill>
                  <a:schemeClr val="bg2"/>
                </a:solidFill>
                <a:latin typeface="Arial" charset="0"/>
                <a:ea typeface="ＭＳ Ｐゴシック" pitchFamily="116" charset="-128"/>
              </a:rPr>
              <a:t>www.halton.gov.uk</a:t>
            </a:r>
          </a:p>
        </p:txBody>
      </p:sp>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5335588"/>
            <a:ext cx="2057400" cy="152241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charset="0"/>
        </a:defRPr>
      </a:lvl2pPr>
      <a:lvl3pPr algn="ctr" rtl="0" eaLnBrk="1" fontAlgn="base" hangingPunct="1">
        <a:spcBef>
          <a:spcPct val="0"/>
        </a:spcBef>
        <a:spcAft>
          <a:spcPct val="0"/>
        </a:spcAft>
        <a:defRPr sz="4400">
          <a:solidFill>
            <a:schemeClr val="tx2"/>
          </a:solidFill>
          <a:latin typeface="Times" charset="0"/>
        </a:defRPr>
      </a:lvl3pPr>
      <a:lvl4pPr algn="ctr" rtl="0" eaLnBrk="1" fontAlgn="base" hangingPunct="1">
        <a:spcBef>
          <a:spcPct val="0"/>
        </a:spcBef>
        <a:spcAft>
          <a:spcPct val="0"/>
        </a:spcAft>
        <a:defRPr sz="4400">
          <a:solidFill>
            <a:schemeClr val="tx2"/>
          </a:solidFill>
          <a:latin typeface="Times" charset="0"/>
        </a:defRPr>
      </a:lvl4pPr>
      <a:lvl5pPr algn="ctr" rtl="0" eaLnBrk="1" fontAlgn="base" hangingPunct="1">
        <a:spcBef>
          <a:spcPct val="0"/>
        </a:spcBef>
        <a:spcAft>
          <a:spcPct val="0"/>
        </a:spcAft>
        <a:defRPr sz="4400">
          <a:solidFill>
            <a:schemeClr val="tx2"/>
          </a:solidFill>
          <a:latin typeface="Times" charset="0"/>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q3xoZXSW5y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YnLzSUQc6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bing.com/videos/search?q=you+tube+consent+and+cup+of+tea&amp;view=detail&amp;mid=AE75C0A0984110742CE0AE75C0A0984110742CE0&amp;FORM=VIR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bing.com/videos/search?q=you+tube+contextual+safeguarding+clip&amp;view=detail&amp;mid=0FE47C12545020C01B540FE47C12545020C01B54&amp;FORM=VIR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pLhGpS1f-F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6.tmp"/></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gif"/></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gif"/><Relationship Id="rId4" Type="http://schemas.openxmlformats.org/officeDocument/2006/relationships/image" Target="../media/image15.jpeg"/></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jpeg"/></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jpeg"/></Relationships>
</file>

<file path=ppt/slides/_rels/slide7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2.jpeg"/></Relationships>
</file>

<file path=ppt/slides/_rels/slide7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2.jpeg"/></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2.jpeg"/></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2.jpeg"/></Relationships>
</file>

<file path=ppt/slides/_rels/slide8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2.jpeg"/></Relationships>
</file>

<file path=ppt/slides/_rels/slide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jpeg"/></Relationships>
</file>

<file path=ppt/slides/_rels/slide8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jpe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jpeg"/><Relationship Id="rId4" Type="http://schemas.openxmlformats.org/officeDocument/2006/relationships/image" Target="../media/image23.jpeg"/></Relationships>
</file>

<file path=ppt/slides/_rels/slide9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jpeg"/><Relationship Id="rId4" Type="http://schemas.openxmlformats.org/officeDocument/2006/relationships/image" Target="../media/image23.jpeg"/></Relationships>
</file>

<file path=ppt/slides/_rels/slide9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0"/>
            <a:ext cx="7772400" cy="2290591"/>
          </a:xfrm>
        </p:spPr>
        <p:txBody>
          <a:bodyPr/>
          <a:lstStyle/>
          <a:p>
            <a:r>
              <a:rPr lang="en-GB" altLang="en-US" sz="48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BASIC AWARENESS </a:t>
            </a:r>
            <a:r>
              <a:rPr lang="en-GB" altLang="en-US" sz="48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IN </a:t>
            </a:r>
            <a:r>
              <a:rPr lang="en-GB" altLang="en-US" sz="48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SAFEGUARDING </a:t>
            </a:r>
            <a:r>
              <a:rPr lang="en-GB" altLang="en-US" sz="48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CHILDREN</a:t>
            </a:r>
            <a:r>
              <a:rPr lang="en-GB" altLang="en-US" sz="4000" b="1" dirty="0">
                <a:solidFill>
                  <a:schemeClr val="accent1">
                    <a:lumMod val="50000"/>
                  </a:schemeClr>
                </a:solidFill>
                <a:latin typeface="Calibri" panose="020F0502020204030204" pitchFamily="34" charset="0"/>
              </a:rPr>
              <a:t/>
            </a:r>
            <a:br>
              <a:rPr lang="en-GB" altLang="en-US" sz="4000" b="1" dirty="0">
                <a:solidFill>
                  <a:schemeClr val="accent1">
                    <a:lumMod val="50000"/>
                  </a:schemeClr>
                </a:solidFill>
                <a:latin typeface="Calibri" panose="020F0502020204030204" pitchFamily="34" charset="0"/>
              </a:rPr>
            </a:br>
            <a:r>
              <a:rPr lang="en-GB" altLang="en-US" sz="3800" i="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rPr>
              <a:t>REFRESHER </a:t>
            </a:r>
            <a:r>
              <a:rPr lang="en-GB" altLang="en-US" sz="3800" i="1" dirty="0" smtClean="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rPr>
              <a:t>TRAINING FOR </a:t>
            </a:r>
            <a:r>
              <a:rPr lang="en-GB" altLang="en-US" sz="3800" i="1" dirty="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rPr>
              <a:t>WHOLE SCHOOL </a:t>
            </a:r>
            <a:r>
              <a:rPr lang="en-GB" altLang="en-US" sz="3800" i="1" dirty="0" smtClean="0">
                <a:solidFill>
                  <a:schemeClr val="accent2">
                    <a:lumMod val="60000"/>
                    <a:lumOff val="40000"/>
                  </a:schemeClr>
                </a:solidFill>
                <a:effectLst>
                  <a:outerShdw blurRad="38100" dist="38100" dir="2700000" algn="tl">
                    <a:srgbClr val="000000">
                      <a:alpha val="43137"/>
                    </a:srgbClr>
                  </a:outerShdw>
                </a:effectLst>
                <a:latin typeface="Calibri" panose="020F0502020204030204" pitchFamily="34" charset="0"/>
              </a:rPr>
              <a:t>STAFF</a:t>
            </a:r>
            <a:endParaRPr lang="en-GB" sz="3800" i="1" dirty="0">
              <a:solidFill>
                <a:schemeClr val="bg1">
                  <a:lumMod val="65000"/>
                </a:schemeClr>
              </a:solidFill>
              <a:latin typeface="Calibri" panose="020F0502020204030204" pitchFamily="34" charset="0"/>
            </a:endParaRPr>
          </a:p>
        </p:txBody>
      </p:sp>
      <p:pic>
        <p:nvPicPr>
          <p:cNvPr id="4" name="Picture 3"/>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188640"/>
            <a:ext cx="1210471" cy="1210471"/>
          </a:xfrm>
          <a:prstGeom prst="rect">
            <a:avLst/>
          </a:prstGeom>
        </p:spPr>
      </p:pic>
      <p:pic>
        <p:nvPicPr>
          <p:cNvPr id="1026" name="Picture 2" descr="C:\Users\noonn\Pictures\Safeguarding.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4822" y="4108775"/>
            <a:ext cx="2634356" cy="16755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3471" y="5855887"/>
            <a:ext cx="6408712" cy="338554"/>
          </a:xfrm>
          <a:prstGeom prst="rect">
            <a:avLst/>
          </a:prstGeom>
          <a:noFill/>
        </p:spPr>
        <p:txBody>
          <a:bodyPr wrap="square" rtlCol="0">
            <a:spAutoFit/>
          </a:bodyPr>
          <a:lstStyle/>
          <a:p>
            <a:pPr algn="ctr"/>
            <a:r>
              <a:rPr lang="en-GB" altLang="en-US" sz="1600" dirty="0" smtClean="0">
                <a:solidFill>
                  <a:schemeClr val="accent5">
                    <a:lumMod val="50000"/>
                  </a:schemeClr>
                </a:solidFill>
                <a:latin typeface="Calibri" panose="020F0502020204030204" pitchFamily="34" charset="0"/>
              </a:rPr>
              <a:t>Produced by Halton Safeguarding </a:t>
            </a:r>
            <a:r>
              <a:rPr lang="en-GB" altLang="en-US" sz="1600" dirty="0">
                <a:solidFill>
                  <a:schemeClr val="accent5">
                    <a:lumMod val="50000"/>
                  </a:schemeClr>
                </a:solidFill>
                <a:latin typeface="Calibri" panose="020F0502020204030204" pitchFamily="34" charset="0"/>
              </a:rPr>
              <a:t>Children in </a:t>
            </a:r>
            <a:r>
              <a:rPr lang="en-GB" altLang="en-US" sz="1600" dirty="0" smtClean="0">
                <a:solidFill>
                  <a:schemeClr val="accent5">
                    <a:lumMod val="50000"/>
                  </a:schemeClr>
                </a:solidFill>
                <a:latin typeface="Calibri" panose="020F0502020204030204" pitchFamily="34" charset="0"/>
              </a:rPr>
              <a:t>Education</a:t>
            </a:r>
            <a:endParaRPr lang="en-GB" sz="1600" dirty="0">
              <a:solidFill>
                <a:schemeClr val="accent5">
                  <a:lumMod val="50000"/>
                </a:schemeClr>
              </a:solidFill>
            </a:endParaRPr>
          </a:p>
        </p:txBody>
      </p:sp>
      <p:sp>
        <p:nvSpPr>
          <p:cNvPr id="7" name="TextBox 6"/>
          <p:cNvSpPr txBox="1"/>
          <p:nvPr/>
        </p:nvSpPr>
        <p:spPr>
          <a:xfrm>
            <a:off x="1979712" y="6124963"/>
            <a:ext cx="5419013" cy="523220"/>
          </a:xfrm>
          <a:prstGeom prst="rect">
            <a:avLst/>
          </a:prstGeom>
          <a:noFill/>
        </p:spPr>
        <p:txBody>
          <a:bodyPr wrap="square" rtlCol="0">
            <a:spAutoFit/>
          </a:bodyPr>
          <a:lstStyle/>
          <a:p>
            <a:pPr algn="ctr"/>
            <a:r>
              <a:rPr lang="en-GB" altLang="en-US" sz="1400" dirty="0" smtClean="0">
                <a:solidFill>
                  <a:schemeClr val="bg1">
                    <a:lumMod val="65000"/>
                  </a:schemeClr>
                </a:solidFill>
                <a:latin typeface="Calibri" panose="020F0502020204030204" pitchFamily="34" charset="0"/>
              </a:rPr>
              <a:t>Quality Assured by </a:t>
            </a:r>
            <a:r>
              <a:rPr lang="en-GB" altLang="en-US" sz="1400" dirty="0" err="1" smtClean="0">
                <a:solidFill>
                  <a:schemeClr val="bg1">
                    <a:lumMod val="65000"/>
                  </a:schemeClr>
                </a:solidFill>
                <a:latin typeface="Calibri" panose="020F0502020204030204" pitchFamily="34" charset="0"/>
              </a:rPr>
              <a:t>Halton</a:t>
            </a:r>
            <a:r>
              <a:rPr lang="en-GB" altLang="en-US" sz="1400" dirty="0" smtClean="0">
                <a:solidFill>
                  <a:schemeClr val="bg1">
                    <a:lumMod val="65000"/>
                  </a:schemeClr>
                </a:solidFill>
                <a:latin typeface="Calibri" panose="020F0502020204030204" pitchFamily="34" charset="0"/>
              </a:rPr>
              <a:t> Children and Young People Safeguarding Partnership (HCYPSP)</a:t>
            </a:r>
            <a:endParaRPr lang="en-GB" sz="1400" dirty="0"/>
          </a:p>
        </p:txBody>
      </p:sp>
      <p:sp>
        <p:nvSpPr>
          <p:cNvPr id="9" name="TextBox 8"/>
          <p:cNvSpPr txBox="1"/>
          <p:nvPr/>
        </p:nvSpPr>
        <p:spPr>
          <a:xfrm>
            <a:off x="1756929" y="6517774"/>
            <a:ext cx="5641796" cy="307777"/>
          </a:xfrm>
          <a:prstGeom prst="rect">
            <a:avLst/>
          </a:prstGeom>
          <a:noFill/>
        </p:spPr>
        <p:txBody>
          <a:bodyPr wrap="square" rtlCol="0">
            <a:spAutoFit/>
          </a:bodyPr>
          <a:lstStyle/>
          <a:p>
            <a:pPr algn="ctr"/>
            <a:r>
              <a:rPr lang="en-GB" altLang="en-US" sz="1400" i="1" dirty="0" smtClean="0">
                <a:solidFill>
                  <a:schemeClr val="bg1">
                    <a:lumMod val="65000"/>
                  </a:schemeClr>
                </a:solidFill>
                <a:latin typeface="Calibri" panose="020F0502020204030204" pitchFamily="34" charset="0"/>
              </a:rPr>
              <a:t>Revised September 2020</a:t>
            </a:r>
            <a:endParaRPr lang="en-GB" sz="1400" dirty="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00" y="188640"/>
            <a:ext cx="1332900" cy="138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758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5192"/>
            <a:ext cx="7772400" cy="1143000"/>
          </a:xfrm>
        </p:spPr>
        <p:txBody>
          <a:bodyPr/>
          <a:lstStyle/>
          <a:p>
            <a:r>
              <a:rPr lang="en-GB" b="1" dirty="0" smtClean="0">
                <a:solidFill>
                  <a:schemeClr val="accent1">
                    <a:lumMod val="50000"/>
                  </a:schemeClr>
                </a:solidFill>
                <a:latin typeface="Calibri" panose="020F0502020204030204" pitchFamily="34" charset="0"/>
              </a:rPr>
              <a:t>Safeguarding or Child Protection</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539552" y="1412776"/>
            <a:ext cx="8064896" cy="4683224"/>
          </a:xfrm>
        </p:spPr>
        <p:txBody>
          <a:bodyPr/>
          <a:lstStyle/>
          <a:p>
            <a:pPr marL="0" indent="0" algn="just">
              <a:buNone/>
            </a:pPr>
            <a:r>
              <a:rPr lang="en-GB" sz="2800" b="1" dirty="0" smtClean="0">
                <a:solidFill>
                  <a:schemeClr val="accent1">
                    <a:lumMod val="50000"/>
                  </a:schemeClr>
                </a:solidFill>
                <a:latin typeface="Calibri" panose="020F0502020204030204" pitchFamily="34" charset="0"/>
              </a:rPr>
              <a:t>Definition of Safeguarding</a:t>
            </a:r>
          </a:p>
          <a:p>
            <a:pPr algn="just"/>
            <a:r>
              <a:rPr lang="en-GB" sz="2800" b="1" dirty="0" smtClean="0">
                <a:solidFill>
                  <a:schemeClr val="accent1">
                    <a:lumMod val="50000"/>
                  </a:schemeClr>
                </a:solidFill>
                <a:latin typeface="Calibri" panose="020F0502020204030204" pitchFamily="34" charset="0"/>
              </a:rPr>
              <a:t>Protecting</a:t>
            </a:r>
            <a:r>
              <a:rPr lang="en-GB" sz="2800" dirty="0" smtClean="0">
                <a:solidFill>
                  <a:schemeClr val="accent1">
                    <a:lumMod val="50000"/>
                  </a:schemeClr>
                </a:solidFill>
                <a:latin typeface="Calibri" panose="020F0502020204030204" pitchFamily="34" charset="0"/>
              </a:rPr>
              <a:t> </a:t>
            </a:r>
            <a:r>
              <a:rPr lang="en-GB" sz="2800" dirty="0">
                <a:solidFill>
                  <a:schemeClr val="accent1">
                    <a:lumMod val="50000"/>
                  </a:schemeClr>
                </a:solidFill>
                <a:latin typeface="Calibri" panose="020F0502020204030204" pitchFamily="34" charset="0"/>
              </a:rPr>
              <a:t>children from maltreatment</a:t>
            </a:r>
          </a:p>
          <a:p>
            <a:pPr algn="just"/>
            <a:r>
              <a:rPr lang="en-GB" sz="2800" b="1" dirty="0">
                <a:solidFill>
                  <a:schemeClr val="accent1">
                    <a:lumMod val="50000"/>
                  </a:schemeClr>
                </a:solidFill>
                <a:latin typeface="Calibri" panose="020F0502020204030204" pitchFamily="34" charset="0"/>
              </a:rPr>
              <a:t>P</a:t>
            </a:r>
            <a:r>
              <a:rPr lang="en-GB" sz="2800" b="1" dirty="0" smtClean="0">
                <a:solidFill>
                  <a:schemeClr val="accent1">
                    <a:lumMod val="50000"/>
                  </a:schemeClr>
                </a:solidFill>
                <a:latin typeface="Calibri" panose="020F0502020204030204" pitchFamily="34" charset="0"/>
              </a:rPr>
              <a:t>reventing</a:t>
            </a:r>
            <a:r>
              <a:rPr lang="en-GB" sz="2800" dirty="0" smtClean="0">
                <a:solidFill>
                  <a:schemeClr val="accent1">
                    <a:lumMod val="50000"/>
                  </a:schemeClr>
                </a:solidFill>
                <a:latin typeface="Calibri" panose="020F0502020204030204" pitchFamily="34" charset="0"/>
              </a:rPr>
              <a:t> </a:t>
            </a:r>
            <a:r>
              <a:rPr lang="en-GB" sz="2800" dirty="0">
                <a:solidFill>
                  <a:schemeClr val="accent1">
                    <a:lumMod val="50000"/>
                  </a:schemeClr>
                </a:solidFill>
                <a:latin typeface="Calibri" panose="020F0502020204030204" pitchFamily="34" charset="0"/>
              </a:rPr>
              <a:t>impairment of children's health or development</a:t>
            </a:r>
          </a:p>
          <a:p>
            <a:pPr algn="just"/>
            <a:r>
              <a:rPr lang="en-GB" sz="2800" b="1" dirty="0">
                <a:solidFill>
                  <a:schemeClr val="accent1">
                    <a:lumMod val="50000"/>
                  </a:schemeClr>
                </a:solidFill>
                <a:latin typeface="Calibri" panose="020F0502020204030204" pitchFamily="34" charset="0"/>
              </a:rPr>
              <a:t>E</a:t>
            </a:r>
            <a:r>
              <a:rPr lang="en-GB" sz="2800" b="1" dirty="0" smtClean="0">
                <a:solidFill>
                  <a:schemeClr val="accent1">
                    <a:lumMod val="50000"/>
                  </a:schemeClr>
                </a:solidFill>
                <a:latin typeface="Calibri" panose="020F0502020204030204" pitchFamily="34" charset="0"/>
              </a:rPr>
              <a:t>nsuring</a:t>
            </a:r>
            <a:r>
              <a:rPr lang="en-GB" sz="2800" dirty="0" smtClean="0">
                <a:solidFill>
                  <a:schemeClr val="accent1">
                    <a:lumMod val="50000"/>
                  </a:schemeClr>
                </a:solidFill>
                <a:latin typeface="Calibri" panose="020F0502020204030204" pitchFamily="34" charset="0"/>
              </a:rPr>
              <a:t> </a:t>
            </a:r>
            <a:r>
              <a:rPr lang="en-GB" sz="2800" dirty="0">
                <a:solidFill>
                  <a:schemeClr val="accent1">
                    <a:lumMod val="50000"/>
                  </a:schemeClr>
                </a:solidFill>
                <a:latin typeface="Calibri" panose="020F0502020204030204" pitchFamily="34" charset="0"/>
              </a:rPr>
              <a:t>that children are growing up in circumstances consistent with the provision of safe and effective care</a:t>
            </a:r>
          </a:p>
          <a:p>
            <a:pPr algn="just"/>
            <a:r>
              <a:rPr lang="en-GB" sz="2800" b="1" dirty="0">
                <a:solidFill>
                  <a:schemeClr val="accent1">
                    <a:lumMod val="50000"/>
                  </a:schemeClr>
                </a:solidFill>
                <a:latin typeface="Calibri" panose="020F0502020204030204" pitchFamily="34" charset="0"/>
              </a:rPr>
              <a:t>T</a:t>
            </a:r>
            <a:r>
              <a:rPr lang="en-GB" sz="2800" b="1" dirty="0" smtClean="0">
                <a:solidFill>
                  <a:schemeClr val="accent1">
                    <a:lumMod val="50000"/>
                  </a:schemeClr>
                </a:solidFill>
                <a:latin typeface="Calibri" panose="020F0502020204030204" pitchFamily="34" charset="0"/>
              </a:rPr>
              <a:t>aking </a:t>
            </a:r>
            <a:r>
              <a:rPr lang="en-GB" sz="2800" b="1" dirty="0">
                <a:solidFill>
                  <a:schemeClr val="accent1">
                    <a:lumMod val="50000"/>
                  </a:schemeClr>
                </a:solidFill>
                <a:latin typeface="Calibri" panose="020F0502020204030204" pitchFamily="34" charset="0"/>
              </a:rPr>
              <a:t>action </a:t>
            </a:r>
            <a:r>
              <a:rPr lang="en-GB" sz="2800" dirty="0">
                <a:solidFill>
                  <a:schemeClr val="accent1">
                    <a:lumMod val="50000"/>
                  </a:schemeClr>
                </a:solidFill>
                <a:latin typeface="Calibri" panose="020F0502020204030204" pitchFamily="34" charset="0"/>
              </a:rPr>
              <a:t>to enable all children to have the best </a:t>
            </a:r>
            <a:r>
              <a:rPr lang="en-GB" sz="2800" dirty="0" smtClean="0">
                <a:solidFill>
                  <a:schemeClr val="accent1">
                    <a:lumMod val="50000"/>
                  </a:schemeClr>
                </a:solidFill>
                <a:latin typeface="Calibri" panose="020F0502020204030204" pitchFamily="34" charset="0"/>
              </a:rPr>
              <a:t>outcomes</a:t>
            </a:r>
            <a:endParaRPr lang="en-US" sz="2800" dirty="0">
              <a:solidFill>
                <a:schemeClr val="accent1">
                  <a:lumMod val="50000"/>
                </a:schemeClr>
              </a:solidFill>
              <a:latin typeface="Calibri" panose="020F0502020204030204" pitchFamily="34" charset="0"/>
            </a:endParaRPr>
          </a:p>
          <a:p>
            <a:pPr marL="0" indent="0" algn="ctr">
              <a:buNone/>
            </a:pPr>
            <a:r>
              <a:rPr lang="en-GB" sz="2000" i="1" dirty="0" smtClean="0">
                <a:solidFill>
                  <a:schemeClr val="accent1">
                    <a:lumMod val="50000"/>
                  </a:schemeClr>
                </a:solidFill>
                <a:latin typeface="Calibri" panose="020F0502020204030204" pitchFamily="34" charset="0"/>
              </a:rPr>
              <a:t>Working Together 2018</a:t>
            </a:r>
            <a:endParaRPr lang="en-GB" sz="2000" i="1" dirty="0">
              <a:solidFill>
                <a:schemeClr val="accent1">
                  <a:lumMod val="50000"/>
                </a:schemeClr>
              </a:solidFill>
              <a:latin typeface="Calibri" panose="020F05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763"/>
            <a:ext cx="1176422" cy="122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84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5192"/>
            <a:ext cx="7772400" cy="1143000"/>
          </a:xfrm>
        </p:spPr>
        <p:txBody>
          <a:bodyPr/>
          <a:lstStyle/>
          <a:p>
            <a:r>
              <a:rPr lang="en-GB" b="1" dirty="0" smtClean="0">
                <a:solidFill>
                  <a:schemeClr val="accent1">
                    <a:lumMod val="50000"/>
                  </a:schemeClr>
                </a:solidFill>
                <a:latin typeface="Calibri" panose="020F0502020204030204" pitchFamily="34" charset="0"/>
              </a:rPr>
              <a:t>Safeguarding or Child Protection</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2852936"/>
            <a:ext cx="8064896" cy="1152128"/>
          </a:xfrm>
        </p:spPr>
        <p:txBody>
          <a:bodyPr/>
          <a:lstStyle/>
          <a:p>
            <a:pPr marL="0" indent="0" algn="ctr">
              <a:buNone/>
            </a:pPr>
            <a:r>
              <a:rPr lang="en-US" sz="2800" b="1" dirty="0" smtClean="0">
                <a:solidFill>
                  <a:schemeClr val="accent1">
                    <a:lumMod val="50000"/>
                  </a:schemeClr>
                </a:solidFill>
                <a:latin typeface="Calibri" panose="020F0502020204030204" pitchFamily="34" charset="0"/>
              </a:rPr>
              <a:t>What do YOU do to promote safeguarding in our school?</a:t>
            </a:r>
            <a:endParaRPr lang="en-GB" sz="2000" i="1" dirty="0">
              <a:solidFill>
                <a:schemeClr val="accent1">
                  <a:lumMod val="50000"/>
                </a:schemeClr>
              </a:solidFill>
              <a:latin typeface="Calibri" panose="020F05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763"/>
            <a:ext cx="1176422" cy="122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55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5192"/>
            <a:ext cx="7772400" cy="1143000"/>
          </a:xfrm>
        </p:spPr>
        <p:txBody>
          <a:bodyPr/>
          <a:lstStyle/>
          <a:p>
            <a:r>
              <a:rPr lang="en-GB" b="1" dirty="0" smtClean="0">
                <a:solidFill>
                  <a:schemeClr val="accent1">
                    <a:lumMod val="50000"/>
                  </a:schemeClr>
                </a:solidFill>
                <a:latin typeface="Calibri" panose="020F0502020204030204" pitchFamily="34" charset="0"/>
              </a:rPr>
              <a:t>Safeguarding or Child Protection</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3212976"/>
            <a:ext cx="8064896" cy="792088"/>
          </a:xfrm>
        </p:spPr>
        <p:txBody>
          <a:bodyPr/>
          <a:lstStyle/>
          <a:p>
            <a:pPr marL="0" indent="0" algn="ctr">
              <a:buNone/>
            </a:pPr>
            <a:r>
              <a:rPr lang="en-US" sz="2800" dirty="0" smtClean="0">
                <a:solidFill>
                  <a:schemeClr val="accent1">
                    <a:lumMod val="50000"/>
                  </a:schemeClr>
                </a:solidFill>
                <a:latin typeface="Calibri" panose="020F0502020204030204" pitchFamily="34" charset="0"/>
              </a:rPr>
              <a:t>As a school, we keep the </a:t>
            </a:r>
            <a:r>
              <a:rPr lang="en-US" sz="2800" b="1" dirty="0" smtClean="0">
                <a:solidFill>
                  <a:schemeClr val="accent1">
                    <a:lumMod val="50000"/>
                  </a:schemeClr>
                </a:solidFill>
                <a:latin typeface="Calibri" panose="020F0502020204030204" pitchFamily="34" charset="0"/>
              </a:rPr>
              <a:t>CHILD </a:t>
            </a:r>
            <a:r>
              <a:rPr lang="en-US" sz="2800" dirty="0" smtClean="0">
                <a:solidFill>
                  <a:schemeClr val="accent1">
                    <a:lumMod val="50000"/>
                  </a:schemeClr>
                </a:solidFill>
                <a:latin typeface="Calibri" panose="020F0502020204030204" pitchFamily="34" charset="0"/>
              </a:rPr>
              <a:t>at the </a:t>
            </a:r>
            <a:r>
              <a:rPr lang="en-US" sz="2800" dirty="0" err="1" smtClean="0">
                <a:solidFill>
                  <a:schemeClr val="accent1">
                    <a:lumMod val="50000"/>
                  </a:schemeClr>
                </a:solidFill>
                <a:latin typeface="Calibri" panose="020F0502020204030204" pitchFamily="34" charset="0"/>
              </a:rPr>
              <a:t>centre</a:t>
            </a:r>
            <a:r>
              <a:rPr lang="en-US" sz="2800" dirty="0" smtClean="0">
                <a:solidFill>
                  <a:schemeClr val="accent1">
                    <a:lumMod val="50000"/>
                  </a:schemeClr>
                </a:solidFill>
                <a:latin typeface="Calibri" panose="020F0502020204030204" pitchFamily="34" charset="0"/>
              </a:rPr>
              <a:t>…</a:t>
            </a:r>
            <a:endParaRPr lang="en-GB" sz="2000" i="1" dirty="0">
              <a:solidFill>
                <a:schemeClr val="accent1">
                  <a:lumMod val="50000"/>
                </a:schemeClr>
              </a:solidFill>
              <a:latin typeface="Calibri" panose="020F05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763"/>
            <a:ext cx="1176422" cy="12234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61847" y="5620516"/>
            <a:ext cx="1993787" cy="923330"/>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Relationships with parents and families</a:t>
            </a:r>
            <a:endParaRPr lang="en-GB" b="1" dirty="0">
              <a:latin typeface="Calibri" panose="020F0502020204030204" pitchFamily="34" charset="0"/>
            </a:endParaRPr>
          </a:p>
        </p:txBody>
      </p:sp>
      <p:sp>
        <p:nvSpPr>
          <p:cNvPr id="8" name="TextBox 7"/>
          <p:cNvSpPr txBox="1"/>
          <p:nvPr/>
        </p:nvSpPr>
        <p:spPr>
          <a:xfrm>
            <a:off x="3379571" y="1851252"/>
            <a:ext cx="1152128" cy="646331"/>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Health &amp; Safety</a:t>
            </a:r>
            <a:endParaRPr lang="en-GB" b="1" dirty="0">
              <a:latin typeface="Calibri" panose="020F0502020204030204" pitchFamily="34" charset="0"/>
            </a:endParaRPr>
          </a:p>
        </p:txBody>
      </p:sp>
      <p:sp>
        <p:nvSpPr>
          <p:cNvPr id="9" name="TextBox 8"/>
          <p:cNvSpPr txBox="1"/>
          <p:nvPr/>
        </p:nvSpPr>
        <p:spPr>
          <a:xfrm>
            <a:off x="5580112" y="1943585"/>
            <a:ext cx="1152128" cy="369332"/>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SCR</a:t>
            </a:r>
            <a:endParaRPr lang="en-GB" b="1" dirty="0">
              <a:latin typeface="Calibri" panose="020F0502020204030204" pitchFamily="34" charset="0"/>
            </a:endParaRPr>
          </a:p>
        </p:txBody>
      </p:sp>
      <p:sp>
        <p:nvSpPr>
          <p:cNvPr id="10" name="TextBox 9"/>
          <p:cNvSpPr txBox="1"/>
          <p:nvPr/>
        </p:nvSpPr>
        <p:spPr>
          <a:xfrm>
            <a:off x="603286" y="4706150"/>
            <a:ext cx="1152128" cy="646331"/>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Record Keeping</a:t>
            </a:r>
            <a:endParaRPr lang="en-GB" b="1" dirty="0">
              <a:latin typeface="Calibri" panose="020F0502020204030204" pitchFamily="34" charset="0"/>
            </a:endParaRPr>
          </a:p>
        </p:txBody>
      </p:sp>
      <p:sp>
        <p:nvSpPr>
          <p:cNvPr id="11" name="TextBox 10"/>
          <p:cNvSpPr txBox="1"/>
          <p:nvPr/>
        </p:nvSpPr>
        <p:spPr>
          <a:xfrm>
            <a:off x="2915816" y="4650162"/>
            <a:ext cx="1152128" cy="646331"/>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Follow Policy</a:t>
            </a:r>
            <a:endParaRPr lang="en-GB" b="1" dirty="0">
              <a:latin typeface="Calibri" panose="020F0502020204030204" pitchFamily="34" charset="0"/>
            </a:endParaRPr>
          </a:p>
        </p:txBody>
      </p:sp>
      <p:sp>
        <p:nvSpPr>
          <p:cNvPr id="12" name="TextBox 11"/>
          <p:cNvSpPr txBox="1"/>
          <p:nvPr/>
        </p:nvSpPr>
        <p:spPr>
          <a:xfrm>
            <a:off x="6732240" y="4113035"/>
            <a:ext cx="1584176" cy="369332"/>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Curriculum</a:t>
            </a:r>
            <a:endParaRPr lang="en-GB" b="1" dirty="0">
              <a:latin typeface="Calibri" panose="020F0502020204030204" pitchFamily="34" charset="0"/>
            </a:endParaRPr>
          </a:p>
        </p:txBody>
      </p:sp>
      <p:sp>
        <p:nvSpPr>
          <p:cNvPr id="13" name="TextBox 12"/>
          <p:cNvSpPr txBox="1"/>
          <p:nvPr/>
        </p:nvSpPr>
        <p:spPr>
          <a:xfrm>
            <a:off x="7020272" y="1123955"/>
            <a:ext cx="1584176" cy="369332"/>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Attendance</a:t>
            </a:r>
            <a:endParaRPr lang="en-GB" b="1" dirty="0">
              <a:latin typeface="Calibri" panose="020F0502020204030204" pitchFamily="34" charset="0"/>
            </a:endParaRPr>
          </a:p>
        </p:txBody>
      </p:sp>
      <p:sp>
        <p:nvSpPr>
          <p:cNvPr id="14" name="TextBox 13"/>
          <p:cNvSpPr txBox="1"/>
          <p:nvPr/>
        </p:nvSpPr>
        <p:spPr>
          <a:xfrm>
            <a:off x="481030" y="2600733"/>
            <a:ext cx="1786713" cy="369332"/>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Whistleblowing</a:t>
            </a:r>
            <a:endParaRPr lang="en-GB" b="1" dirty="0">
              <a:latin typeface="Calibri" panose="020F0502020204030204" pitchFamily="34" charset="0"/>
            </a:endParaRPr>
          </a:p>
        </p:txBody>
      </p:sp>
      <p:sp>
        <p:nvSpPr>
          <p:cNvPr id="15" name="TextBox 14"/>
          <p:cNvSpPr txBox="1"/>
          <p:nvPr/>
        </p:nvSpPr>
        <p:spPr>
          <a:xfrm>
            <a:off x="2803507" y="1176074"/>
            <a:ext cx="1152128" cy="369332"/>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err="1" smtClean="0">
                <a:latin typeface="Calibri" panose="020F0502020204030204" pitchFamily="34" charset="0"/>
              </a:rPr>
              <a:t>Behaviour</a:t>
            </a:r>
            <a:endParaRPr lang="en-GB" b="1" dirty="0">
              <a:latin typeface="Calibri" panose="020F0502020204030204" pitchFamily="34" charset="0"/>
            </a:endParaRPr>
          </a:p>
        </p:txBody>
      </p:sp>
      <p:sp>
        <p:nvSpPr>
          <p:cNvPr id="16" name="TextBox 15"/>
          <p:cNvSpPr txBox="1"/>
          <p:nvPr/>
        </p:nvSpPr>
        <p:spPr>
          <a:xfrm>
            <a:off x="4906362" y="5805182"/>
            <a:ext cx="1152128" cy="369332"/>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Bullying</a:t>
            </a:r>
            <a:endParaRPr lang="en-GB" b="1" dirty="0">
              <a:latin typeface="Calibri" panose="020F0502020204030204" pitchFamily="34" charset="0"/>
            </a:endParaRPr>
          </a:p>
        </p:txBody>
      </p:sp>
      <p:sp>
        <p:nvSpPr>
          <p:cNvPr id="17" name="TextBox 16"/>
          <p:cNvSpPr txBox="1"/>
          <p:nvPr/>
        </p:nvSpPr>
        <p:spPr>
          <a:xfrm>
            <a:off x="7236296" y="2511890"/>
            <a:ext cx="1152128" cy="646331"/>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Online Safety</a:t>
            </a:r>
            <a:endParaRPr lang="en-GB" b="1" dirty="0">
              <a:latin typeface="Calibri" panose="020F0502020204030204" pitchFamily="34" charset="0"/>
            </a:endParaRPr>
          </a:p>
        </p:txBody>
      </p:sp>
      <p:sp>
        <p:nvSpPr>
          <p:cNvPr id="18" name="TextBox 17"/>
          <p:cNvSpPr txBox="1"/>
          <p:nvPr/>
        </p:nvSpPr>
        <p:spPr>
          <a:xfrm>
            <a:off x="4059104" y="3958281"/>
            <a:ext cx="1881048" cy="369332"/>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Risk Assessments</a:t>
            </a:r>
            <a:endParaRPr lang="en-GB" b="1" dirty="0">
              <a:latin typeface="Calibri" panose="020F0502020204030204" pitchFamily="34" charset="0"/>
            </a:endParaRPr>
          </a:p>
        </p:txBody>
      </p:sp>
      <p:sp>
        <p:nvSpPr>
          <p:cNvPr id="19" name="TextBox 18"/>
          <p:cNvSpPr txBox="1"/>
          <p:nvPr/>
        </p:nvSpPr>
        <p:spPr>
          <a:xfrm>
            <a:off x="314688" y="3781030"/>
            <a:ext cx="1152128" cy="369332"/>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Training</a:t>
            </a:r>
            <a:endParaRPr lang="en-GB" b="1" dirty="0">
              <a:latin typeface="Calibri" panose="020F0502020204030204" pitchFamily="34" charset="0"/>
            </a:endParaRPr>
          </a:p>
        </p:txBody>
      </p:sp>
      <p:sp>
        <p:nvSpPr>
          <p:cNvPr id="20" name="TextBox 19"/>
          <p:cNvSpPr txBox="1"/>
          <p:nvPr/>
        </p:nvSpPr>
        <p:spPr>
          <a:xfrm>
            <a:off x="835968" y="1823381"/>
            <a:ext cx="1152128" cy="369332"/>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Ethos</a:t>
            </a:r>
            <a:endParaRPr lang="en-GB" b="1" dirty="0">
              <a:latin typeface="Calibri" panose="020F0502020204030204" pitchFamily="34" charset="0"/>
            </a:endParaRPr>
          </a:p>
        </p:txBody>
      </p:sp>
      <p:sp>
        <p:nvSpPr>
          <p:cNvPr id="21" name="TextBox 20"/>
          <p:cNvSpPr txBox="1"/>
          <p:nvPr/>
        </p:nvSpPr>
        <p:spPr>
          <a:xfrm>
            <a:off x="1179350" y="1131500"/>
            <a:ext cx="1152128" cy="369332"/>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Induction</a:t>
            </a:r>
            <a:endParaRPr lang="en-GB" b="1" dirty="0">
              <a:latin typeface="Calibri" panose="020F0502020204030204" pitchFamily="34" charset="0"/>
            </a:endParaRPr>
          </a:p>
        </p:txBody>
      </p:sp>
      <p:sp>
        <p:nvSpPr>
          <p:cNvPr id="22" name="TextBox 21"/>
          <p:cNvSpPr txBox="1"/>
          <p:nvPr/>
        </p:nvSpPr>
        <p:spPr>
          <a:xfrm>
            <a:off x="4738012" y="4881005"/>
            <a:ext cx="1778204" cy="646331"/>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Professional curiosity</a:t>
            </a:r>
            <a:endParaRPr lang="en-GB" b="1" dirty="0">
              <a:latin typeface="Calibri" panose="020F0502020204030204" pitchFamily="34" charset="0"/>
            </a:endParaRPr>
          </a:p>
        </p:txBody>
      </p:sp>
      <p:sp>
        <p:nvSpPr>
          <p:cNvPr id="23" name="TextBox 22"/>
          <p:cNvSpPr txBox="1"/>
          <p:nvPr/>
        </p:nvSpPr>
        <p:spPr>
          <a:xfrm>
            <a:off x="4738012" y="1024739"/>
            <a:ext cx="1152128" cy="369332"/>
          </a:xfrm>
          <a:prstGeom prst="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smtClean="0">
                <a:latin typeface="Calibri" panose="020F0502020204030204" pitchFamily="34" charset="0"/>
              </a:rPr>
              <a:t>Referrals</a:t>
            </a:r>
            <a:endParaRPr lang="en-GB" b="1" dirty="0">
              <a:latin typeface="Calibri" panose="020F0502020204030204" pitchFamily="34" charset="0"/>
            </a:endParaRPr>
          </a:p>
        </p:txBody>
      </p:sp>
    </p:spTree>
    <p:extLst>
      <p:ext uri="{BB962C8B-B14F-4D97-AF65-F5344CB8AC3E}">
        <p14:creationId xmlns:p14="http://schemas.microsoft.com/office/powerpoint/2010/main" val="808122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5192"/>
            <a:ext cx="7772400" cy="1143000"/>
          </a:xfrm>
        </p:spPr>
        <p:txBody>
          <a:bodyPr/>
          <a:lstStyle/>
          <a:p>
            <a:r>
              <a:rPr lang="en-GB" b="1" dirty="0" smtClean="0">
                <a:solidFill>
                  <a:schemeClr val="accent1">
                    <a:lumMod val="50000"/>
                  </a:schemeClr>
                </a:solidFill>
                <a:latin typeface="Calibri" panose="020F0502020204030204" pitchFamily="34" charset="0"/>
              </a:rPr>
              <a:t>Safeguarding or Child Protection</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052736"/>
            <a:ext cx="8424936" cy="5328592"/>
          </a:xfrm>
        </p:spPr>
        <p:txBody>
          <a:bodyPr/>
          <a:lstStyle/>
          <a:p>
            <a:pPr marL="0" indent="0" algn="just">
              <a:buNone/>
            </a:pPr>
            <a:r>
              <a:rPr lang="en-US" sz="2800" b="1" dirty="0" smtClean="0">
                <a:solidFill>
                  <a:schemeClr val="accent1">
                    <a:lumMod val="50000"/>
                  </a:schemeClr>
                </a:solidFill>
                <a:latin typeface="Calibri" panose="020F0502020204030204" pitchFamily="34" charset="0"/>
              </a:rPr>
              <a:t>Ofsted</a:t>
            </a:r>
          </a:p>
          <a:p>
            <a:pPr marL="0" indent="0" algn="just">
              <a:buNone/>
            </a:pPr>
            <a:r>
              <a:rPr lang="en-US" sz="2400" dirty="0" smtClean="0">
                <a:solidFill>
                  <a:schemeClr val="accent1">
                    <a:lumMod val="50000"/>
                  </a:schemeClr>
                </a:solidFill>
                <a:latin typeface="Calibri" panose="020F0502020204030204" pitchFamily="34" charset="0"/>
              </a:rPr>
              <a:t>The Ofsted focus on </a:t>
            </a:r>
            <a:r>
              <a:rPr lang="en-US" sz="2400" b="1" dirty="0" smtClean="0">
                <a:solidFill>
                  <a:schemeClr val="accent1">
                    <a:lumMod val="50000"/>
                  </a:schemeClr>
                </a:solidFill>
                <a:latin typeface="Calibri" panose="020F0502020204030204" pitchFamily="34" charset="0"/>
              </a:rPr>
              <a:t>safeguarding</a:t>
            </a:r>
            <a:r>
              <a:rPr lang="en-US" sz="2400" dirty="0" smtClean="0">
                <a:solidFill>
                  <a:schemeClr val="accent1">
                    <a:lumMod val="50000"/>
                  </a:schemeClr>
                </a:solidFill>
                <a:latin typeface="Calibri" panose="020F0502020204030204" pitchFamily="34" charset="0"/>
              </a:rPr>
              <a:t> when inspecting a school </a:t>
            </a:r>
            <a:r>
              <a:rPr lang="en-US" sz="2400" dirty="0">
                <a:solidFill>
                  <a:schemeClr val="accent1">
                    <a:lumMod val="50000"/>
                  </a:schemeClr>
                </a:solidFill>
                <a:latin typeface="Calibri" panose="020F0502020204030204" pitchFamily="34" charset="0"/>
              </a:rPr>
              <a:t>relates to broader aspects of care and education, including:</a:t>
            </a:r>
          </a:p>
          <a:p>
            <a:pPr algn="just"/>
            <a:r>
              <a:rPr lang="en-US" sz="2000" dirty="0" smtClean="0">
                <a:solidFill>
                  <a:schemeClr val="accent1">
                    <a:lumMod val="50000"/>
                  </a:schemeClr>
                </a:solidFill>
                <a:latin typeface="Calibri" panose="020F0502020204030204" pitchFamily="34" charset="0"/>
              </a:rPr>
              <a:t>Children’s </a:t>
            </a:r>
            <a:r>
              <a:rPr lang="en-US" sz="2000" b="1" dirty="0" smtClean="0">
                <a:solidFill>
                  <a:schemeClr val="accent1">
                    <a:lumMod val="50000"/>
                  </a:schemeClr>
                </a:solidFill>
                <a:latin typeface="Calibri" panose="020F0502020204030204" pitchFamily="34" charset="0"/>
              </a:rPr>
              <a:t>physical and mental </a:t>
            </a:r>
            <a:r>
              <a:rPr lang="en-US" sz="2000" dirty="0" smtClean="0">
                <a:solidFill>
                  <a:schemeClr val="accent1">
                    <a:lumMod val="50000"/>
                  </a:schemeClr>
                </a:solidFill>
                <a:latin typeface="Calibri" panose="020F0502020204030204" pitchFamily="34" charset="0"/>
              </a:rPr>
              <a:t>health </a:t>
            </a:r>
            <a:r>
              <a:rPr lang="en-US" sz="2000" dirty="0">
                <a:solidFill>
                  <a:schemeClr val="accent1">
                    <a:lumMod val="50000"/>
                  </a:schemeClr>
                </a:solidFill>
                <a:latin typeface="Calibri" panose="020F0502020204030204" pitchFamily="34" charset="0"/>
              </a:rPr>
              <a:t>and </a:t>
            </a:r>
            <a:r>
              <a:rPr lang="en-US" sz="2000" dirty="0" smtClean="0">
                <a:solidFill>
                  <a:schemeClr val="accent1">
                    <a:lumMod val="50000"/>
                  </a:schemeClr>
                </a:solidFill>
                <a:latin typeface="Calibri" panose="020F0502020204030204" pitchFamily="34" charset="0"/>
              </a:rPr>
              <a:t>safety, well-being and attendance</a:t>
            </a:r>
            <a:endParaRPr lang="en-US" sz="2000" dirty="0">
              <a:solidFill>
                <a:schemeClr val="accent1">
                  <a:lumMod val="50000"/>
                </a:schemeClr>
              </a:solidFill>
              <a:latin typeface="Calibri" panose="020F0502020204030204" pitchFamily="34" charset="0"/>
            </a:endParaRPr>
          </a:p>
          <a:p>
            <a:pPr algn="just"/>
            <a:r>
              <a:rPr lang="en-US" sz="2000" dirty="0">
                <a:solidFill>
                  <a:schemeClr val="accent1">
                    <a:lumMod val="50000"/>
                  </a:schemeClr>
                </a:solidFill>
                <a:latin typeface="Calibri" panose="020F0502020204030204" pitchFamily="34" charset="0"/>
              </a:rPr>
              <a:t>T</a:t>
            </a:r>
            <a:r>
              <a:rPr lang="en-US" sz="2000" dirty="0" smtClean="0">
                <a:solidFill>
                  <a:schemeClr val="accent1">
                    <a:lumMod val="50000"/>
                  </a:schemeClr>
                </a:solidFill>
                <a:latin typeface="Calibri" panose="020F0502020204030204" pitchFamily="34" charset="0"/>
              </a:rPr>
              <a:t>he </a:t>
            </a:r>
            <a:r>
              <a:rPr lang="en-US" sz="2000" dirty="0">
                <a:solidFill>
                  <a:schemeClr val="accent1">
                    <a:lumMod val="50000"/>
                  </a:schemeClr>
                </a:solidFill>
                <a:latin typeface="Calibri" panose="020F0502020204030204" pitchFamily="34" charset="0"/>
              </a:rPr>
              <a:t>use of reasonable force</a:t>
            </a:r>
          </a:p>
          <a:p>
            <a:pPr algn="just"/>
            <a:r>
              <a:rPr lang="en-US" sz="2000" dirty="0">
                <a:solidFill>
                  <a:schemeClr val="accent1">
                    <a:lumMod val="50000"/>
                  </a:schemeClr>
                </a:solidFill>
                <a:latin typeface="Calibri" panose="020F0502020204030204" pitchFamily="34" charset="0"/>
              </a:rPr>
              <a:t>M</a:t>
            </a:r>
            <a:r>
              <a:rPr lang="en-US" sz="2000" dirty="0" smtClean="0">
                <a:solidFill>
                  <a:schemeClr val="accent1">
                    <a:lumMod val="50000"/>
                  </a:schemeClr>
                </a:solidFill>
                <a:latin typeface="Calibri" panose="020F0502020204030204" pitchFamily="34" charset="0"/>
              </a:rPr>
              <a:t>eeting </a:t>
            </a:r>
            <a:r>
              <a:rPr lang="en-US" sz="2000" dirty="0">
                <a:solidFill>
                  <a:schemeClr val="accent1">
                    <a:lumMod val="50000"/>
                  </a:schemeClr>
                </a:solidFill>
                <a:latin typeface="Calibri" panose="020F0502020204030204" pitchFamily="34" charset="0"/>
              </a:rPr>
              <a:t>the needs of children </a:t>
            </a:r>
            <a:r>
              <a:rPr lang="en-US" sz="2000" dirty="0" smtClean="0">
                <a:solidFill>
                  <a:schemeClr val="accent1">
                    <a:lumMod val="50000"/>
                  </a:schemeClr>
                </a:solidFill>
                <a:latin typeface="Calibri" panose="020F0502020204030204" pitchFamily="34" charset="0"/>
              </a:rPr>
              <a:t>with </a:t>
            </a:r>
            <a:r>
              <a:rPr lang="en-US" sz="2000" dirty="0">
                <a:solidFill>
                  <a:schemeClr val="accent1">
                    <a:lumMod val="50000"/>
                  </a:schemeClr>
                </a:solidFill>
                <a:latin typeface="Calibri" panose="020F0502020204030204" pitchFamily="34" charset="0"/>
              </a:rPr>
              <a:t>medical conditions</a:t>
            </a:r>
          </a:p>
          <a:p>
            <a:pPr algn="just"/>
            <a:r>
              <a:rPr lang="en-US" sz="2000" dirty="0">
                <a:solidFill>
                  <a:schemeClr val="accent1">
                    <a:lumMod val="50000"/>
                  </a:schemeClr>
                </a:solidFill>
                <a:latin typeface="Calibri" panose="020F0502020204030204" pitchFamily="34" charset="0"/>
              </a:rPr>
              <a:t>P</a:t>
            </a:r>
            <a:r>
              <a:rPr lang="en-US" sz="2000" dirty="0" smtClean="0">
                <a:solidFill>
                  <a:schemeClr val="accent1">
                    <a:lumMod val="50000"/>
                  </a:schemeClr>
                </a:solidFill>
                <a:latin typeface="Calibri" panose="020F0502020204030204" pitchFamily="34" charset="0"/>
              </a:rPr>
              <a:t>roviding </a:t>
            </a:r>
            <a:r>
              <a:rPr lang="en-US" sz="2000" dirty="0">
                <a:solidFill>
                  <a:schemeClr val="accent1">
                    <a:lumMod val="50000"/>
                  </a:schemeClr>
                </a:solidFill>
                <a:latin typeface="Calibri" panose="020F0502020204030204" pitchFamily="34" charset="0"/>
              </a:rPr>
              <a:t>first aid</a:t>
            </a:r>
          </a:p>
          <a:p>
            <a:pPr algn="just"/>
            <a:r>
              <a:rPr lang="en-US" sz="2000" dirty="0" smtClean="0">
                <a:solidFill>
                  <a:schemeClr val="accent1">
                    <a:lumMod val="50000"/>
                  </a:schemeClr>
                </a:solidFill>
                <a:latin typeface="Calibri" panose="020F0502020204030204" pitchFamily="34" charset="0"/>
              </a:rPr>
              <a:t>Educational </a:t>
            </a:r>
            <a:r>
              <a:rPr lang="en-US" sz="2000" dirty="0">
                <a:solidFill>
                  <a:schemeClr val="accent1">
                    <a:lumMod val="50000"/>
                  </a:schemeClr>
                </a:solidFill>
                <a:latin typeface="Calibri" panose="020F0502020204030204" pitchFamily="34" charset="0"/>
              </a:rPr>
              <a:t>visits</a:t>
            </a:r>
          </a:p>
          <a:p>
            <a:pPr algn="just"/>
            <a:r>
              <a:rPr lang="en-US" sz="2000" dirty="0">
                <a:solidFill>
                  <a:schemeClr val="accent1">
                    <a:lumMod val="50000"/>
                  </a:schemeClr>
                </a:solidFill>
                <a:latin typeface="Calibri" panose="020F0502020204030204" pitchFamily="34" charset="0"/>
              </a:rPr>
              <a:t>I</a:t>
            </a:r>
            <a:r>
              <a:rPr lang="en-US" sz="2000" dirty="0" smtClean="0">
                <a:solidFill>
                  <a:schemeClr val="accent1">
                    <a:lumMod val="50000"/>
                  </a:schemeClr>
                </a:solidFill>
                <a:latin typeface="Calibri" panose="020F0502020204030204" pitchFamily="34" charset="0"/>
              </a:rPr>
              <a:t>ntimate </a:t>
            </a:r>
            <a:r>
              <a:rPr lang="en-US" sz="2000" dirty="0">
                <a:solidFill>
                  <a:schemeClr val="accent1">
                    <a:lumMod val="50000"/>
                  </a:schemeClr>
                </a:solidFill>
                <a:latin typeface="Calibri" panose="020F0502020204030204" pitchFamily="34" charset="0"/>
              </a:rPr>
              <a:t>care and emotional well-being </a:t>
            </a:r>
          </a:p>
          <a:p>
            <a:pPr algn="just"/>
            <a:r>
              <a:rPr lang="en-US" sz="2000" dirty="0" smtClean="0">
                <a:solidFill>
                  <a:schemeClr val="accent1">
                    <a:lumMod val="50000"/>
                  </a:schemeClr>
                </a:solidFill>
                <a:latin typeface="Calibri" panose="020F0502020204030204" pitchFamily="34" charset="0"/>
              </a:rPr>
              <a:t>Online safety, sexting and </a:t>
            </a:r>
            <a:r>
              <a:rPr lang="en-US" sz="2000" dirty="0">
                <a:solidFill>
                  <a:schemeClr val="accent1">
                    <a:lumMod val="50000"/>
                  </a:schemeClr>
                </a:solidFill>
                <a:latin typeface="Calibri" panose="020F0502020204030204" pitchFamily="34" charset="0"/>
              </a:rPr>
              <a:t>associated issues </a:t>
            </a:r>
          </a:p>
          <a:p>
            <a:r>
              <a:rPr lang="en-US" sz="2000" dirty="0">
                <a:solidFill>
                  <a:schemeClr val="accent1">
                    <a:lumMod val="50000"/>
                  </a:schemeClr>
                </a:solidFill>
                <a:latin typeface="Calibri" panose="020F0502020204030204" pitchFamily="34" charset="0"/>
              </a:rPr>
              <a:t>A</a:t>
            </a:r>
            <a:r>
              <a:rPr lang="en-US" sz="2000" dirty="0" smtClean="0">
                <a:solidFill>
                  <a:schemeClr val="accent1">
                    <a:lumMod val="50000"/>
                  </a:schemeClr>
                </a:solidFill>
                <a:latin typeface="Calibri" panose="020F0502020204030204" pitchFamily="34" charset="0"/>
              </a:rPr>
              <a:t>ppropriate </a:t>
            </a:r>
            <a:r>
              <a:rPr lang="en-US" sz="2000" dirty="0">
                <a:solidFill>
                  <a:schemeClr val="accent1">
                    <a:lumMod val="50000"/>
                  </a:schemeClr>
                </a:solidFill>
                <a:latin typeface="Calibri" panose="020F0502020204030204" pitchFamily="34" charset="0"/>
              </a:rPr>
              <a:t>arrangements to ensure </a:t>
            </a:r>
            <a:r>
              <a:rPr lang="en-US" sz="2000" dirty="0" smtClean="0">
                <a:solidFill>
                  <a:schemeClr val="accent1">
                    <a:lumMod val="50000"/>
                  </a:schemeClr>
                </a:solidFill>
                <a:latin typeface="Calibri" panose="020F0502020204030204" pitchFamily="34" charset="0"/>
              </a:rPr>
              <a:t>children’s security, taking </a:t>
            </a:r>
            <a:r>
              <a:rPr lang="en-US" sz="2000" dirty="0">
                <a:solidFill>
                  <a:schemeClr val="accent1">
                    <a:lumMod val="50000"/>
                  </a:schemeClr>
                </a:solidFill>
                <a:latin typeface="Calibri" panose="020F0502020204030204" pitchFamily="34" charset="0"/>
              </a:rPr>
              <a:t>into account the local </a:t>
            </a:r>
            <a:r>
              <a:rPr lang="en-US" sz="2000" dirty="0" smtClean="0">
                <a:solidFill>
                  <a:schemeClr val="accent1">
                    <a:lumMod val="50000"/>
                  </a:schemeClr>
                </a:solidFill>
                <a:latin typeface="Calibri" panose="020F0502020204030204" pitchFamily="34" charset="0"/>
              </a:rPr>
              <a:t>context</a:t>
            </a:r>
            <a:endParaRPr lang="en-US" sz="2000" dirty="0">
              <a:solidFill>
                <a:schemeClr val="accent1">
                  <a:lumMod val="50000"/>
                </a:schemeClr>
              </a:solidFill>
              <a:latin typeface="Calibri" panose="020F050202020403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763"/>
            <a:ext cx="1176422" cy="122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249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43608" y="85192"/>
            <a:ext cx="7772400" cy="1143000"/>
          </a:xfrm>
        </p:spPr>
        <p:txBody>
          <a:bodyPr/>
          <a:lstStyle/>
          <a:p>
            <a:r>
              <a:rPr lang="en-GB" b="1" dirty="0" smtClean="0">
                <a:solidFill>
                  <a:schemeClr val="accent1">
                    <a:lumMod val="50000"/>
                  </a:schemeClr>
                </a:solidFill>
                <a:latin typeface="Calibri" panose="020F0502020204030204" pitchFamily="34" charset="0"/>
              </a:rPr>
              <a:t>Safeguarding or Child Protection</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539552" y="1484784"/>
            <a:ext cx="7992888" cy="4611216"/>
          </a:xfrm>
        </p:spPr>
        <p:txBody>
          <a:bodyPr/>
          <a:lstStyle/>
          <a:p>
            <a:pPr marL="0" lvl="0" indent="0">
              <a:buNone/>
            </a:pPr>
            <a:r>
              <a:rPr lang="en-GB" sz="2800" b="1" dirty="0" smtClean="0">
                <a:solidFill>
                  <a:schemeClr val="accent1">
                    <a:lumMod val="50000"/>
                  </a:schemeClr>
                </a:solidFill>
                <a:latin typeface="Calibri" panose="020F0502020204030204" pitchFamily="34" charset="0"/>
              </a:rPr>
              <a:t>Definition of Child Protection</a:t>
            </a:r>
          </a:p>
          <a:p>
            <a:pPr marL="0" lvl="0" indent="0">
              <a:buNone/>
            </a:pPr>
            <a:endParaRPr lang="en-GB" sz="2800" dirty="0">
              <a:solidFill>
                <a:schemeClr val="accent1">
                  <a:lumMod val="50000"/>
                </a:schemeClr>
              </a:solidFill>
              <a:latin typeface="Calibri" panose="020F0502020204030204" pitchFamily="34" charset="0"/>
            </a:endParaRPr>
          </a:p>
          <a:p>
            <a:pPr marL="0" lvl="0" indent="0" algn="just">
              <a:buNone/>
            </a:pPr>
            <a:r>
              <a:rPr lang="en-GB" sz="2800" dirty="0">
                <a:solidFill>
                  <a:schemeClr val="accent1">
                    <a:lumMod val="50000"/>
                  </a:schemeClr>
                </a:solidFill>
                <a:latin typeface="Calibri" panose="020F0502020204030204" pitchFamily="34" charset="0"/>
              </a:rPr>
              <a:t>Part of safeguarding and promoting welfare. This refers to the activity that is undertaken to protect specific children who are suffering, or are likely to suffer, significant </a:t>
            </a:r>
            <a:r>
              <a:rPr lang="en-GB" sz="2800" dirty="0" smtClean="0">
                <a:solidFill>
                  <a:schemeClr val="accent1">
                    <a:lumMod val="50000"/>
                  </a:schemeClr>
                </a:solidFill>
                <a:latin typeface="Calibri" panose="020F0502020204030204" pitchFamily="34" charset="0"/>
              </a:rPr>
              <a:t>harm</a:t>
            </a:r>
          </a:p>
          <a:p>
            <a:pPr marL="0" lvl="0" indent="0" algn="just">
              <a:buNone/>
            </a:pPr>
            <a:endParaRPr lang="en-GB" sz="2000" i="1" dirty="0" smtClean="0">
              <a:solidFill>
                <a:schemeClr val="accent1">
                  <a:lumMod val="50000"/>
                </a:schemeClr>
              </a:solidFill>
              <a:latin typeface="Calibri" panose="020F0502020204030204" pitchFamily="34" charset="0"/>
            </a:endParaRPr>
          </a:p>
          <a:p>
            <a:pPr marL="0" lvl="0" indent="0" algn="ctr">
              <a:buNone/>
            </a:pPr>
            <a:r>
              <a:rPr lang="en-GB" sz="2000" i="1" dirty="0" smtClean="0">
                <a:solidFill>
                  <a:schemeClr val="accent1">
                    <a:lumMod val="50000"/>
                  </a:schemeClr>
                </a:solidFill>
                <a:latin typeface="Calibri" panose="020F0502020204030204" pitchFamily="34" charset="0"/>
              </a:rPr>
              <a:t>Working </a:t>
            </a:r>
            <a:r>
              <a:rPr lang="en-GB" sz="2000" i="1" dirty="0">
                <a:solidFill>
                  <a:schemeClr val="accent1">
                    <a:lumMod val="50000"/>
                  </a:schemeClr>
                </a:solidFill>
                <a:latin typeface="Calibri" panose="020F0502020204030204" pitchFamily="34" charset="0"/>
              </a:rPr>
              <a:t>Together </a:t>
            </a:r>
            <a:r>
              <a:rPr lang="en-GB" sz="2000" i="1" dirty="0" smtClean="0">
                <a:solidFill>
                  <a:schemeClr val="accent1">
                    <a:lumMod val="50000"/>
                  </a:schemeClr>
                </a:solidFill>
                <a:latin typeface="Calibri" panose="020F0502020204030204" pitchFamily="34" charset="0"/>
              </a:rPr>
              <a:t>2018</a:t>
            </a:r>
            <a:endParaRPr lang="en-GB" sz="2000" i="1" dirty="0">
              <a:solidFill>
                <a:schemeClr val="accent1">
                  <a:lumMod val="50000"/>
                </a:schemeClr>
              </a:solidFill>
              <a:latin typeface="Calibri" panose="020F050202020403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4763"/>
            <a:ext cx="1176421" cy="122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535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8012" y="1111665"/>
            <a:ext cx="3485233" cy="480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323528" y="2177518"/>
            <a:ext cx="259832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30000"/>
              </a:spcBef>
              <a:buFontTx/>
              <a:buNone/>
            </a:pPr>
            <a:r>
              <a:rPr lang="en-GB" altLang="en-US" sz="2800" b="1" dirty="0">
                <a:solidFill>
                  <a:schemeClr val="accent1">
                    <a:lumMod val="50000"/>
                  </a:schemeClr>
                </a:solidFill>
                <a:latin typeface="Calibri" panose="020F0502020204030204" pitchFamily="34" charset="0"/>
              </a:rPr>
              <a:t>SAFEGUARDING</a:t>
            </a:r>
            <a:r>
              <a:rPr lang="en-GB" altLang="en-US" sz="2400" dirty="0">
                <a:solidFill>
                  <a:schemeClr val="accent1">
                    <a:lumMod val="50000"/>
                  </a:schemeClr>
                </a:solidFill>
                <a:latin typeface="Calibri" panose="020F0502020204030204" pitchFamily="34" charset="0"/>
              </a:rPr>
              <a:t> Offers prevention and protection</a:t>
            </a:r>
            <a:endParaRPr lang="en-GB" altLang="en-US" sz="2800" dirty="0">
              <a:solidFill>
                <a:schemeClr val="accent1">
                  <a:lumMod val="50000"/>
                </a:schemeClr>
              </a:solidFill>
              <a:latin typeface="Calibri" panose="020F0502020204030204" pitchFamily="34" charset="0"/>
            </a:endParaRPr>
          </a:p>
        </p:txBody>
      </p:sp>
      <p:sp>
        <p:nvSpPr>
          <p:cNvPr id="8" name="TextBox 3"/>
          <p:cNvSpPr txBox="1">
            <a:spLocks noChangeArrowheads="1"/>
          </p:cNvSpPr>
          <p:nvPr/>
        </p:nvSpPr>
        <p:spPr bwMode="auto">
          <a:xfrm>
            <a:off x="6676045" y="3161772"/>
            <a:ext cx="213662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30000"/>
              </a:spcBef>
              <a:buFontTx/>
              <a:buNone/>
            </a:pPr>
            <a:r>
              <a:rPr lang="en-GB" altLang="en-US" sz="2800" b="1" dirty="0">
                <a:solidFill>
                  <a:schemeClr val="accent1">
                    <a:lumMod val="50000"/>
                  </a:schemeClr>
                </a:solidFill>
                <a:latin typeface="Calibri" panose="020F0502020204030204" pitchFamily="34" charset="0"/>
              </a:rPr>
              <a:t>CHILD PROTECTION</a:t>
            </a:r>
            <a:r>
              <a:rPr lang="en-GB" altLang="en-US" sz="2800" dirty="0">
                <a:solidFill>
                  <a:schemeClr val="accent1">
                    <a:lumMod val="50000"/>
                  </a:schemeClr>
                </a:solidFill>
                <a:latin typeface="Calibri" panose="020F0502020204030204" pitchFamily="34" charset="0"/>
              </a:rPr>
              <a:t> </a:t>
            </a:r>
            <a:r>
              <a:rPr lang="en-GB" altLang="en-US" sz="2400" dirty="0">
                <a:solidFill>
                  <a:schemeClr val="accent1">
                    <a:lumMod val="50000"/>
                  </a:schemeClr>
                </a:solidFill>
                <a:latin typeface="Calibri" panose="020F0502020204030204" pitchFamily="34" charset="0"/>
              </a:rPr>
              <a:t>What we need to grab hold of to keep safe</a:t>
            </a:r>
            <a:endParaRPr lang="en-GB" altLang="en-US" sz="2800" dirty="0">
              <a:solidFill>
                <a:schemeClr val="accent1">
                  <a:lumMod val="50000"/>
                </a:schemeClr>
              </a:solidFill>
              <a:latin typeface="Calibri" panose="020F0502020204030204" pitchFamily="34" charset="0"/>
            </a:endParaRPr>
          </a:p>
        </p:txBody>
      </p:sp>
      <p:cxnSp>
        <p:nvCxnSpPr>
          <p:cNvPr id="9" name="Straight Arrow Connector 5"/>
          <p:cNvCxnSpPr>
            <a:cxnSpLocks noChangeShapeType="1"/>
          </p:cNvCxnSpPr>
          <p:nvPr/>
        </p:nvCxnSpPr>
        <p:spPr bwMode="auto">
          <a:xfrm flipV="1">
            <a:off x="2748012" y="2204864"/>
            <a:ext cx="599852" cy="504056"/>
          </a:xfrm>
          <a:prstGeom prst="straightConnector1">
            <a:avLst/>
          </a:prstGeom>
          <a:noFill/>
          <a:ln w="508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a:cxnSpLocks noChangeShapeType="1"/>
          </p:cNvCxnSpPr>
          <p:nvPr/>
        </p:nvCxnSpPr>
        <p:spPr bwMode="auto">
          <a:xfrm flipH="1" flipV="1">
            <a:off x="4617257" y="3439402"/>
            <a:ext cx="1970968" cy="565662"/>
          </a:xfrm>
          <a:prstGeom prst="straightConnector1">
            <a:avLst/>
          </a:prstGeom>
          <a:noFill/>
          <a:ln w="508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txBox="1">
            <a:spLocks/>
          </p:cNvSpPr>
          <p:nvPr/>
        </p:nvSpPr>
        <p:spPr bwMode="auto">
          <a:xfrm>
            <a:off x="1061310" y="85192"/>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charset="0"/>
              </a:defRPr>
            </a:lvl2pPr>
            <a:lvl3pPr algn="ctr" rtl="0" eaLnBrk="1" fontAlgn="base" hangingPunct="1">
              <a:spcBef>
                <a:spcPct val="0"/>
              </a:spcBef>
              <a:spcAft>
                <a:spcPct val="0"/>
              </a:spcAft>
              <a:defRPr sz="4400">
                <a:solidFill>
                  <a:schemeClr val="tx2"/>
                </a:solidFill>
                <a:latin typeface="Times" charset="0"/>
              </a:defRPr>
            </a:lvl3pPr>
            <a:lvl4pPr algn="ctr" rtl="0" eaLnBrk="1" fontAlgn="base" hangingPunct="1">
              <a:spcBef>
                <a:spcPct val="0"/>
              </a:spcBef>
              <a:spcAft>
                <a:spcPct val="0"/>
              </a:spcAft>
              <a:defRPr sz="4400">
                <a:solidFill>
                  <a:schemeClr val="tx2"/>
                </a:solidFill>
                <a:latin typeface="Times" charset="0"/>
              </a:defRPr>
            </a:lvl4pPr>
            <a:lvl5pPr algn="ctr" rtl="0" eaLnBrk="1" fontAlgn="base" hangingPunct="1">
              <a:spcBef>
                <a:spcPct val="0"/>
              </a:spcBef>
              <a:spcAft>
                <a:spcPct val="0"/>
              </a:spcAft>
              <a:defRPr sz="4400">
                <a:solidFill>
                  <a:schemeClr val="tx2"/>
                </a:solidFill>
                <a:latin typeface="Times" charset="0"/>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a:lstStyle>
          <a:p>
            <a:r>
              <a:rPr lang="en-GB" b="1" kern="0" dirty="0" smtClean="0">
                <a:solidFill>
                  <a:schemeClr val="accent1">
                    <a:lumMod val="50000"/>
                  </a:schemeClr>
                </a:solidFill>
                <a:latin typeface="Calibri" panose="020F0502020204030204" pitchFamily="34" charset="0"/>
              </a:rPr>
              <a:t>Safeguarding or Child Protection</a:t>
            </a:r>
            <a:endParaRPr lang="en-GB" b="1" kern="0" dirty="0">
              <a:solidFill>
                <a:schemeClr val="accent1">
                  <a:lumMod val="50000"/>
                </a:schemeClr>
              </a:solidFill>
              <a:latin typeface="Calibri" panose="020F0502020204030204" pitchFamily="34"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440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5192"/>
            <a:ext cx="7772400" cy="1143000"/>
          </a:xfrm>
        </p:spPr>
        <p:txBody>
          <a:bodyPr/>
          <a:lstStyle/>
          <a:p>
            <a:r>
              <a:rPr lang="en-US" b="1" dirty="0" err="1" smtClean="0">
                <a:solidFill>
                  <a:schemeClr val="accent1">
                    <a:lumMod val="50000"/>
                  </a:schemeClr>
                </a:solidFill>
                <a:latin typeface="Calibri" panose="020F0502020204030204" pitchFamily="34" charset="0"/>
              </a:rPr>
              <a:t>KCSiE</a:t>
            </a:r>
            <a:r>
              <a:rPr lang="en-US" b="1" dirty="0" smtClean="0">
                <a:solidFill>
                  <a:schemeClr val="accent1">
                    <a:lumMod val="50000"/>
                  </a:schemeClr>
                </a:solidFill>
                <a:latin typeface="Calibri" panose="020F0502020204030204" pitchFamily="34" charset="0"/>
              </a:rPr>
              <a:t> Updates 2020</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052736"/>
            <a:ext cx="8424936" cy="5328592"/>
          </a:xfrm>
        </p:spPr>
        <p:txBody>
          <a:bodyPr/>
          <a:lstStyle/>
          <a:p>
            <a:pPr marL="0" indent="0" algn="just">
              <a:buNone/>
            </a:pPr>
            <a:endParaRPr lang="en-US" sz="2000" dirty="0" smtClean="0">
              <a:solidFill>
                <a:schemeClr val="accent1">
                  <a:lumMod val="50000"/>
                </a:schemeClr>
              </a:solidFill>
              <a:latin typeface="Calibri" panose="020F0502020204030204" pitchFamily="34" charset="0"/>
            </a:endParaRPr>
          </a:p>
          <a:p>
            <a:pPr algn="just"/>
            <a:r>
              <a:rPr lang="en-US" sz="2000" dirty="0" smtClean="0">
                <a:solidFill>
                  <a:schemeClr val="accent1">
                    <a:lumMod val="50000"/>
                  </a:schemeClr>
                </a:solidFill>
                <a:latin typeface="Calibri" panose="020F0502020204030204" pitchFamily="34" charset="0"/>
              </a:rPr>
              <a:t>Mental Health – included within safeguarding</a:t>
            </a:r>
          </a:p>
          <a:p>
            <a:pPr algn="just"/>
            <a:endParaRPr lang="en-US" sz="2000" dirty="0">
              <a:solidFill>
                <a:schemeClr val="accent1">
                  <a:lumMod val="50000"/>
                </a:schemeClr>
              </a:solidFill>
              <a:latin typeface="Calibri" panose="020F0502020204030204" pitchFamily="34" charset="0"/>
            </a:endParaRPr>
          </a:p>
          <a:p>
            <a:pPr algn="just"/>
            <a:r>
              <a:rPr lang="en-US" sz="2000" dirty="0" smtClean="0">
                <a:solidFill>
                  <a:schemeClr val="accent1">
                    <a:lumMod val="50000"/>
                  </a:schemeClr>
                </a:solidFill>
                <a:latin typeface="Calibri" panose="020F0502020204030204" pitchFamily="34" charset="0"/>
              </a:rPr>
              <a:t>Contextual Safeguarding – consider the situation outside of education and their family.</a:t>
            </a:r>
          </a:p>
          <a:p>
            <a:pPr algn="just"/>
            <a:endParaRPr lang="en-US" sz="2000" dirty="0">
              <a:solidFill>
                <a:schemeClr val="accent1">
                  <a:lumMod val="50000"/>
                </a:schemeClr>
              </a:solidFill>
              <a:latin typeface="Calibri" panose="020F0502020204030204" pitchFamily="34" charset="0"/>
            </a:endParaRPr>
          </a:p>
          <a:p>
            <a:pPr algn="just"/>
            <a:r>
              <a:rPr lang="en-US" sz="2000" dirty="0" smtClean="0">
                <a:solidFill>
                  <a:schemeClr val="accent1">
                    <a:lumMod val="50000"/>
                  </a:schemeClr>
                </a:solidFill>
                <a:latin typeface="Calibri" panose="020F0502020204030204" pitchFamily="34" charset="0"/>
              </a:rPr>
              <a:t>Guidance related to managing allegations – including clarity on supply staff.</a:t>
            </a:r>
          </a:p>
          <a:p>
            <a:pPr algn="just"/>
            <a:endParaRPr lang="en-US" sz="2000" dirty="0">
              <a:solidFill>
                <a:schemeClr val="accent1">
                  <a:lumMod val="50000"/>
                </a:schemeClr>
              </a:solidFill>
              <a:latin typeface="Calibri" panose="020F0502020204030204" pitchFamily="34" charset="0"/>
            </a:endParaRPr>
          </a:p>
          <a:p>
            <a:pPr algn="just"/>
            <a:r>
              <a:rPr lang="en-US" sz="2000" dirty="0" smtClean="0">
                <a:solidFill>
                  <a:schemeClr val="accent1">
                    <a:lumMod val="50000"/>
                  </a:schemeClr>
                </a:solidFill>
                <a:latin typeface="Calibri" panose="020F0502020204030204" pitchFamily="34" charset="0"/>
              </a:rPr>
              <a:t>Concerns about adults working with children “behaved or may have behaved in a way that indicates they may not be suitable to work with children”</a:t>
            </a:r>
          </a:p>
          <a:p>
            <a:pPr marL="0" indent="0" algn="just">
              <a:buNone/>
            </a:pPr>
            <a:endParaRPr lang="en-US" sz="2000" dirty="0">
              <a:solidFill>
                <a:schemeClr val="accent1">
                  <a:lumMod val="50000"/>
                </a:schemeClr>
              </a:solidFill>
              <a:latin typeface="Calibri" panose="020F0502020204030204" pitchFamily="34" charset="0"/>
            </a:endParaRPr>
          </a:p>
          <a:p>
            <a:pPr marL="0" indent="0" algn="just">
              <a:buNone/>
            </a:pPr>
            <a:r>
              <a:rPr lang="en-US" sz="2000" b="1" dirty="0" smtClean="0">
                <a:latin typeface="Calibri" panose="020F0502020204030204" pitchFamily="34" charset="0"/>
              </a:rPr>
              <a:t>Remember, everyone working in school must read </a:t>
            </a:r>
            <a:r>
              <a:rPr lang="en-US" sz="2000" b="1" u="sng" dirty="0" smtClean="0">
                <a:latin typeface="Calibri" panose="020F0502020204030204" pitchFamily="34" charset="0"/>
              </a:rPr>
              <a:t>and understand AT LEAST Part 1 and Annex A.</a:t>
            </a:r>
            <a:r>
              <a:rPr lang="en-US" sz="2000" b="1" dirty="0" smtClean="0">
                <a:latin typeface="Calibri" panose="020F0502020204030204" pitchFamily="34" charset="0"/>
              </a:rPr>
              <a:t> But, be aware that other sections may be relevant to</a:t>
            </a:r>
          </a:p>
          <a:p>
            <a:pPr marL="0" indent="0" algn="just">
              <a:buNone/>
            </a:pPr>
            <a:r>
              <a:rPr lang="en-US" sz="2000" b="1" dirty="0" smtClean="0">
                <a:latin typeface="Calibri" panose="020F0502020204030204" pitchFamily="34" charset="0"/>
              </a:rPr>
              <a:t>your role.</a:t>
            </a:r>
            <a:endParaRPr lang="en-US" sz="2000" b="1" dirty="0">
              <a:latin typeface="Calibri" panose="020F050202020403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763"/>
            <a:ext cx="1176422" cy="122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037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1" y="1484784"/>
            <a:ext cx="7772400" cy="1143000"/>
          </a:xfrm>
        </p:spPr>
        <p:txBody>
          <a:bodyPr/>
          <a:lstStyle/>
          <a:p>
            <a:r>
              <a:rPr lang="en-US" b="1" dirty="0" smtClean="0">
                <a:solidFill>
                  <a:schemeClr val="accent1">
                    <a:lumMod val="50000"/>
                  </a:schemeClr>
                </a:solidFill>
                <a:latin typeface="Calibri" panose="020F0502020204030204" pitchFamily="34" charset="0"/>
              </a:rPr>
              <a:t>Before we continue…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2555776" y="2420888"/>
            <a:ext cx="8424936" cy="1800200"/>
          </a:xfrm>
        </p:spPr>
        <p:txBody>
          <a:bodyPr/>
          <a:lstStyle/>
          <a:p>
            <a:pPr marL="0" indent="0" algn="just">
              <a:buNone/>
            </a:pPr>
            <a:endParaRPr lang="en-US" sz="2000" dirty="0" smtClean="0">
              <a:solidFill>
                <a:schemeClr val="accent1">
                  <a:lumMod val="50000"/>
                </a:schemeClr>
              </a:solidFill>
              <a:latin typeface="Calibri" panose="020F0502020204030204" pitchFamily="34" charset="0"/>
            </a:endParaRPr>
          </a:p>
          <a:p>
            <a:pPr marL="0" indent="0" algn="just">
              <a:buNone/>
            </a:pPr>
            <a:r>
              <a:rPr lang="en-US" sz="2000" dirty="0" smtClean="0">
                <a:solidFill>
                  <a:schemeClr val="accent1">
                    <a:lumMod val="50000"/>
                  </a:schemeClr>
                </a:solidFill>
                <a:latin typeface="Calibri" panose="020F0502020204030204" pitchFamily="34" charset="0"/>
                <a:hlinkClick r:id="rId3"/>
              </a:rPr>
              <a:t>Remember, YOU ARE A SUPERHERO</a:t>
            </a:r>
            <a:r>
              <a:rPr lang="en-US" sz="2000" dirty="0" smtClean="0">
                <a:solidFill>
                  <a:schemeClr val="accent1">
                    <a:lumMod val="50000"/>
                  </a:schemeClr>
                </a:solidFill>
                <a:latin typeface="Calibri" panose="020F0502020204030204" pitchFamily="34" charset="0"/>
              </a:rPr>
              <a:t>.</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4763"/>
            <a:ext cx="1176422" cy="122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723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420888"/>
            <a:ext cx="7772400" cy="1143000"/>
          </a:xfrm>
        </p:spPr>
        <p:txBody>
          <a:bodyPr/>
          <a:lstStyle/>
          <a:p>
            <a:r>
              <a:rPr lang="en-US" b="1" dirty="0" smtClean="0">
                <a:solidFill>
                  <a:schemeClr val="accent1">
                    <a:lumMod val="50000"/>
                  </a:schemeClr>
                </a:solidFill>
                <a:latin typeface="Calibri" panose="020F0502020204030204" pitchFamily="34" charset="0"/>
                <a:hlinkClick r:id="rId3"/>
              </a:rPr>
              <a:t>When do you raise your concerns about a child?</a:t>
            </a:r>
            <a:endParaRPr lang="en-GB" b="1" dirty="0">
              <a:solidFill>
                <a:schemeClr val="accent1">
                  <a:lumMod val="50000"/>
                </a:schemeClr>
              </a:solidFill>
              <a:latin typeface="Calibri" panose="020F0502020204030204"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4763"/>
            <a:ext cx="1176422" cy="122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48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023"/>
            <a:ext cx="8352928" cy="1143000"/>
          </a:xfrm>
        </p:spPr>
        <p:txBody>
          <a:bodyPr/>
          <a:lstStyle/>
          <a:p>
            <a:r>
              <a:rPr lang="en-US" b="1" dirty="0" smtClean="0">
                <a:solidFill>
                  <a:schemeClr val="accent1">
                    <a:lumMod val="50000"/>
                  </a:schemeClr>
                </a:solidFill>
                <a:latin typeface="Calibri" panose="020F0502020204030204" pitchFamily="34" charset="0"/>
              </a:rPr>
              <a:t>Abuse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685800" y="1412776"/>
            <a:ext cx="7772400" cy="4683224"/>
          </a:xfrm>
        </p:spPr>
        <p:txBody>
          <a:bodyPr/>
          <a:lstStyle/>
          <a:p>
            <a:pPr marL="0" indent="0" algn="just">
              <a:buNone/>
            </a:pPr>
            <a:r>
              <a:rPr lang="en-US" sz="2800" b="1" dirty="0" smtClean="0">
                <a:solidFill>
                  <a:schemeClr val="accent1">
                    <a:lumMod val="50000"/>
                  </a:schemeClr>
                </a:solidFill>
                <a:latin typeface="Calibri" panose="020F0502020204030204" pitchFamily="34" charset="0"/>
              </a:rPr>
              <a:t>Definition of abuse</a:t>
            </a:r>
          </a:p>
          <a:p>
            <a:pPr marL="0" indent="0" algn="just">
              <a:buNone/>
            </a:pPr>
            <a:r>
              <a:rPr lang="en-GB" sz="2800" dirty="0">
                <a:solidFill>
                  <a:schemeClr val="accent1">
                    <a:lumMod val="50000"/>
                  </a:schemeClr>
                </a:solidFill>
                <a:latin typeface="Calibri" panose="020F0502020204030204" pitchFamily="34" charset="0"/>
              </a:rPr>
              <a:t>A form of maltreatment of a child. Somebody may abuse or neglect a child by inflicting harm, or by failing to act to prevent harm. Children may be abused in a family or in an institutional or community setting by those known to them or, more rarely, by others. Abuse can take place wholly online, or technology may be used to facilitate offline abuse. Children may be abused by an adult or adults, or another child or children</a:t>
            </a:r>
            <a:r>
              <a:rPr lang="en-US" sz="2800" dirty="0" smtClean="0">
                <a:solidFill>
                  <a:schemeClr val="accent1">
                    <a:lumMod val="50000"/>
                  </a:schemeClr>
                </a:solidFill>
                <a:latin typeface="Calibri" panose="020F0502020204030204" pitchFamily="34" charset="0"/>
              </a:rPr>
              <a:t>.</a:t>
            </a:r>
            <a:endParaRPr lang="en-US" sz="2800" dirty="0">
              <a:solidFill>
                <a:schemeClr val="accent1">
                  <a:lumMod val="50000"/>
                </a:schemeClr>
              </a:solidFill>
              <a:latin typeface="Calibri" panose="020F0502020204030204" pitchFamily="34" charset="0"/>
            </a:endParaRPr>
          </a:p>
          <a:p>
            <a:pPr marL="0" indent="0" algn="ctr">
              <a:buNone/>
            </a:pPr>
            <a:endParaRPr lang="en-GB" sz="2000" i="1" dirty="0" smtClean="0">
              <a:solidFill>
                <a:schemeClr val="accent1">
                  <a:lumMod val="50000"/>
                </a:schemeClr>
              </a:solidFill>
              <a:latin typeface="Calibri" panose="020F0502020204030204" pitchFamily="34" charset="0"/>
            </a:endParaRPr>
          </a:p>
          <a:p>
            <a:pPr marL="0" indent="0" algn="ctr">
              <a:buNone/>
            </a:pPr>
            <a:r>
              <a:rPr lang="en-GB" sz="2000" i="1" dirty="0" smtClean="0">
                <a:solidFill>
                  <a:schemeClr val="accent1">
                    <a:lumMod val="50000"/>
                  </a:schemeClr>
                </a:solidFill>
                <a:latin typeface="Calibri" panose="020F0502020204030204" pitchFamily="34" charset="0"/>
              </a:rPr>
              <a:t>Working Together 2018</a:t>
            </a:r>
            <a:endParaRPr lang="en-GB" sz="2000" i="1" dirty="0">
              <a:solidFill>
                <a:schemeClr val="accent1">
                  <a:lumMod val="50000"/>
                </a:schemeClr>
              </a:solidFill>
              <a:latin typeface="Calibri" panose="020F050202020403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337"/>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64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1762"/>
            <a:ext cx="7484368" cy="1143000"/>
          </a:xfrm>
        </p:spPr>
        <p:txBody>
          <a:bodyPr/>
          <a:lstStyle/>
          <a:p>
            <a:r>
              <a:rPr lang="en-GB" b="1" dirty="0">
                <a:solidFill>
                  <a:schemeClr val="accent1">
                    <a:lumMod val="50000"/>
                  </a:schemeClr>
                </a:solidFill>
                <a:latin typeface="Calibri" panose="020F0502020204030204" pitchFamily="34" charset="0"/>
              </a:rPr>
              <a:t>Sensitivity and Confidentiality</a:t>
            </a:r>
          </a:p>
        </p:txBody>
      </p:sp>
      <p:sp>
        <p:nvSpPr>
          <p:cNvPr id="3" name="Content Placeholder 2"/>
          <p:cNvSpPr>
            <a:spLocks noGrp="1"/>
          </p:cNvSpPr>
          <p:nvPr>
            <p:ph idx="1"/>
          </p:nvPr>
        </p:nvSpPr>
        <p:spPr>
          <a:xfrm>
            <a:off x="539552" y="1313365"/>
            <a:ext cx="7992888" cy="4827240"/>
          </a:xfrm>
        </p:spPr>
        <p:txBody>
          <a:bodyPr/>
          <a:lstStyle/>
          <a:p>
            <a:pPr algn="just"/>
            <a:r>
              <a:rPr lang="en-US" sz="2600" dirty="0" smtClean="0">
                <a:solidFill>
                  <a:schemeClr val="accent1">
                    <a:lumMod val="50000"/>
                  </a:schemeClr>
                </a:solidFill>
                <a:latin typeface="Calibri" panose="020F0502020204030204" pitchFamily="34" charset="0"/>
              </a:rPr>
              <a:t>Safeguarding is </a:t>
            </a:r>
            <a:r>
              <a:rPr lang="en-US" sz="2600" dirty="0">
                <a:solidFill>
                  <a:schemeClr val="accent1">
                    <a:lumMod val="50000"/>
                  </a:schemeClr>
                </a:solidFill>
                <a:latin typeface="Calibri" panose="020F0502020204030204" pitchFamily="34" charset="0"/>
              </a:rPr>
              <a:t>a sensitive and emotive subject which raises many issues.  It is important for us to acknowledge that some people will find the information disturbing, and for some colleagues it may bring back difficult memories of their own childhood</a:t>
            </a:r>
          </a:p>
          <a:p>
            <a:pPr algn="just"/>
            <a:r>
              <a:rPr lang="en-US" sz="2600" dirty="0" smtClean="0">
                <a:solidFill>
                  <a:schemeClr val="accent1">
                    <a:lumMod val="50000"/>
                  </a:schemeClr>
                </a:solidFill>
                <a:latin typeface="Calibri" panose="020F0502020204030204" pitchFamily="34" charset="0"/>
              </a:rPr>
              <a:t>Everyone </a:t>
            </a:r>
            <a:r>
              <a:rPr lang="en-US" sz="2600" dirty="0">
                <a:solidFill>
                  <a:schemeClr val="accent1">
                    <a:lumMod val="50000"/>
                  </a:schemeClr>
                </a:solidFill>
                <a:latin typeface="Calibri" panose="020F0502020204030204" pitchFamily="34" charset="0"/>
              </a:rPr>
              <a:t>will be treated with sensitivity and respect and personal information will not be repeated outside the group</a:t>
            </a:r>
          </a:p>
          <a:p>
            <a:r>
              <a:rPr lang="en-US" sz="2600" dirty="0">
                <a:solidFill>
                  <a:schemeClr val="accent1">
                    <a:lumMod val="50000"/>
                  </a:schemeClr>
                </a:solidFill>
                <a:latin typeface="Calibri" panose="020F0502020204030204" pitchFamily="34" charset="0"/>
              </a:rPr>
              <a:t>Comments, questions and opinions are welcome</a:t>
            </a:r>
          </a:p>
          <a:p>
            <a:endParaRPr lang="en-GB" dirty="0"/>
          </a:p>
        </p:txBody>
      </p:sp>
      <p:pic>
        <p:nvPicPr>
          <p:cNvPr id="4098" name="Picture 2" descr="C:\Users\noonn\Pictures\safeguarding child-prot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540" y="5203940"/>
            <a:ext cx="3216919" cy="14530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0886"/>
            <a:ext cx="1187624" cy="126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762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023"/>
            <a:ext cx="8352928" cy="1143000"/>
          </a:xfrm>
        </p:spPr>
        <p:txBody>
          <a:bodyPr/>
          <a:lstStyle/>
          <a:p>
            <a:r>
              <a:rPr lang="en-US" b="1" dirty="0" smtClean="0">
                <a:solidFill>
                  <a:schemeClr val="accent1">
                    <a:lumMod val="50000"/>
                  </a:schemeClr>
                </a:solidFill>
                <a:latin typeface="Calibri" panose="020F0502020204030204" pitchFamily="34" charset="0"/>
              </a:rPr>
              <a:t>Significant Harm </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685800" y="1412776"/>
            <a:ext cx="7772400" cy="4683224"/>
          </a:xfrm>
        </p:spPr>
        <p:txBody>
          <a:bodyPr/>
          <a:lstStyle/>
          <a:p>
            <a:pPr marL="0" indent="0" algn="just">
              <a:buNone/>
            </a:pPr>
            <a:r>
              <a:rPr lang="en-US" sz="2800" b="1" dirty="0" smtClean="0">
                <a:solidFill>
                  <a:schemeClr val="accent1">
                    <a:lumMod val="50000"/>
                  </a:schemeClr>
                </a:solidFill>
                <a:latin typeface="Calibri" panose="020F0502020204030204" pitchFamily="34" charset="0"/>
              </a:rPr>
              <a:t>Definition of Significant Harm</a:t>
            </a:r>
          </a:p>
          <a:p>
            <a:pPr marL="0" indent="0" algn="just">
              <a:buNone/>
            </a:pPr>
            <a:r>
              <a:rPr lang="en-US" sz="2800" dirty="0">
                <a:solidFill>
                  <a:schemeClr val="accent1">
                    <a:lumMod val="50000"/>
                  </a:schemeClr>
                </a:solidFill>
                <a:latin typeface="Calibri" panose="020F0502020204030204" pitchFamily="34" charset="0"/>
              </a:rPr>
              <a:t>T</a:t>
            </a:r>
            <a:r>
              <a:rPr lang="en-US" sz="2800" dirty="0" smtClean="0">
                <a:solidFill>
                  <a:schemeClr val="accent1">
                    <a:lumMod val="50000"/>
                  </a:schemeClr>
                </a:solidFill>
                <a:latin typeface="Calibri" panose="020F0502020204030204" pitchFamily="34" charset="0"/>
              </a:rPr>
              <a:t>he </a:t>
            </a:r>
            <a:r>
              <a:rPr lang="en-US" sz="2800" dirty="0">
                <a:solidFill>
                  <a:schemeClr val="accent1">
                    <a:lumMod val="50000"/>
                  </a:schemeClr>
                </a:solidFill>
                <a:latin typeface="Calibri" panose="020F0502020204030204" pitchFamily="34" charset="0"/>
              </a:rPr>
              <a:t>threshold that justifies compulsory intervention in family life in the best interests of the child, and gives local authorities a duty to make enquiries to decide whether they should take action to safeguard or promote the welfare of a child who is suffering, or likely to suffer, Significant Harm</a:t>
            </a:r>
            <a:r>
              <a:rPr lang="en-US" sz="2800" dirty="0" smtClean="0">
                <a:solidFill>
                  <a:schemeClr val="accent1">
                    <a:lumMod val="50000"/>
                  </a:schemeClr>
                </a:solidFill>
                <a:latin typeface="Calibri" panose="020F0502020204030204" pitchFamily="34" charset="0"/>
              </a:rPr>
              <a:t>.</a:t>
            </a:r>
            <a:endParaRPr lang="en-US" sz="2800" dirty="0">
              <a:solidFill>
                <a:schemeClr val="accent1">
                  <a:lumMod val="50000"/>
                </a:schemeClr>
              </a:solidFill>
              <a:latin typeface="Calibri" panose="020F0502020204030204" pitchFamily="34" charset="0"/>
            </a:endParaRPr>
          </a:p>
          <a:p>
            <a:pPr marL="0" indent="0" algn="ctr">
              <a:buNone/>
            </a:pPr>
            <a:endParaRPr lang="en-US" sz="2000" i="1" dirty="0" smtClean="0">
              <a:solidFill>
                <a:schemeClr val="accent1">
                  <a:lumMod val="50000"/>
                </a:schemeClr>
              </a:solidFill>
              <a:latin typeface="Calibri" panose="020F0502020204030204" pitchFamily="34" charset="0"/>
            </a:endParaRPr>
          </a:p>
          <a:p>
            <a:pPr marL="0" indent="0" algn="ctr">
              <a:buNone/>
            </a:pPr>
            <a:r>
              <a:rPr lang="en-US" sz="2000" i="1" dirty="0" smtClean="0">
                <a:solidFill>
                  <a:schemeClr val="accent1">
                    <a:lumMod val="50000"/>
                  </a:schemeClr>
                </a:solidFill>
                <a:latin typeface="Calibri" panose="020F0502020204030204" pitchFamily="34" charset="0"/>
              </a:rPr>
              <a:t>Children’s </a:t>
            </a:r>
            <a:r>
              <a:rPr lang="en-US" sz="2000" i="1" dirty="0">
                <a:solidFill>
                  <a:schemeClr val="accent1">
                    <a:lumMod val="50000"/>
                  </a:schemeClr>
                </a:solidFill>
                <a:latin typeface="Calibri" panose="020F0502020204030204" pitchFamily="34" charset="0"/>
              </a:rPr>
              <a:t>Act 1989</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6" y="116023"/>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18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611" y="85192"/>
            <a:ext cx="7772400" cy="1143000"/>
          </a:xfrm>
        </p:spPr>
        <p:txBody>
          <a:bodyPr/>
          <a:lstStyle/>
          <a:p>
            <a:r>
              <a:rPr lang="en-US" b="1" dirty="0" smtClean="0">
                <a:solidFill>
                  <a:schemeClr val="accent1">
                    <a:lumMod val="50000"/>
                  </a:schemeClr>
                </a:solidFill>
                <a:latin typeface="Calibri" panose="020F0502020204030204" pitchFamily="34" charset="0"/>
              </a:rPr>
              <a:t>Frequency of abuse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1124744"/>
            <a:ext cx="8280920" cy="5328592"/>
          </a:xfrm>
        </p:spPr>
        <p:txBody>
          <a:bodyPr/>
          <a:lstStyle/>
          <a:p>
            <a:pPr marL="0" indent="0" algn="ctr">
              <a:buNone/>
            </a:pPr>
            <a:r>
              <a:rPr lang="en-US" sz="2800" dirty="0" smtClean="0">
                <a:solidFill>
                  <a:schemeClr val="accent1">
                    <a:lumMod val="50000"/>
                  </a:schemeClr>
                </a:solidFill>
                <a:latin typeface="Calibri" panose="020F0502020204030204" pitchFamily="34" charset="0"/>
              </a:rPr>
              <a:t>    1 </a:t>
            </a:r>
            <a:r>
              <a:rPr lang="en-US" sz="2800" dirty="0">
                <a:solidFill>
                  <a:schemeClr val="accent1">
                    <a:lumMod val="50000"/>
                  </a:schemeClr>
                </a:solidFill>
                <a:latin typeface="Calibri" panose="020F0502020204030204" pitchFamily="34" charset="0"/>
              </a:rPr>
              <a:t>or 2 children die each week as a result of abuse or neglect</a:t>
            </a:r>
          </a:p>
          <a:p>
            <a:pPr algn="just"/>
            <a:r>
              <a:rPr lang="en-US" sz="2800" dirty="0" smtClean="0">
                <a:solidFill>
                  <a:schemeClr val="accent1">
                    <a:lumMod val="50000"/>
                  </a:schemeClr>
                </a:solidFill>
                <a:latin typeface="Calibri" panose="020F0502020204030204" pitchFamily="34" charset="0"/>
              </a:rPr>
              <a:t>Around </a:t>
            </a:r>
            <a:r>
              <a:rPr lang="en-US" sz="2800" dirty="0">
                <a:solidFill>
                  <a:schemeClr val="accent1">
                    <a:lumMod val="50000"/>
                  </a:schemeClr>
                </a:solidFill>
                <a:latin typeface="Calibri" panose="020F0502020204030204" pitchFamily="34" charset="0"/>
              </a:rPr>
              <a:t>1 in 5 children (20%) </a:t>
            </a:r>
            <a:r>
              <a:rPr lang="en-US" sz="2800" dirty="0" smtClean="0">
                <a:solidFill>
                  <a:schemeClr val="accent1">
                    <a:lumMod val="50000"/>
                  </a:schemeClr>
                </a:solidFill>
                <a:latin typeface="Calibri" panose="020F0502020204030204" pitchFamily="34" charset="0"/>
              </a:rPr>
              <a:t>will suffer abuse at some point in their lives.</a:t>
            </a:r>
            <a:endParaRPr lang="en-US" sz="2800" dirty="0">
              <a:solidFill>
                <a:schemeClr val="accent1">
                  <a:lumMod val="50000"/>
                </a:schemeClr>
              </a:solidFill>
              <a:latin typeface="Calibri" panose="020F0502020204030204" pitchFamily="34" charset="0"/>
            </a:endParaRPr>
          </a:p>
          <a:p>
            <a:pPr algn="just"/>
            <a:r>
              <a:rPr lang="en-US" sz="2800" dirty="0" smtClean="0">
                <a:solidFill>
                  <a:schemeClr val="accent1">
                    <a:lumMod val="50000"/>
                  </a:schemeClr>
                </a:solidFill>
                <a:latin typeface="Calibri" panose="020F0502020204030204" pitchFamily="34" charset="0"/>
              </a:rPr>
              <a:t>8% of adults experienced physical abuse as a child</a:t>
            </a:r>
            <a:endParaRPr lang="en-US" sz="2800" dirty="0">
              <a:solidFill>
                <a:schemeClr val="accent1">
                  <a:lumMod val="50000"/>
                </a:schemeClr>
              </a:solidFill>
              <a:latin typeface="Calibri" panose="020F0502020204030204" pitchFamily="34" charset="0"/>
            </a:endParaRPr>
          </a:p>
          <a:p>
            <a:pPr algn="just"/>
            <a:r>
              <a:rPr lang="en-US" sz="2800" dirty="0" smtClean="0">
                <a:solidFill>
                  <a:schemeClr val="accent1">
                    <a:lumMod val="50000"/>
                  </a:schemeClr>
                </a:solidFill>
                <a:latin typeface="Calibri" panose="020F0502020204030204" pitchFamily="34" charset="0"/>
              </a:rPr>
              <a:t>Across the UK, 4170 children are subject to a Child Protection Plan</a:t>
            </a:r>
            <a:endParaRPr lang="en-US" sz="2800" dirty="0">
              <a:solidFill>
                <a:schemeClr val="accent1">
                  <a:lumMod val="50000"/>
                </a:schemeClr>
              </a:solidFill>
              <a:latin typeface="Calibri" panose="020F0502020204030204" pitchFamily="34" charset="0"/>
            </a:endParaRPr>
          </a:p>
          <a:p>
            <a:pPr algn="just"/>
            <a:r>
              <a:rPr lang="en-US" sz="2800" dirty="0" smtClean="0">
                <a:solidFill>
                  <a:schemeClr val="accent1">
                    <a:lumMod val="50000"/>
                  </a:schemeClr>
                </a:solidFill>
                <a:latin typeface="Calibri" panose="020F0502020204030204" pitchFamily="34" charset="0"/>
              </a:rPr>
              <a:t>In the year to March 2019, there were 117617 offences of child physical abuse recorded by police in England and Wales.</a:t>
            </a:r>
          </a:p>
          <a:p>
            <a:pPr marL="0" indent="0" algn="ctr">
              <a:buNone/>
            </a:pPr>
            <a:r>
              <a:rPr lang="en-US" sz="2000" i="1" dirty="0" smtClean="0">
                <a:solidFill>
                  <a:schemeClr val="accent1">
                    <a:lumMod val="50000"/>
                  </a:schemeClr>
                </a:solidFill>
                <a:latin typeface="Calibri" panose="020F0502020204030204" pitchFamily="34" charset="0"/>
              </a:rPr>
              <a:t>Source – ONS 2019-2020</a:t>
            </a:r>
            <a:endParaRPr lang="en-US" sz="2000" i="1" dirty="0">
              <a:solidFill>
                <a:schemeClr val="accent1">
                  <a:lumMod val="50000"/>
                </a:schemeClr>
              </a:solidFill>
              <a:latin typeface="Calibri" panose="020F0502020204030204" pitchFamily="34" charset="0"/>
            </a:endParaRPr>
          </a:p>
        </p:txBody>
      </p:sp>
      <p:sp>
        <p:nvSpPr>
          <p:cNvPr id="5" name="TextBox 4"/>
          <p:cNvSpPr txBox="1"/>
          <p:nvPr/>
        </p:nvSpPr>
        <p:spPr>
          <a:xfrm>
            <a:off x="179512" y="6165304"/>
            <a:ext cx="2160240" cy="369332"/>
          </a:xfrm>
          <a:prstGeom prst="rect">
            <a:avLst/>
          </a:prstGeom>
          <a:solidFill>
            <a:schemeClr val="bg1"/>
          </a:solidFill>
        </p:spPr>
        <p:txBody>
          <a:bodyPr wrap="square" rtlCol="0">
            <a:spAutoFit/>
          </a:bodyPr>
          <a:lstStyle/>
          <a:p>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56"/>
            <a:ext cx="1115616" cy="116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17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5192"/>
            <a:ext cx="7772400" cy="1143000"/>
          </a:xfrm>
        </p:spPr>
        <p:txBody>
          <a:bodyPr/>
          <a:lstStyle/>
          <a:p>
            <a:r>
              <a:rPr lang="en-US" b="1" dirty="0" smtClean="0">
                <a:solidFill>
                  <a:schemeClr val="accent1">
                    <a:lumMod val="50000"/>
                  </a:schemeClr>
                </a:solidFill>
                <a:latin typeface="Calibri" panose="020F0502020204030204" pitchFamily="34" charset="0"/>
              </a:rPr>
              <a:t>Who might abuse children?</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685800" y="1484784"/>
            <a:ext cx="7772400" cy="4611216"/>
          </a:xfrm>
        </p:spPr>
        <p:txBody>
          <a:bodyPr/>
          <a:lstStyle/>
          <a:p>
            <a:pPr algn="just"/>
            <a:r>
              <a:rPr lang="en-US" sz="2800" dirty="0">
                <a:solidFill>
                  <a:schemeClr val="accent1">
                    <a:lumMod val="50000"/>
                  </a:schemeClr>
                </a:solidFill>
                <a:latin typeface="Calibri" panose="020F0502020204030204" pitchFamily="34" charset="0"/>
              </a:rPr>
              <a:t>A family member</a:t>
            </a:r>
          </a:p>
          <a:p>
            <a:pPr algn="just"/>
            <a:r>
              <a:rPr lang="en-US" sz="2800" dirty="0" smtClean="0">
                <a:solidFill>
                  <a:schemeClr val="accent1">
                    <a:lumMod val="50000"/>
                  </a:schemeClr>
                </a:solidFill>
                <a:latin typeface="Calibri" panose="020F0502020204030204" pitchFamily="34" charset="0"/>
              </a:rPr>
              <a:t>A </a:t>
            </a:r>
            <a:r>
              <a:rPr lang="en-US" sz="2800" dirty="0">
                <a:solidFill>
                  <a:schemeClr val="accent1">
                    <a:lumMod val="50000"/>
                  </a:schemeClr>
                </a:solidFill>
                <a:latin typeface="Calibri" panose="020F0502020204030204" pitchFamily="34" charset="0"/>
              </a:rPr>
              <a:t>family friend or neighbour</a:t>
            </a:r>
          </a:p>
          <a:p>
            <a:pPr algn="just"/>
            <a:r>
              <a:rPr lang="en-US" sz="2800" dirty="0" smtClean="0">
                <a:solidFill>
                  <a:schemeClr val="accent1">
                    <a:lumMod val="50000"/>
                  </a:schemeClr>
                </a:solidFill>
                <a:latin typeface="Calibri" panose="020F0502020204030204" pitchFamily="34" charset="0"/>
              </a:rPr>
              <a:t>Older </a:t>
            </a:r>
            <a:r>
              <a:rPr lang="en-US" sz="2800" dirty="0">
                <a:solidFill>
                  <a:schemeClr val="accent1">
                    <a:lumMod val="50000"/>
                  </a:schemeClr>
                </a:solidFill>
                <a:latin typeface="Calibri" panose="020F0502020204030204" pitchFamily="34" charset="0"/>
              </a:rPr>
              <a:t>children</a:t>
            </a:r>
          </a:p>
          <a:p>
            <a:pPr algn="just"/>
            <a:r>
              <a:rPr lang="en-US" sz="2800" dirty="0" smtClean="0">
                <a:solidFill>
                  <a:schemeClr val="accent1">
                    <a:lumMod val="50000"/>
                  </a:schemeClr>
                </a:solidFill>
                <a:latin typeface="Calibri" panose="020F0502020204030204" pitchFamily="34" charset="0"/>
              </a:rPr>
              <a:t>Trusted </a:t>
            </a:r>
            <a:r>
              <a:rPr lang="en-US" sz="2800" dirty="0">
                <a:solidFill>
                  <a:schemeClr val="accent1">
                    <a:lumMod val="50000"/>
                  </a:schemeClr>
                </a:solidFill>
                <a:latin typeface="Calibri" panose="020F0502020204030204" pitchFamily="34" charset="0"/>
              </a:rPr>
              <a:t>adults such as school staff, sports coaches, or child </a:t>
            </a:r>
            <a:r>
              <a:rPr lang="en-US" sz="2800" dirty="0" smtClean="0">
                <a:solidFill>
                  <a:schemeClr val="accent1">
                    <a:lumMod val="50000"/>
                  </a:schemeClr>
                </a:solidFill>
                <a:latin typeface="Calibri" panose="020F0502020204030204" pitchFamily="34" charset="0"/>
              </a:rPr>
              <a:t>minders</a:t>
            </a:r>
          </a:p>
          <a:p>
            <a:pPr algn="just"/>
            <a:r>
              <a:rPr lang="en-US" sz="2800" dirty="0" smtClean="0">
                <a:solidFill>
                  <a:schemeClr val="accent1">
                    <a:lumMod val="50000"/>
                  </a:schemeClr>
                </a:solidFill>
                <a:latin typeface="Calibri" panose="020F0502020204030204" pitchFamily="34" charset="0"/>
              </a:rPr>
              <a:t>Groups of adults</a:t>
            </a:r>
            <a:endParaRPr lang="en-US" sz="2800" dirty="0">
              <a:solidFill>
                <a:schemeClr val="accent1">
                  <a:lumMod val="50000"/>
                </a:schemeClr>
              </a:solidFill>
              <a:latin typeface="Calibri" panose="020F0502020204030204" pitchFamily="34" charset="0"/>
            </a:endParaRPr>
          </a:p>
          <a:p>
            <a:pPr algn="just"/>
            <a:r>
              <a:rPr lang="en-US" sz="2800" dirty="0" smtClean="0">
                <a:solidFill>
                  <a:schemeClr val="accent1">
                    <a:lumMod val="50000"/>
                  </a:schemeClr>
                </a:solidFill>
                <a:latin typeface="Calibri" panose="020F0502020204030204" pitchFamily="34" charset="0"/>
              </a:rPr>
              <a:t>Institutions </a:t>
            </a:r>
            <a:r>
              <a:rPr lang="en-US" sz="2800" dirty="0">
                <a:solidFill>
                  <a:schemeClr val="accent1">
                    <a:lumMod val="50000"/>
                  </a:schemeClr>
                </a:solidFill>
                <a:latin typeface="Calibri" panose="020F0502020204030204" pitchFamily="34" charset="0"/>
              </a:rPr>
              <a:t>or </a:t>
            </a:r>
            <a:r>
              <a:rPr lang="en-US" sz="2800" dirty="0" smtClean="0">
                <a:solidFill>
                  <a:schemeClr val="accent1">
                    <a:lumMod val="50000"/>
                  </a:schemeClr>
                </a:solidFill>
                <a:latin typeface="Calibri" panose="020F0502020204030204" pitchFamily="34" charset="0"/>
              </a:rPr>
              <a:t>organisations</a:t>
            </a:r>
          </a:p>
          <a:p>
            <a:pPr algn="just"/>
            <a:r>
              <a:rPr lang="en-US" sz="2800" dirty="0" smtClean="0">
                <a:solidFill>
                  <a:schemeClr val="accent1">
                    <a:lumMod val="50000"/>
                  </a:schemeClr>
                </a:solidFill>
                <a:latin typeface="Calibri" panose="020F0502020204030204" pitchFamily="34" charset="0"/>
              </a:rPr>
              <a:t>A </a:t>
            </a:r>
            <a:r>
              <a:rPr lang="en-US" sz="2800" dirty="0">
                <a:solidFill>
                  <a:schemeClr val="accent1">
                    <a:lumMod val="50000"/>
                  </a:schemeClr>
                </a:solidFill>
                <a:latin typeface="Calibri" panose="020F0502020204030204" pitchFamily="34" charset="0"/>
              </a:rPr>
              <a:t>stranger</a:t>
            </a:r>
          </a:p>
          <a:p>
            <a:pPr algn="just"/>
            <a:endParaRPr lang="en-US" sz="2800" dirty="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905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44824"/>
            <a:ext cx="7772400" cy="1008112"/>
          </a:xfrm>
        </p:spPr>
        <p:txBody>
          <a:bodyPr/>
          <a:lstStyle/>
          <a:p>
            <a:pPr lvl="0" algn="ctr">
              <a:spcBef>
                <a:spcPct val="30000"/>
              </a:spcBef>
            </a:pPr>
            <a:r>
              <a:rPr lang="en-GB" altLang="en-US" sz="6600" kern="1200" cap="none" dirty="0" smtClean="0">
                <a:solidFill>
                  <a:schemeClr val="accent2">
                    <a:lumMod val="60000"/>
                    <a:lumOff val="40000"/>
                  </a:schemeClr>
                </a:solidFill>
                <a:latin typeface="Calibri" panose="020F0502020204030204" pitchFamily="34" charset="0"/>
              </a:rPr>
              <a:t>CATEGORIES OF ABUSE</a:t>
            </a:r>
            <a:endParaRPr lang="en-GB" sz="4800" dirty="0">
              <a:solidFill>
                <a:schemeClr val="accent2">
                  <a:lumMod val="60000"/>
                  <a:lumOff val="40000"/>
                </a:schemeClr>
              </a:solidFill>
              <a:latin typeface="Calibri" panose="020F0502020204030204" pitchFamily="34" charset="0"/>
            </a:endParaRPr>
          </a:p>
        </p:txBody>
      </p:sp>
      <p:pic>
        <p:nvPicPr>
          <p:cNvPr id="4" name="Picture 2" descr="C:\Users\noonn\Pictures\safeguarding withbox-child-circl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402" y="4136585"/>
            <a:ext cx="2189196" cy="1663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87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272808" cy="1143000"/>
          </a:xfrm>
        </p:spPr>
        <p:txBody>
          <a:bodyPr/>
          <a:lstStyle/>
          <a:p>
            <a:r>
              <a:rPr lang="en-GB" sz="3600" b="1" dirty="0" smtClean="0">
                <a:solidFill>
                  <a:schemeClr val="accent1">
                    <a:lumMod val="50000"/>
                  </a:schemeClr>
                </a:solidFill>
                <a:latin typeface="Calibri" panose="020F0502020204030204" pitchFamily="34" charset="0"/>
              </a:rPr>
              <a:t>Activity 2 – Different categories of abuse</a:t>
            </a:r>
            <a:endParaRPr lang="en-GB" sz="3600"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86716" y="1306995"/>
            <a:ext cx="8208912" cy="4608512"/>
          </a:xfrm>
        </p:spPr>
        <p:txBody>
          <a:bodyPr/>
          <a:lstStyle/>
          <a:p>
            <a:pPr marL="0" indent="0" algn="ctr">
              <a:buNone/>
            </a:pPr>
            <a:r>
              <a:rPr lang="en-US" b="1" dirty="0" smtClean="0">
                <a:solidFill>
                  <a:schemeClr val="accent1">
                    <a:lumMod val="50000"/>
                  </a:schemeClr>
                </a:solidFill>
                <a:latin typeface="Calibri" panose="020F0502020204030204" pitchFamily="34" charset="0"/>
              </a:rPr>
              <a:t>ACTIVITY</a:t>
            </a:r>
            <a:endParaRPr lang="en-US" b="1" dirty="0">
              <a:solidFill>
                <a:schemeClr val="accent1">
                  <a:lumMod val="50000"/>
                </a:schemeClr>
              </a:solidFill>
              <a:latin typeface="Calibri" panose="020F0502020204030204" pitchFamily="34" charset="0"/>
            </a:endParaRPr>
          </a:p>
          <a:p>
            <a:pPr marL="0" indent="0">
              <a:buNone/>
            </a:pPr>
            <a:endParaRPr lang="en-US" sz="900" dirty="0">
              <a:solidFill>
                <a:schemeClr val="accent1">
                  <a:lumMod val="50000"/>
                </a:schemeClr>
              </a:solidFill>
              <a:latin typeface="Calibri" panose="020F0502020204030204" pitchFamily="34" charset="0"/>
            </a:endParaRPr>
          </a:p>
          <a:p>
            <a:pPr marL="0" indent="0" algn="just">
              <a:buNone/>
            </a:pPr>
            <a:r>
              <a:rPr lang="en-US" sz="2800" dirty="0" smtClean="0">
                <a:solidFill>
                  <a:schemeClr val="accent1">
                    <a:lumMod val="50000"/>
                  </a:schemeClr>
                </a:solidFill>
                <a:latin typeface="Calibri" panose="020F0502020204030204" pitchFamily="34" charset="0"/>
              </a:rPr>
              <a:t>Take each category </a:t>
            </a:r>
            <a:r>
              <a:rPr lang="en-US" sz="2800" dirty="0">
                <a:solidFill>
                  <a:schemeClr val="accent1">
                    <a:lumMod val="50000"/>
                  </a:schemeClr>
                </a:solidFill>
                <a:latin typeface="Calibri" panose="020F0502020204030204" pitchFamily="34" charset="0"/>
              </a:rPr>
              <a:t>of abuse.  List possible signs and </a:t>
            </a:r>
            <a:r>
              <a:rPr lang="en-US" sz="2800" dirty="0" smtClean="0">
                <a:solidFill>
                  <a:schemeClr val="accent1">
                    <a:lumMod val="50000"/>
                  </a:schemeClr>
                </a:solidFill>
                <a:latin typeface="Calibri" panose="020F0502020204030204" pitchFamily="34" charset="0"/>
              </a:rPr>
              <a:t>indicators (NOT JUST PHYSICAL SIGNS) </a:t>
            </a:r>
            <a:r>
              <a:rPr lang="en-US" sz="2800" dirty="0">
                <a:solidFill>
                  <a:schemeClr val="accent1">
                    <a:lumMod val="50000"/>
                  </a:schemeClr>
                </a:solidFill>
                <a:latin typeface="Calibri" panose="020F0502020204030204" pitchFamily="34" charset="0"/>
              </a:rPr>
              <a:t>for that category of abuse.  </a:t>
            </a:r>
          </a:p>
          <a:p>
            <a:pPr marL="0" indent="0" algn="just">
              <a:buNone/>
            </a:pPr>
            <a:r>
              <a:rPr lang="en-GB" sz="2800" dirty="0" smtClean="0">
                <a:solidFill>
                  <a:schemeClr val="accent1">
                    <a:lumMod val="50000"/>
                  </a:schemeClr>
                </a:solidFill>
                <a:latin typeface="Calibri" panose="020F0502020204030204" pitchFamily="34" charset="0"/>
              </a:rPr>
              <a:t>Physical</a:t>
            </a:r>
          </a:p>
          <a:p>
            <a:pPr marL="0" indent="0" algn="just">
              <a:buNone/>
            </a:pPr>
            <a:r>
              <a:rPr lang="en-GB" sz="2800" dirty="0" smtClean="0">
                <a:solidFill>
                  <a:schemeClr val="accent1">
                    <a:lumMod val="50000"/>
                  </a:schemeClr>
                </a:solidFill>
                <a:latin typeface="Calibri" panose="020F0502020204030204" pitchFamily="34" charset="0"/>
              </a:rPr>
              <a:t>Emotional</a:t>
            </a:r>
          </a:p>
          <a:p>
            <a:pPr marL="0" indent="0" algn="just">
              <a:buNone/>
            </a:pPr>
            <a:r>
              <a:rPr lang="en-GB" sz="2800" dirty="0" smtClean="0">
                <a:solidFill>
                  <a:schemeClr val="accent1">
                    <a:lumMod val="50000"/>
                  </a:schemeClr>
                </a:solidFill>
                <a:latin typeface="Calibri" panose="020F0502020204030204" pitchFamily="34" charset="0"/>
              </a:rPr>
              <a:t>Domestic</a:t>
            </a:r>
          </a:p>
          <a:p>
            <a:pPr marL="0" indent="0" algn="just">
              <a:buNone/>
            </a:pPr>
            <a:r>
              <a:rPr lang="en-GB" sz="2800" dirty="0" smtClean="0">
                <a:solidFill>
                  <a:schemeClr val="accent1">
                    <a:lumMod val="50000"/>
                  </a:schemeClr>
                </a:solidFill>
                <a:latin typeface="Calibri" panose="020F0502020204030204" pitchFamily="34" charset="0"/>
              </a:rPr>
              <a:t>Neglect</a:t>
            </a:r>
          </a:p>
          <a:p>
            <a:pPr marL="0" indent="0" algn="just">
              <a:buNone/>
            </a:pPr>
            <a:r>
              <a:rPr lang="en-GB" sz="2800" dirty="0" smtClean="0">
                <a:solidFill>
                  <a:schemeClr val="accent1">
                    <a:lumMod val="50000"/>
                  </a:schemeClr>
                </a:solidFill>
                <a:latin typeface="Calibri" panose="020F0502020204030204" pitchFamily="34" charset="0"/>
              </a:rPr>
              <a:t>Sexual</a:t>
            </a:r>
          </a:p>
          <a:p>
            <a:pPr marL="0" indent="0" algn="just">
              <a:buNone/>
            </a:pPr>
            <a:endParaRPr lang="en-GB" dirty="0" smtClean="0">
              <a:solidFill>
                <a:schemeClr val="accent1">
                  <a:lumMod val="50000"/>
                </a:schemeClr>
              </a:solidFill>
              <a:latin typeface="Calibri" panose="020F0502020204030204" pitchFamily="34" charset="0"/>
            </a:endParaRPr>
          </a:p>
          <a:p>
            <a:pPr marL="0" indent="0" algn="just">
              <a:buNone/>
            </a:pPr>
            <a:endParaRPr lang="en-US" sz="3600" dirty="0">
              <a:solidFill>
                <a:schemeClr val="accent1">
                  <a:lumMod val="50000"/>
                </a:schemeClr>
              </a:solidFill>
              <a:latin typeface="Calibri" panose="020F0502020204030204" pitchFamily="34" charset="0"/>
            </a:endParaRPr>
          </a:p>
        </p:txBody>
      </p:sp>
      <p:pic>
        <p:nvPicPr>
          <p:cNvPr id="6" name="Picture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188640"/>
            <a:ext cx="1210471" cy="12104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170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85192"/>
            <a:ext cx="7772400" cy="1143000"/>
          </a:xfrm>
        </p:spPr>
        <p:txBody>
          <a:bodyPr/>
          <a:lstStyle/>
          <a:p>
            <a:r>
              <a:rPr lang="en-GB" b="1" dirty="0" smtClean="0">
                <a:solidFill>
                  <a:schemeClr val="accent1">
                    <a:lumMod val="50000"/>
                  </a:schemeClr>
                </a:solidFill>
                <a:latin typeface="Calibri" panose="020F0502020204030204" pitchFamily="34" charset="0"/>
              </a:rPr>
              <a:t>Physical Abuse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1772816"/>
            <a:ext cx="8208912" cy="4323184"/>
          </a:xfrm>
        </p:spPr>
        <p:txBody>
          <a:bodyPr/>
          <a:lstStyle/>
          <a:p>
            <a:pPr marL="0" lvl="0" indent="0" algn="just">
              <a:lnSpc>
                <a:spcPct val="90000"/>
              </a:lnSpc>
              <a:spcBef>
                <a:spcPct val="30000"/>
              </a:spcBef>
              <a:buNone/>
            </a:pPr>
            <a:r>
              <a:rPr lang="en-GB" altLang="en-US" sz="2800" kern="1200" dirty="0">
                <a:solidFill>
                  <a:schemeClr val="accent1">
                    <a:lumMod val="50000"/>
                  </a:schemeClr>
                </a:solidFill>
                <a:latin typeface="Calibri" panose="020F0502020204030204" pitchFamily="34" charset="0"/>
              </a:rPr>
              <a:t>A form of abuse which may involve </a:t>
            </a:r>
            <a:r>
              <a:rPr lang="en-GB" altLang="en-US" sz="2800" b="1" kern="1200" dirty="0">
                <a:solidFill>
                  <a:srgbClr val="C00000"/>
                </a:solidFill>
                <a:latin typeface="Calibri" panose="020F0502020204030204" pitchFamily="34" charset="0"/>
              </a:rPr>
              <a:t>hitting, shaking, throwing, poisoning, burning or scalding, drowning, suffocating </a:t>
            </a:r>
            <a:r>
              <a:rPr lang="en-GB" altLang="en-US" sz="2800" kern="1200" dirty="0">
                <a:solidFill>
                  <a:schemeClr val="accent1">
                    <a:lumMod val="50000"/>
                  </a:schemeClr>
                </a:solidFill>
                <a:latin typeface="Calibri" panose="020F0502020204030204" pitchFamily="34" charset="0"/>
              </a:rPr>
              <a:t>or otherwise causing physical harm to a child. Physical harm may also be caused when a </a:t>
            </a:r>
            <a:r>
              <a:rPr lang="en-GB" altLang="en-US" sz="2800" b="1" kern="1200" dirty="0">
                <a:solidFill>
                  <a:srgbClr val="C00000"/>
                </a:solidFill>
                <a:latin typeface="Calibri" panose="020F0502020204030204" pitchFamily="34" charset="0"/>
              </a:rPr>
              <a:t>parent or carer fabricates the symptoms of, or deliberately induces, illness in a child</a:t>
            </a:r>
            <a:r>
              <a:rPr lang="en-GB" altLang="en-US" sz="2800" kern="1200" dirty="0">
                <a:solidFill>
                  <a:schemeClr val="accent1">
                    <a:lumMod val="50000"/>
                  </a:schemeClr>
                </a:solidFill>
                <a:latin typeface="Calibri" panose="020F0502020204030204" pitchFamily="34" charset="0"/>
              </a:rPr>
              <a:t>.</a:t>
            </a:r>
            <a:endParaRPr lang="en-GB" altLang="en-US" sz="2800" kern="1200" dirty="0" smtClean="0">
              <a:solidFill>
                <a:schemeClr val="accent1">
                  <a:lumMod val="50000"/>
                </a:schemeClr>
              </a:solidFill>
              <a:latin typeface="Calibri" panose="020F0502020204030204" pitchFamily="34" charset="0"/>
            </a:endParaRPr>
          </a:p>
          <a:p>
            <a:pPr marL="0" lvl="0" indent="0">
              <a:lnSpc>
                <a:spcPct val="90000"/>
              </a:lnSpc>
              <a:spcBef>
                <a:spcPct val="30000"/>
              </a:spcBef>
              <a:buNone/>
            </a:pPr>
            <a:endParaRPr lang="en-GB" altLang="en-US" sz="2400" kern="1200" dirty="0">
              <a:solidFill>
                <a:srgbClr val="000000"/>
              </a:solidFill>
              <a:latin typeface="Calibri" panose="020F0502020204030204" pitchFamily="34" charset="0"/>
            </a:endParaRPr>
          </a:p>
          <a:p>
            <a:pPr marL="0" lvl="0" indent="0" algn="ctr">
              <a:lnSpc>
                <a:spcPct val="90000"/>
              </a:lnSpc>
              <a:spcBef>
                <a:spcPct val="30000"/>
              </a:spcBef>
              <a:buNone/>
            </a:pPr>
            <a:r>
              <a:rPr lang="en-GB" altLang="en-US" sz="2000" i="1" kern="1200" dirty="0">
                <a:solidFill>
                  <a:schemeClr val="accent1">
                    <a:lumMod val="50000"/>
                  </a:schemeClr>
                </a:solidFill>
                <a:latin typeface="Calibri" panose="020F0502020204030204" pitchFamily="34" charset="0"/>
              </a:rPr>
              <a:t>Working Together </a:t>
            </a:r>
            <a:r>
              <a:rPr lang="en-GB" altLang="en-US" sz="2000" i="1" kern="1200" dirty="0" smtClean="0">
                <a:solidFill>
                  <a:schemeClr val="accent1">
                    <a:lumMod val="50000"/>
                  </a:schemeClr>
                </a:solidFill>
                <a:latin typeface="Calibri" panose="020F0502020204030204" pitchFamily="34" charset="0"/>
              </a:rPr>
              <a:t>2018</a:t>
            </a:r>
            <a:endParaRPr lang="en-GB" altLang="en-US" sz="2000" i="1" kern="1200" dirty="0">
              <a:solidFill>
                <a:schemeClr val="accent1">
                  <a:lumMod val="50000"/>
                </a:schemeClr>
              </a:solidFill>
              <a:latin typeface="Calibri" panose="020F0502020204030204" pitchFamily="34" charset="0"/>
            </a:endParaRPr>
          </a:p>
          <a:p>
            <a:endParaRPr lang="en-GB" dirty="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653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76" y="188640"/>
            <a:ext cx="7661302" cy="1143000"/>
          </a:xfrm>
        </p:spPr>
        <p:txBody>
          <a:bodyPr/>
          <a:lstStyle/>
          <a:p>
            <a:r>
              <a:rPr lang="en-GB" b="1" dirty="0" smtClean="0">
                <a:solidFill>
                  <a:schemeClr val="accent1">
                    <a:lumMod val="50000"/>
                  </a:schemeClr>
                </a:solidFill>
                <a:latin typeface="Calibri" panose="020F0502020204030204" pitchFamily="34" charset="0"/>
              </a:rPr>
              <a:t>Common sites for non accidental injuries</a:t>
            </a:r>
            <a:endParaRPr lang="en-GB" b="1" dirty="0">
              <a:solidFill>
                <a:schemeClr val="accent1">
                  <a:lumMod val="50000"/>
                </a:schemeClr>
              </a:solidFill>
              <a:latin typeface="Calibri" panose="020F0502020204030204" pitchFamily="34" charset="0"/>
            </a:endParaRPr>
          </a:p>
        </p:txBody>
      </p:sp>
      <p:pic>
        <p:nvPicPr>
          <p:cNvPr id="4" name="Picture 9" descr="MC90043562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363" y="2257816"/>
            <a:ext cx="302418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9"/>
          <p:cNvSpPr>
            <a:spLocks noChangeShapeType="1"/>
          </p:cNvSpPr>
          <p:nvPr/>
        </p:nvSpPr>
        <p:spPr bwMode="auto">
          <a:xfrm>
            <a:off x="3154362" y="2041916"/>
            <a:ext cx="1152525" cy="936625"/>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GB" dirty="0"/>
          </a:p>
        </p:txBody>
      </p:sp>
      <p:sp>
        <p:nvSpPr>
          <p:cNvPr id="6" name="Line 20"/>
          <p:cNvSpPr>
            <a:spLocks noChangeShapeType="1"/>
          </p:cNvSpPr>
          <p:nvPr/>
        </p:nvSpPr>
        <p:spPr bwMode="auto">
          <a:xfrm>
            <a:off x="2577913" y="2725444"/>
            <a:ext cx="1655950" cy="468996"/>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GB" dirty="0"/>
          </a:p>
        </p:txBody>
      </p:sp>
      <p:sp>
        <p:nvSpPr>
          <p:cNvPr id="7" name="Line 21"/>
          <p:cNvSpPr>
            <a:spLocks noChangeShapeType="1"/>
          </p:cNvSpPr>
          <p:nvPr/>
        </p:nvSpPr>
        <p:spPr bwMode="auto">
          <a:xfrm flipV="1">
            <a:off x="1763688" y="3265877"/>
            <a:ext cx="2759100" cy="215899"/>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GB" dirty="0"/>
          </a:p>
        </p:txBody>
      </p:sp>
      <p:sp>
        <p:nvSpPr>
          <p:cNvPr id="8" name="Line 22"/>
          <p:cNvSpPr>
            <a:spLocks noChangeShapeType="1"/>
          </p:cNvSpPr>
          <p:nvPr/>
        </p:nvSpPr>
        <p:spPr bwMode="auto">
          <a:xfrm flipV="1">
            <a:off x="2289174" y="3626241"/>
            <a:ext cx="1944689" cy="577848"/>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GB" dirty="0"/>
          </a:p>
        </p:txBody>
      </p:sp>
      <p:sp>
        <p:nvSpPr>
          <p:cNvPr id="9" name="Line 23"/>
          <p:cNvSpPr>
            <a:spLocks noChangeShapeType="1"/>
          </p:cNvSpPr>
          <p:nvPr/>
        </p:nvSpPr>
        <p:spPr bwMode="auto">
          <a:xfrm flipV="1">
            <a:off x="2979230" y="4778765"/>
            <a:ext cx="1327657" cy="935037"/>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GB" dirty="0"/>
          </a:p>
        </p:txBody>
      </p:sp>
      <p:sp>
        <p:nvSpPr>
          <p:cNvPr id="10" name="Line 24"/>
          <p:cNvSpPr>
            <a:spLocks noChangeShapeType="1"/>
          </p:cNvSpPr>
          <p:nvPr/>
        </p:nvSpPr>
        <p:spPr bwMode="auto">
          <a:xfrm flipV="1">
            <a:off x="2722563" y="4129478"/>
            <a:ext cx="1584325" cy="81169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GB" dirty="0"/>
          </a:p>
        </p:txBody>
      </p:sp>
      <p:sp>
        <p:nvSpPr>
          <p:cNvPr id="11" name="Line 25"/>
          <p:cNvSpPr>
            <a:spLocks noChangeShapeType="1"/>
          </p:cNvSpPr>
          <p:nvPr/>
        </p:nvSpPr>
        <p:spPr bwMode="auto">
          <a:xfrm flipH="1" flipV="1">
            <a:off x="4738688" y="3842141"/>
            <a:ext cx="1655762" cy="1223962"/>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GB" dirty="0"/>
          </a:p>
        </p:txBody>
      </p:sp>
      <p:sp>
        <p:nvSpPr>
          <p:cNvPr id="12" name="Line 26"/>
          <p:cNvSpPr>
            <a:spLocks noChangeShapeType="1"/>
          </p:cNvSpPr>
          <p:nvPr/>
        </p:nvSpPr>
        <p:spPr bwMode="auto">
          <a:xfrm flipH="1" flipV="1">
            <a:off x="5170488" y="3770702"/>
            <a:ext cx="1223962" cy="433387"/>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GB" dirty="0"/>
          </a:p>
        </p:txBody>
      </p:sp>
      <p:sp>
        <p:nvSpPr>
          <p:cNvPr id="13" name="Line 27"/>
          <p:cNvSpPr>
            <a:spLocks noChangeShapeType="1"/>
          </p:cNvSpPr>
          <p:nvPr/>
        </p:nvSpPr>
        <p:spPr bwMode="auto">
          <a:xfrm flipH="1" flipV="1">
            <a:off x="4954588" y="3481777"/>
            <a:ext cx="1727200" cy="73025"/>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GB" dirty="0"/>
          </a:p>
        </p:txBody>
      </p:sp>
      <p:sp>
        <p:nvSpPr>
          <p:cNvPr id="14" name="Line 28"/>
          <p:cNvSpPr>
            <a:spLocks noChangeShapeType="1"/>
          </p:cNvSpPr>
          <p:nvPr/>
        </p:nvSpPr>
        <p:spPr bwMode="auto">
          <a:xfrm flipH="1">
            <a:off x="5386388" y="2764228"/>
            <a:ext cx="1295400" cy="28575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GB" dirty="0"/>
          </a:p>
        </p:txBody>
      </p:sp>
      <p:sp>
        <p:nvSpPr>
          <p:cNvPr id="15" name="Text Box 30"/>
          <p:cNvSpPr txBox="1">
            <a:spLocks noChangeArrowheads="1"/>
          </p:cNvSpPr>
          <p:nvPr/>
        </p:nvSpPr>
        <p:spPr bwMode="auto">
          <a:xfrm>
            <a:off x="1426369" y="1540046"/>
            <a:ext cx="25923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smtClean="0">
                <a:latin typeface="Calibri" panose="020F0502020204030204" pitchFamily="34" charset="0"/>
              </a:rPr>
              <a:t>Eyes</a:t>
            </a:r>
            <a:r>
              <a:rPr lang="en-GB" altLang="en-US" sz="1800" dirty="0" smtClean="0">
                <a:latin typeface="Calibri" panose="020F0502020204030204" pitchFamily="34" charset="0"/>
              </a:rPr>
              <a:t> - bruising</a:t>
            </a:r>
            <a:r>
              <a:rPr lang="en-GB" altLang="en-US" sz="1800" dirty="0">
                <a:latin typeface="Calibri" panose="020F0502020204030204" pitchFamily="34" charset="0"/>
              </a:rPr>
              <a:t>, black particularly both</a:t>
            </a:r>
          </a:p>
        </p:txBody>
      </p:sp>
      <p:sp>
        <p:nvSpPr>
          <p:cNvPr id="16" name="Text Box 31"/>
          <p:cNvSpPr txBox="1">
            <a:spLocks noChangeArrowheads="1"/>
          </p:cNvSpPr>
          <p:nvPr/>
        </p:nvSpPr>
        <p:spPr bwMode="auto">
          <a:xfrm>
            <a:off x="342792" y="2307912"/>
            <a:ext cx="22799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smtClean="0">
                <a:latin typeface="Calibri" panose="020F0502020204030204" pitchFamily="34" charset="0"/>
              </a:rPr>
              <a:t>Cheek / side </a:t>
            </a:r>
            <a:r>
              <a:rPr lang="en-GB" altLang="en-US" sz="1800" b="1" dirty="0">
                <a:latin typeface="Calibri" panose="020F0502020204030204" pitchFamily="34" charset="0"/>
              </a:rPr>
              <a:t>of face</a:t>
            </a:r>
            <a:r>
              <a:rPr lang="en-GB" altLang="en-US" sz="1800" dirty="0">
                <a:latin typeface="Calibri" panose="020F0502020204030204" pitchFamily="34" charset="0"/>
              </a:rPr>
              <a:t> – bruising, finger marks</a:t>
            </a:r>
            <a:endParaRPr lang="en-GB" altLang="en-US" sz="1800" b="1" dirty="0">
              <a:latin typeface="Calibri" panose="020F0502020204030204" pitchFamily="34" charset="0"/>
            </a:endParaRPr>
          </a:p>
        </p:txBody>
      </p:sp>
      <p:sp>
        <p:nvSpPr>
          <p:cNvPr id="17" name="Text Box 32"/>
          <p:cNvSpPr txBox="1">
            <a:spLocks noChangeArrowheads="1"/>
          </p:cNvSpPr>
          <p:nvPr/>
        </p:nvSpPr>
        <p:spPr bwMode="auto">
          <a:xfrm>
            <a:off x="418023" y="3123556"/>
            <a:ext cx="22247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a:latin typeface="Calibri" panose="020F0502020204030204" pitchFamily="34" charset="0"/>
              </a:rPr>
              <a:t>Mouth</a:t>
            </a:r>
            <a:r>
              <a:rPr lang="en-GB" altLang="en-US" sz="1800" dirty="0">
                <a:latin typeface="Calibri" panose="020F0502020204030204" pitchFamily="34" charset="0"/>
              </a:rPr>
              <a:t> – torn frenulum</a:t>
            </a:r>
            <a:endParaRPr lang="en-GB" altLang="en-US" sz="1800" b="1" dirty="0">
              <a:latin typeface="Calibri" panose="020F0502020204030204" pitchFamily="34" charset="0"/>
            </a:endParaRPr>
          </a:p>
        </p:txBody>
      </p:sp>
      <p:sp>
        <p:nvSpPr>
          <p:cNvPr id="18" name="Text Box 33"/>
          <p:cNvSpPr txBox="1">
            <a:spLocks noChangeArrowheads="1"/>
          </p:cNvSpPr>
          <p:nvPr/>
        </p:nvSpPr>
        <p:spPr bwMode="auto">
          <a:xfrm>
            <a:off x="342792" y="3827733"/>
            <a:ext cx="21422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a:latin typeface="Calibri" panose="020F0502020204030204" pitchFamily="34" charset="0"/>
              </a:rPr>
              <a:t>Shoulders</a:t>
            </a:r>
            <a:r>
              <a:rPr lang="en-GB" altLang="en-US" sz="1800" dirty="0">
                <a:latin typeface="Calibri" panose="020F0502020204030204" pitchFamily="34" charset="0"/>
              </a:rPr>
              <a:t> – bruising, grasp marks</a:t>
            </a:r>
            <a:endParaRPr lang="en-GB" altLang="en-US" sz="1800" b="1" dirty="0">
              <a:latin typeface="Calibri" panose="020F0502020204030204" pitchFamily="34" charset="0"/>
            </a:endParaRPr>
          </a:p>
        </p:txBody>
      </p:sp>
      <p:sp>
        <p:nvSpPr>
          <p:cNvPr id="19" name="Text Box 34"/>
          <p:cNvSpPr txBox="1">
            <a:spLocks noChangeArrowheads="1"/>
          </p:cNvSpPr>
          <p:nvPr/>
        </p:nvSpPr>
        <p:spPr bwMode="auto">
          <a:xfrm>
            <a:off x="202598" y="4604438"/>
            <a:ext cx="285723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a:latin typeface="Calibri" panose="020F0502020204030204" pitchFamily="34" charset="0"/>
              </a:rPr>
              <a:t>Back, Buttocks, Thighs</a:t>
            </a:r>
            <a:r>
              <a:rPr lang="en-GB" altLang="en-US" sz="1800" dirty="0">
                <a:latin typeface="Calibri" panose="020F0502020204030204" pitchFamily="34" charset="0"/>
              </a:rPr>
              <a:t> – linear bruising, outline of </a:t>
            </a:r>
            <a:r>
              <a:rPr lang="en-GB" altLang="en-US" sz="1800" dirty="0" smtClean="0">
                <a:latin typeface="Calibri" panose="020F0502020204030204" pitchFamily="34" charset="0"/>
              </a:rPr>
              <a:t>belt / buckles</a:t>
            </a:r>
            <a:r>
              <a:rPr lang="en-GB" altLang="en-US" sz="1800" dirty="0">
                <a:latin typeface="Calibri" panose="020F0502020204030204" pitchFamily="34" charset="0"/>
              </a:rPr>
              <a:t>, </a:t>
            </a:r>
            <a:r>
              <a:rPr lang="en-GB" altLang="en-US" sz="1800" dirty="0" smtClean="0">
                <a:latin typeface="Calibri" panose="020F0502020204030204" pitchFamily="34" charset="0"/>
              </a:rPr>
              <a:t>scalds / burns</a:t>
            </a:r>
            <a:endParaRPr lang="en-GB" altLang="en-US" sz="1800" b="1" dirty="0">
              <a:latin typeface="Calibri" panose="020F0502020204030204" pitchFamily="34" charset="0"/>
            </a:endParaRPr>
          </a:p>
        </p:txBody>
      </p:sp>
      <p:sp>
        <p:nvSpPr>
          <p:cNvPr id="20" name="Text Box 35"/>
          <p:cNvSpPr txBox="1">
            <a:spLocks noChangeArrowheads="1"/>
          </p:cNvSpPr>
          <p:nvPr/>
        </p:nvSpPr>
        <p:spPr bwMode="auto">
          <a:xfrm>
            <a:off x="1015164" y="5703616"/>
            <a:ext cx="2376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a:latin typeface="Calibri" panose="020F0502020204030204" pitchFamily="34" charset="0"/>
              </a:rPr>
              <a:t>Knees</a:t>
            </a:r>
            <a:r>
              <a:rPr lang="en-GB" altLang="en-US" sz="1800" dirty="0">
                <a:latin typeface="Calibri" panose="020F0502020204030204" pitchFamily="34" charset="0"/>
              </a:rPr>
              <a:t> – grasp marks</a:t>
            </a:r>
            <a:endParaRPr lang="en-GB" altLang="en-US" sz="1800" b="1" dirty="0">
              <a:latin typeface="Calibri" panose="020F0502020204030204" pitchFamily="34" charset="0"/>
            </a:endParaRPr>
          </a:p>
        </p:txBody>
      </p:sp>
      <p:sp>
        <p:nvSpPr>
          <p:cNvPr id="21" name="Text Box 36"/>
          <p:cNvSpPr txBox="1">
            <a:spLocks noChangeArrowheads="1"/>
          </p:cNvSpPr>
          <p:nvPr/>
        </p:nvSpPr>
        <p:spPr bwMode="auto">
          <a:xfrm>
            <a:off x="3760024" y="5713803"/>
            <a:ext cx="20224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a:latin typeface="Calibri" panose="020F0502020204030204" pitchFamily="34" charset="0"/>
              </a:rPr>
              <a:t>Genitals</a:t>
            </a:r>
            <a:r>
              <a:rPr lang="en-GB" altLang="en-US" sz="1800" dirty="0">
                <a:latin typeface="Calibri" panose="020F0502020204030204" pitchFamily="34" charset="0"/>
              </a:rPr>
              <a:t> - bruising</a:t>
            </a:r>
            <a:endParaRPr lang="en-GB" altLang="en-US" sz="1800" b="1" dirty="0">
              <a:latin typeface="Calibri" panose="020F0502020204030204" pitchFamily="34" charset="0"/>
            </a:endParaRPr>
          </a:p>
        </p:txBody>
      </p:sp>
      <p:sp>
        <p:nvSpPr>
          <p:cNvPr id="22" name="Line 37"/>
          <p:cNvSpPr>
            <a:spLocks noChangeShapeType="1"/>
          </p:cNvSpPr>
          <p:nvPr/>
        </p:nvSpPr>
        <p:spPr bwMode="auto">
          <a:xfrm flipV="1">
            <a:off x="4665663" y="4705741"/>
            <a:ext cx="0" cy="1008062"/>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GB" dirty="0"/>
          </a:p>
        </p:txBody>
      </p:sp>
      <p:sp>
        <p:nvSpPr>
          <p:cNvPr id="23" name="Text Box 38"/>
          <p:cNvSpPr txBox="1">
            <a:spLocks noChangeArrowheads="1"/>
          </p:cNvSpPr>
          <p:nvPr/>
        </p:nvSpPr>
        <p:spPr bwMode="auto">
          <a:xfrm>
            <a:off x="6394450" y="5008012"/>
            <a:ext cx="25209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a:latin typeface="Calibri" panose="020F0502020204030204" pitchFamily="34" charset="0"/>
              </a:rPr>
              <a:t>Chest</a:t>
            </a:r>
            <a:r>
              <a:rPr lang="en-GB" altLang="en-US" sz="1800" dirty="0">
                <a:latin typeface="Calibri" panose="020F0502020204030204" pitchFamily="34" charset="0"/>
              </a:rPr>
              <a:t> – bruising, grasp marks</a:t>
            </a:r>
            <a:endParaRPr lang="en-GB" altLang="en-US" sz="1800" b="1" dirty="0">
              <a:latin typeface="Calibri" panose="020F0502020204030204" pitchFamily="34" charset="0"/>
            </a:endParaRPr>
          </a:p>
        </p:txBody>
      </p:sp>
      <p:sp>
        <p:nvSpPr>
          <p:cNvPr id="24" name="Text Box 39"/>
          <p:cNvSpPr txBox="1">
            <a:spLocks noChangeArrowheads="1"/>
          </p:cNvSpPr>
          <p:nvPr/>
        </p:nvSpPr>
        <p:spPr bwMode="auto">
          <a:xfrm>
            <a:off x="6496844" y="4058041"/>
            <a:ext cx="24185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a:latin typeface="Calibri" panose="020F0502020204030204" pitchFamily="34" charset="0"/>
              </a:rPr>
              <a:t>Upper and Inner arms</a:t>
            </a:r>
            <a:r>
              <a:rPr lang="en-GB" altLang="en-US" sz="1800" dirty="0">
                <a:latin typeface="Calibri" panose="020F0502020204030204" pitchFamily="34" charset="0"/>
              </a:rPr>
              <a:t> – bruising, grasp marks</a:t>
            </a:r>
          </a:p>
        </p:txBody>
      </p:sp>
      <p:sp>
        <p:nvSpPr>
          <p:cNvPr id="25" name="Text Box 40"/>
          <p:cNvSpPr txBox="1">
            <a:spLocks noChangeArrowheads="1"/>
          </p:cNvSpPr>
          <p:nvPr/>
        </p:nvSpPr>
        <p:spPr bwMode="auto">
          <a:xfrm>
            <a:off x="6712394" y="3248956"/>
            <a:ext cx="22030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a:latin typeface="Calibri" panose="020F0502020204030204" pitchFamily="34" charset="0"/>
              </a:rPr>
              <a:t>Neck</a:t>
            </a:r>
            <a:r>
              <a:rPr lang="en-GB" altLang="en-US" sz="1800" dirty="0">
                <a:latin typeface="Calibri" panose="020F0502020204030204" pitchFamily="34" charset="0"/>
              </a:rPr>
              <a:t> – bruising, grasp marks</a:t>
            </a:r>
            <a:endParaRPr lang="en-GB" altLang="en-US" sz="1800" b="1" dirty="0">
              <a:latin typeface="Calibri" panose="020F0502020204030204" pitchFamily="34" charset="0"/>
            </a:endParaRPr>
          </a:p>
        </p:txBody>
      </p:sp>
      <p:sp>
        <p:nvSpPr>
          <p:cNvPr id="26" name="Text Box 41"/>
          <p:cNvSpPr txBox="1">
            <a:spLocks noChangeArrowheads="1"/>
          </p:cNvSpPr>
          <p:nvPr/>
        </p:nvSpPr>
        <p:spPr bwMode="auto">
          <a:xfrm>
            <a:off x="6719094" y="2402278"/>
            <a:ext cx="20293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a:latin typeface="Calibri" panose="020F0502020204030204" pitchFamily="34" charset="0"/>
              </a:rPr>
              <a:t>Ears </a:t>
            </a:r>
            <a:r>
              <a:rPr lang="en-GB" altLang="en-US" sz="1800" dirty="0">
                <a:latin typeface="Calibri" panose="020F0502020204030204" pitchFamily="34" charset="0"/>
              </a:rPr>
              <a:t>– pinch or slap marks, bruising</a:t>
            </a:r>
            <a:endParaRPr lang="en-GB" altLang="en-US" sz="1800" b="1" dirty="0">
              <a:latin typeface="Calibri" panose="020F0502020204030204" pitchFamily="34" charset="0"/>
            </a:endParaRPr>
          </a:p>
        </p:txBody>
      </p:sp>
      <p:sp>
        <p:nvSpPr>
          <p:cNvPr id="27" name="Text Box 42"/>
          <p:cNvSpPr txBox="1">
            <a:spLocks noChangeArrowheads="1"/>
          </p:cNvSpPr>
          <p:nvPr/>
        </p:nvSpPr>
        <p:spPr bwMode="auto">
          <a:xfrm>
            <a:off x="5170488" y="1540047"/>
            <a:ext cx="2743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en-US" sz="1800" b="1" dirty="0">
                <a:latin typeface="Calibri" panose="020F0502020204030204" pitchFamily="34" charset="0"/>
              </a:rPr>
              <a:t>Skull</a:t>
            </a:r>
            <a:r>
              <a:rPr lang="en-GB" altLang="en-US" sz="1800" dirty="0">
                <a:latin typeface="Calibri" panose="020F0502020204030204" pitchFamily="34" charset="0"/>
              </a:rPr>
              <a:t> – fracture or bleeding under skull (from shaking)</a:t>
            </a:r>
            <a:endParaRPr lang="en-GB" altLang="en-US" sz="1800" b="1" dirty="0">
              <a:latin typeface="Calibri" panose="020F0502020204030204" pitchFamily="34" charset="0"/>
            </a:endParaRPr>
          </a:p>
        </p:txBody>
      </p:sp>
      <p:sp>
        <p:nvSpPr>
          <p:cNvPr id="28" name="Line 43"/>
          <p:cNvSpPr>
            <a:spLocks noChangeShapeType="1"/>
          </p:cNvSpPr>
          <p:nvPr/>
        </p:nvSpPr>
        <p:spPr bwMode="auto">
          <a:xfrm flipH="1">
            <a:off x="4665663" y="2041916"/>
            <a:ext cx="504825" cy="503237"/>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GB" dirty="0"/>
          </a:p>
        </p:txBody>
      </p:sp>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811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85192"/>
            <a:ext cx="7772400" cy="1143000"/>
          </a:xfrm>
        </p:spPr>
        <p:txBody>
          <a:bodyPr/>
          <a:lstStyle/>
          <a:p>
            <a:r>
              <a:rPr lang="en-GB" b="1" dirty="0" smtClean="0">
                <a:solidFill>
                  <a:schemeClr val="accent1">
                    <a:lumMod val="50000"/>
                  </a:schemeClr>
                </a:solidFill>
                <a:latin typeface="Calibri" panose="020F0502020204030204" pitchFamily="34" charset="0"/>
              </a:rPr>
              <a:t>Emotional Abuse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124744"/>
            <a:ext cx="8352928" cy="4971256"/>
          </a:xfrm>
        </p:spPr>
        <p:txBody>
          <a:bodyPr/>
          <a:lstStyle/>
          <a:p>
            <a:pPr marL="0" lvl="0" indent="0" algn="just">
              <a:lnSpc>
                <a:spcPct val="90000"/>
              </a:lnSpc>
              <a:buNone/>
              <a:defRPr/>
            </a:pPr>
            <a:r>
              <a:rPr lang="en-GB" sz="2150" kern="1200" dirty="0">
                <a:solidFill>
                  <a:schemeClr val="accent1">
                    <a:lumMod val="50000"/>
                  </a:schemeClr>
                </a:solidFill>
                <a:latin typeface="Calibri" panose="020F0502020204030204" pitchFamily="34" charset="0"/>
              </a:rPr>
              <a:t>The </a:t>
            </a:r>
            <a:r>
              <a:rPr lang="en-GB" sz="2150" b="1" kern="1200" dirty="0" smtClean="0">
                <a:solidFill>
                  <a:srgbClr val="C00000"/>
                </a:solidFill>
                <a:latin typeface="Calibri" panose="020F0502020204030204" pitchFamily="34" charset="0"/>
              </a:rPr>
              <a:t>PERSISTENT</a:t>
            </a:r>
            <a:r>
              <a:rPr lang="en-GB" sz="2150" kern="1200" dirty="0" smtClean="0">
                <a:solidFill>
                  <a:srgbClr val="C00000"/>
                </a:solidFill>
                <a:latin typeface="Calibri" panose="020F0502020204030204" pitchFamily="34" charset="0"/>
              </a:rPr>
              <a:t> </a:t>
            </a:r>
            <a:r>
              <a:rPr lang="en-GB" sz="2150" kern="1200" dirty="0" smtClean="0">
                <a:solidFill>
                  <a:schemeClr val="accent1">
                    <a:lumMod val="50000"/>
                  </a:schemeClr>
                </a:solidFill>
                <a:latin typeface="Calibri" panose="020F0502020204030204" pitchFamily="34" charset="0"/>
              </a:rPr>
              <a:t>emotional </a:t>
            </a:r>
            <a:r>
              <a:rPr lang="en-GB" sz="2150" kern="1200" dirty="0">
                <a:solidFill>
                  <a:schemeClr val="accent1">
                    <a:lumMod val="50000"/>
                  </a:schemeClr>
                </a:solidFill>
                <a:latin typeface="Calibri" panose="020F0502020204030204" pitchFamily="34" charset="0"/>
              </a:rPr>
              <a:t>maltreatment of a child such as to cause </a:t>
            </a:r>
            <a:r>
              <a:rPr lang="en-GB" sz="2150" b="1" kern="1200" dirty="0">
                <a:solidFill>
                  <a:srgbClr val="C00000"/>
                </a:solidFill>
                <a:latin typeface="Calibri" panose="020F0502020204030204" pitchFamily="34" charset="0"/>
              </a:rPr>
              <a:t>severe and persistent adverse effects on the child’s emotional development</a:t>
            </a:r>
            <a:r>
              <a:rPr lang="en-GB" sz="2150" kern="1200" dirty="0">
                <a:solidFill>
                  <a:schemeClr val="accent1">
                    <a:lumMod val="50000"/>
                  </a:schemeClr>
                </a:solidFill>
                <a:latin typeface="Calibri" panose="020F0502020204030204" pitchFamily="34" charset="0"/>
              </a:rPr>
              <a:t>. It may involve conveying to a child that they are </a:t>
            </a:r>
            <a:r>
              <a:rPr lang="en-GB" sz="2150" b="1" kern="1200" dirty="0">
                <a:solidFill>
                  <a:srgbClr val="C00000"/>
                </a:solidFill>
                <a:latin typeface="Calibri" panose="020F0502020204030204" pitchFamily="34" charset="0"/>
              </a:rPr>
              <a:t>worthless or unloved</a:t>
            </a:r>
            <a:r>
              <a:rPr lang="en-GB" sz="2150" kern="1200" dirty="0">
                <a:solidFill>
                  <a:schemeClr val="accent1">
                    <a:lumMod val="50000"/>
                  </a:schemeClr>
                </a:solidFill>
                <a:latin typeface="Calibri" panose="020F0502020204030204" pitchFamily="34" charset="0"/>
              </a:rPr>
              <a:t>, inadequate, or valued only insofar as they meets the needs of another person. It may include not giving the child opportunities to express their views, deliberately silencing them or ‘making fun’ of what they say or how they communicate. It may feature </a:t>
            </a:r>
            <a:r>
              <a:rPr lang="en-GB" sz="2150" b="1" kern="1200" dirty="0">
                <a:solidFill>
                  <a:srgbClr val="C00000"/>
                </a:solidFill>
                <a:latin typeface="Calibri" panose="020F0502020204030204" pitchFamily="34" charset="0"/>
              </a:rPr>
              <a:t>age or developmentally inappropriate expectations</a:t>
            </a:r>
            <a:r>
              <a:rPr lang="en-GB" sz="2150" kern="1200" dirty="0">
                <a:solidFill>
                  <a:schemeClr val="accent1">
                    <a:lumMod val="50000"/>
                  </a:schemeClr>
                </a:solidFill>
                <a:latin typeface="Calibri" panose="020F0502020204030204" pitchFamily="34" charset="0"/>
              </a:rPr>
              <a:t> being imposed on children. These may include interactions that are </a:t>
            </a:r>
            <a:r>
              <a:rPr lang="en-GB" sz="2150" b="1" kern="1200" dirty="0">
                <a:solidFill>
                  <a:srgbClr val="C00000"/>
                </a:solidFill>
                <a:latin typeface="Calibri" panose="020F0502020204030204" pitchFamily="34" charset="0"/>
              </a:rPr>
              <a:t>beyond a child’s developmental capability</a:t>
            </a:r>
            <a:r>
              <a:rPr lang="en-GB" sz="2150" kern="1200" dirty="0">
                <a:solidFill>
                  <a:schemeClr val="accent1">
                    <a:lumMod val="50000"/>
                  </a:schemeClr>
                </a:solidFill>
                <a:latin typeface="Calibri" panose="020F0502020204030204" pitchFamily="34" charset="0"/>
              </a:rPr>
              <a:t>, as well as </a:t>
            </a:r>
            <a:r>
              <a:rPr lang="en-GB" sz="2150" b="1" kern="1200" dirty="0">
                <a:solidFill>
                  <a:srgbClr val="C00000"/>
                </a:solidFill>
                <a:latin typeface="Calibri" panose="020F0502020204030204" pitchFamily="34" charset="0"/>
              </a:rPr>
              <a:t>overprotection</a:t>
            </a:r>
            <a:r>
              <a:rPr lang="en-GB" sz="2150" kern="1200" dirty="0">
                <a:solidFill>
                  <a:schemeClr val="accent1">
                    <a:lumMod val="50000"/>
                  </a:schemeClr>
                </a:solidFill>
                <a:latin typeface="Calibri" panose="020F0502020204030204" pitchFamily="34" charset="0"/>
              </a:rPr>
              <a:t> and </a:t>
            </a:r>
            <a:r>
              <a:rPr lang="en-GB" sz="2150" b="1" kern="1200" dirty="0">
                <a:solidFill>
                  <a:srgbClr val="C00000"/>
                </a:solidFill>
                <a:latin typeface="Calibri" panose="020F0502020204030204" pitchFamily="34" charset="0"/>
              </a:rPr>
              <a:t>limitation of exploration and learning</a:t>
            </a:r>
            <a:r>
              <a:rPr lang="en-GB" sz="2150" kern="1200" dirty="0">
                <a:solidFill>
                  <a:schemeClr val="accent1">
                    <a:lumMod val="50000"/>
                  </a:schemeClr>
                </a:solidFill>
                <a:latin typeface="Calibri" panose="020F0502020204030204" pitchFamily="34" charset="0"/>
              </a:rPr>
              <a:t>, or preventing the child participating in normal social interaction. It may involve </a:t>
            </a:r>
            <a:r>
              <a:rPr lang="en-GB" sz="2150" b="1" kern="1200" dirty="0">
                <a:solidFill>
                  <a:srgbClr val="C00000"/>
                </a:solidFill>
                <a:latin typeface="Calibri" panose="020F0502020204030204" pitchFamily="34" charset="0"/>
              </a:rPr>
              <a:t>seeing or hearing the ill-treatment of another</a:t>
            </a:r>
            <a:r>
              <a:rPr lang="en-GB" sz="2150" kern="1200" dirty="0">
                <a:solidFill>
                  <a:schemeClr val="accent1">
                    <a:lumMod val="50000"/>
                  </a:schemeClr>
                </a:solidFill>
                <a:latin typeface="Calibri" panose="020F0502020204030204" pitchFamily="34" charset="0"/>
              </a:rPr>
              <a:t>. It may involve serious </a:t>
            </a:r>
            <a:r>
              <a:rPr lang="en-GB" sz="2150" b="1" kern="1200" dirty="0">
                <a:solidFill>
                  <a:srgbClr val="C00000"/>
                </a:solidFill>
                <a:latin typeface="Calibri" panose="020F0502020204030204" pitchFamily="34" charset="0"/>
              </a:rPr>
              <a:t>bullying</a:t>
            </a:r>
            <a:r>
              <a:rPr lang="en-GB" sz="2150" kern="1200" dirty="0">
                <a:solidFill>
                  <a:srgbClr val="C00000"/>
                </a:solidFill>
                <a:latin typeface="Calibri" panose="020F0502020204030204" pitchFamily="34" charset="0"/>
              </a:rPr>
              <a:t> </a:t>
            </a:r>
            <a:r>
              <a:rPr lang="en-GB" sz="2150" kern="1200" dirty="0">
                <a:solidFill>
                  <a:schemeClr val="accent1">
                    <a:lumMod val="50000"/>
                  </a:schemeClr>
                </a:solidFill>
                <a:latin typeface="Calibri" panose="020F0502020204030204" pitchFamily="34" charset="0"/>
              </a:rPr>
              <a:t>(including cyber bullying), causing children frequently to </a:t>
            </a:r>
            <a:r>
              <a:rPr lang="en-GB" sz="2150" b="1" kern="1200" dirty="0">
                <a:solidFill>
                  <a:srgbClr val="C00000"/>
                </a:solidFill>
                <a:latin typeface="Calibri" panose="020F0502020204030204" pitchFamily="34" charset="0"/>
              </a:rPr>
              <a:t>feel frightened or in danger</a:t>
            </a:r>
            <a:r>
              <a:rPr lang="en-GB" sz="2150" kern="1200" dirty="0">
                <a:solidFill>
                  <a:schemeClr val="accent1">
                    <a:lumMod val="50000"/>
                  </a:schemeClr>
                </a:solidFill>
                <a:latin typeface="Calibri" panose="020F0502020204030204" pitchFamily="34" charset="0"/>
              </a:rPr>
              <a:t>, or the exploitation or corruption of children. Some level of emotional abuse is involved in all types of maltreatment of a child, though it may occur alone.</a:t>
            </a:r>
          </a:p>
          <a:p>
            <a:pPr marL="0" lvl="0" indent="0" algn="ctr">
              <a:lnSpc>
                <a:spcPct val="90000"/>
              </a:lnSpc>
              <a:spcBef>
                <a:spcPct val="30000"/>
              </a:spcBef>
              <a:buNone/>
            </a:pPr>
            <a:r>
              <a:rPr lang="en-GB" altLang="en-US" sz="2000" i="1" kern="1200" dirty="0" smtClean="0">
                <a:solidFill>
                  <a:schemeClr val="accent1">
                    <a:lumMod val="50000"/>
                  </a:schemeClr>
                </a:solidFill>
                <a:latin typeface="Calibri" panose="020F0502020204030204" pitchFamily="34" charset="0"/>
              </a:rPr>
              <a:t>Working </a:t>
            </a:r>
            <a:r>
              <a:rPr lang="en-GB" altLang="en-US" sz="2000" i="1" kern="1200" dirty="0">
                <a:solidFill>
                  <a:schemeClr val="accent1">
                    <a:lumMod val="50000"/>
                  </a:schemeClr>
                </a:solidFill>
                <a:latin typeface="Calibri" panose="020F0502020204030204" pitchFamily="34" charset="0"/>
              </a:rPr>
              <a:t>Together </a:t>
            </a:r>
            <a:r>
              <a:rPr lang="en-GB" altLang="en-US" sz="2000" i="1" kern="1200" dirty="0" smtClean="0">
                <a:solidFill>
                  <a:schemeClr val="accent1">
                    <a:lumMod val="50000"/>
                  </a:schemeClr>
                </a:solidFill>
                <a:latin typeface="Calibri" panose="020F0502020204030204" pitchFamily="34" charset="0"/>
              </a:rPr>
              <a:t>2018</a:t>
            </a:r>
            <a:endParaRPr lang="en-GB" altLang="en-US" sz="2000" i="1" kern="1200" dirty="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6"/>
            <a:ext cx="1115616" cy="116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727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85192"/>
            <a:ext cx="7772400" cy="1143000"/>
          </a:xfrm>
        </p:spPr>
        <p:txBody>
          <a:bodyPr/>
          <a:lstStyle/>
          <a:p>
            <a:r>
              <a:rPr lang="en-GB" b="1" dirty="0" smtClean="0">
                <a:solidFill>
                  <a:schemeClr val="accent1">
                    <a:lumMod val="50000"/>
                  </a:schemeClr>
                </a:solidFill>
                <a:latin typeface="Calibri" panose="020F0502020204030204" pitchFamily="34" charset="0"/>
              </a:rPr>
              <a:t>Domestic Abuse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23528" y="1124744"/>
            <a:ext cx="8496944" cy="5184576"/>
          </a:xfrm>
        </p:spPr>
        <p:txBody>
          <a:bodyPr/>
          <a:lstStyle/>
          <a:p>
            <a:pPr marL="0" lvl="0" indent="0" algn="just">
              <a:lnSpc>
                <a:spcPct val="90000"/>
              </a:lnSpc>
              <a:buNone/>
              <a:defRPr/>
            </a:pPr>
            <a:r>
              <a:rPr lang="en-US" sz="2400" kern="1200" dirty="0">
                <a:solidFill>
                  <a:schemeClr val="accent1">
                    <a:lumMod val="50000"/>
                  </a:schemeClr>
                </a:solidFill>
                <a:latin typeface="Calibri" panose="020F0502020204030204" pitchFamily="34" charset="0"/>
              </a:rPr>
              <a:t>The effect of witnessing or being the subject of Domestic </a:t>
            </a:r>
            <a:r>
              <a:rPr lang="en-US" sz="2400" kern="1200" dirty="0" smtClean="0">
                <a:solidFill>
                  <a:schemeClr val="accent1">
                    <a:lumMod val="50000"/>
                  </a:schemeClr>
                </a:solidFill>
                <a:latin typeface="Calibri" panose="020F0502020204030204" pitchFamily="34" charset="0"/>
              </a:rPr>
              <a:t>Abuse </a:t>
            </a:r>
            <a:r>
              <a:rPr lang="en-US" sz="2400" kern="1200" dirty="0">
                <a:solidFill>
                  <a:schemeClr val="accent1">
                    <a:lumMod val="50000"/>
                  </a:schemeClr>
                </a:solidFill>
                <a:latin typeface="Calibri" panose="020F0502020204030204" pitchFamily="34" charset="0"/>
              </a:rPr>
              <a:t>on children </a:t>
            </a:r>
            <a:r>
              <a:rPr lang="en-US" sz="2400" kern="1200" dirty="0" smtClean="0">
                <a:solidFill>
                  <a:schemeClr val="accent1">
                    <a:lumMod val="50000"/>
                  </a:schemeClr>
                </a:solidFill>
                <a:latin typeface="Calibri" panose="020F0502020204030204" pitchFamily="34" charset="0"/>
              </a:rPr>
              <a:t>can </a:t>
            </a:r>
            <a:r>
              <a:rPr lang="en-US" sz="2400" kern="1200" dirty="0">
                <a:solidFill>
                  <a:schemeClr val="accent1">
                    <a:lumMod val="50000"/>
                  </a:schemeClr>
                </a:solidFill>
                <a:latin typeface="Calibri" panose="020F0502020204030204" pitchFamily="34" charset="0"/>
              </a:rPr>
              <a:t>be categorised as physical and/or emotional </a:t>
            </a:r>
            <a:r>
              <a:rPr lang="en-US" sz="2400" kern="1200" dirty="0" smtClean="0">
                <a:solidFill>
                  <a:schemeClr val="accent1">
                    <a:lumMod val="50000"/>
                  </a:schemeClr>
                </a:solidFill>
                <a:latin typeface="Calibri" panose="020F0502020204030204" pitchFamily="34" charset="0"/>
              </a:rPr>
              <a:t>abuse</a:t>
            </a:r>
            <a:endParaRPr lang="en-US" sz="1200" kern="1200" dirty="0" smtClean="0">
              <a:solidFill>
                <a:schemeClr val="accent1">
                  <a:lumMod val="50000"/>
                </a:schemeClr>
              </a:solidFill>
              <a:latin typeface="Calibri" panose="020F0502020204030204" pitchFamily="34" charset="0"/>
            </a:endParaRPr>
          </a:p>
          <a:p>
            <a:pPr marL="0" lvl="0" indent="0" algn="just">
              <a:lnSpc>
                <a:spcPct val="90000"/>
              </a:lnSpc>
              <a:buNone/>
              <a:defRPr/>
            </a:pPr>
            <a:r>
              <a:rPr lang="en-US" sz="2400" b="1" kern="1200" dirty="0" smtClean="0">
                <a:solidFill>
                  <a:schemeClr val="accent1">
                    <a:lumMod val="50000"/>
                  </a:schemeClr>
                </a:solidFill>
                <a:latin typeface="Calibri" panose="020F0502020204030204" pitchFamily="34" charset="0"/>
              </a:rPr>
              <a:t>National </a:t>
            </a:r>
            <a:r>
              <a:rPr lang="en-US" sz="2400" b="1" kern="1200" dirty="0">
                <a:solidFill>
                  <a:schemeClr val="accent1">
                    <a:lumMod val="50000"/>
                  </a:schemeClr>
                </a:solidFill>
                <a:latin typeface="Calibri" panose="020F0502020204030204" pitchFamily="34" charset="0"/>
              </a:rPr>
              <a:t>Statistics</a:t>
            </a:r>
          </a:p>
          <a:p>
            <a:pPr algn="just">
              <a:lnSpc>
                <a:spcPct val="90000"/>
              </a:lnSpc>
              <a:defRPr/>
            </a:pPr>
            <a:r>
              <a:rPr lang="en-US" sz="2300" kern="1200" dirty="0" smtClean="0">
                <a:solidFill>
                  <a:schemeClr val="accent1">
                    <a:lumMod val="50000"/>
                  </a:schemeClr>
                </a:solidFill>
                <a:latin typeface="Calibri" panose="020F0502020204030204" pitchFamily="34" charset="0"/>
              </a:rPr>
              <a:t>Where there are children in the family, </a:t>
            </a:r>
            <a:r>
              <a:rPr lang="en-US" sz="2300" b="1" kern="1200" dirty="0" smtClean="0">
                <a:solidFill>
                  <a:srgbClr val="C00000"/>
                </a:solidFill>
                <a:latin typeface="Calibri" panose="020F0502020204030204" pitchFamily="34" charset="0"/>
              </a:rPr>
              <a:t>90% are in the same or adjoining room</a:t>
            </a:r>
            <a:r>
              <a:rPr lang="en-US" sz="2300" kern="1200" dirty="0" smtClean="0">
                <a:solidFill>
                  <a:schemeClr val="accent1">
                    <a:lumMod val="50000"/>
                  </a:schemeClr>
                </a:solidFill>
                <a:latin typeface="Calibri" panose="020F0502020204030204" pitchFamily="34" charset="0"/>
              </a:rPr>
              <a:t> when Domestic Violence is taking place</a:t>
            </a:r>
          </a:p>
          <a:p>
            <a:pPr algn="just">
              <a:lnSpc>
                <a:spcPct val="90000"/>
              </a:lnSpc>
              <a:defRPr/>
            </a:pPr>
            <a:r>
              <a:rPr lang="en-US" sz="2300" kern="1200" dirty="0" smtClean="0">
                <a:solidFill>
                  <a:schemeClr val="accent1">
                    <a:lumMod val="50000"/>
                  </a:schemeClr>
                </a:solidFill>
                <a:latin typeface="Calibri" panose="020F0502020204030204" pitchFamily="34" charset="0"/>
              </a:rPr>
              <a:t>In 2019, </a:t>
            </a:r>
            <a:r>
              <a:rPr lang="en-US" sz="2300" u="sng" kern="1200" dirty="0" smtClean="0">
                <a:solidFill>
                  <a:schemeClr val="accent1">
                    <a:lumMod val="50000"/>
                  </a:schemeClr>
                </a:solidFill>
                <a:latin typeface="Calibri" panose="020F0502020204030204" pitchFamily="34" charset="0"/>
              </a:rPr>
              <a:t>2.4 Million</a:t>
            </a:r>
            <a:r>
              <a:rPr lang="en-US" sz="2300" kern="1200" dirty="0" smtClean="0">
                <a:solidFill>
                  <a:schemeClr val="accent1">
                    <a:lumMod val="50000"/>
                  </a:schemeClr>
                </a:solidFill>
                <a:latin typeface="Calibri" panose="020F0502020204030204" pitchFamily="34" charset="0"/>
              </a:rPr>
              <a:t> adults experienced Domestic Abuse -  </a:t>
            </a:r>
          </a:p>
          <a:p>
            <a:pPr lvl="1" algn="just">
              <a:lnSpc>
                <a:spcPct val="90000"/>
              </a:lnSpc>
              <a:defRPr/>
            </a:pPr>
            <a:r>
              <a:rPr lang="en-US" sz="1900" kern="1200" dirty="0" smtClean="0">
                <a:solidFill>
                  <a:schemeClr val="accent1">
                    <a:lumMod val="50000"/>
                  </a:schemeClr>
                </a:solidFill>
                <a:latin typeface="Calibri" panose="020F0502020204030204" pitchFamily="34" charset="0"/>
              </a:rPr>
              <a:t>1.6 Million women and 786000 men</a:t>
            </a:r>
            <a:endParaRPr lang="en-US" sz="1900" u="sng" kern="1200" dirty="0" smtClean="0">
              <a:solidFill>
                <a:schemeClr val="accent1">
                  <a:lumMod val="50000"/>
                </a:schemeClr>
              </a:solidFill>
              <a:latin typeface="Calibri" panose="020F0502020204030204" pitchFamily="34" charset="0"/>
            </a:endParaRPr>
          </a:p>
          <a:p>
            <a:pPr marL="0" indent="0" algn="just">
              <a:lnSpc>
                <a:spcPct val="90000"/>
              </a:lnSpc>
              <a:buNone/>
              <a:defRPr/>
            </a:pPr>
            <a:endParaRPr lang="en-US" sz="1200" kern="1200" dirty="0" smtClean="0">
              <a:solidFill>
                <a:schemeClr val="accent1">
                  <a:lumMod val="50000"/>
                </a:schemeClr>
              </a:solidFill>
              <a:latin typeface="Calibri" panose="020F0502020204030204" pitchFamily="34" charset="0"/>
            </a:endParaRPr>
          </a:p>
          <a:p>
            <a:pPr marL="0" lvl="0" indent="0" algn="just">
              <a:lnSpc>
                <a:spcPct val="90000"/>
              </a:lnSpc>
              <a:buNone/>
              <a:defRPr/>
            </a:pPr>
            <a:r>
              <a:rPr lang="en-US" sz="2400" b="1" kern="1200" dirty="0" smtClean="0">
                <a:solidFill>
                  <a:srgbClr val="BBE0E3">
                    <a:lumMod val="50000"/>
                  </a:srgbClr>
                </a:solidFill>
                <a:latin typeface="Calibri" panose="020F0502020204030204" pitchFamily="34" charset="0"/>
              </a:rPr>
              <a:t>Peer on peer abuse</a:t>
            </a:r>
            <a:endParaRPr lang="en-US" sz="2400" b="1" kern="1200" dirty="0">
              <a:solidFill>
                <a:srgbClr val="BBE0E3">
                  <a:lumMod val="50000"/>
                </a:srgbClr>
              </a:solidFill>
              <a:latin typeface="Calibri" panose="020F0502020204030204" pitchFamily="34" charset="0"/>
            </a:endParaRPr>
          </a:p>
          <a:p>
            <a:pPr lvl="0" algn="just">
              <a:lnSpc>
                <a:spcPct val="90000"/>
              </a:lnSpc>
              <a:defRPr/>
            </a:pPr>
            <a:r>
              <a:rPr lang="en-US" sz="2300" b="1" kern="1200" dirty="0" smtClean="0">
                <a:solidFill>
                  <a:srgbClr val="C00000"/>
                </a:solidFill>
                <a:latin typeface="Calibri" panose="020F0502020204030204" pitchFamily="34" charset="0"/>
              </a:rPr>
              <a:t>48% </a:t>
            </a:r>
            <a:r>
              <a:rPr lang="en-US" sz="2300" kern="1200" dirty="0" smtClean="0">
                <a:solidFill>
                  <a:schemeClr val="accent1">
                    <a:lumMod val="50000"/>
                  </a:schemeClr>
                </a:solidFill>
                <a:latin typeface="Calibri" panose="020F0502020204030204" pitchFamily="34" charset="0"/>
              </a:rPr>
              <a:t>of girls have experienced instances of emotional and online abuse from their partners.</a:t>
            </a:r>
          </a:p>
          <a:p>
            <a:pPr lvl="0" algn="just">
              <a:lnSpc>
                <a:spcPct val="90000"/>
              </a:lnSpc>
              <a:defRPr/>
            </a:pPr>
            <a:r>
              <a:rPr lang="en-US" sz="2300" b="1" kern="1200" dirty="0" smtClean="0">
                <a:solidFill>
                  <a:srgbClr val="C00000"/>
                </a:solidFill>
                <a:latin typeface="Calibri" panose="020F0502020204030204" pitchFamily="34" charset="0"/>
              </a:rPr>
              <a:t>1 in 3 girls have experienced sexual violence before they turn 18.</a:t>
            </a:r>
            <a:endParaRPr lang="en-US" sz="2300" b="1" kern="1200" dirty="0">
              <a:solidFill>
                <a:srgbClr val="C00000"/>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6"/>
            <a:ext cx="1115616" cy="116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872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85192"/>
            <a:ext cx="7772400" cy="1143000"/>
          </a:xfrm>
        </p:spPr>
        <p:txBody>
          <a:bodyPr/>
          <a:lstStyle/>
          <a:p>
            <a:r>
              <a:rPr lang="en-GB" b="1" dirty="0" smtClean="0">
                <a:solidFill>
                  <a:schemeClr val="accent1">
                    <a:lumMod val="50000"/>
                  </a:schemeClr>
                </a:solidFill>
                <a:latin typeface="Calibri" panose="020F0502020204030204" pitchFamily="34" charset="0"/>
              </a:rPr>
              <a:t>Domestic Abuse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539552" y="1268760"/>
            <a:ext cx="8064896" cy="5184576"/>
          </a:xfrm>
        </p:spPr>
        <p:txBody>
          <a:bodyPr/>
          <a:lstStyle/>
          <a:p>
            <a:pPr marL="0" lvl="0" indent="0" algn="just">
              <a:lnSpc>
                <a:spcPct val="90000"/>
              </a:lnSpc>
              <a:buNone/>
              <a:defRPr/>
            </a:pPr>
            <a:r>
              <a:rPr lang="en-US" sz="2800" b="1" kern="1200" dirty="0" smtClean="0">
                <a:solidFill>
                  <a:schemeClr val="accent1">
                    <a:lumMod val="50000"/>
                  </a:schemeClr>
                </a:solidFill>
                <a:latin typeface="Calibri" panose="020F0502020204030204" pitchFamily="34" charset="0"/>
              </a:rPr>
              <a:t>Halton </a:t>
            </a:r>
            <a:r>
              <a:rPr lang="en-US" sz="2800" b="1" kern="1200" dirty="0">
                <a:solidFill>
                  <a:schemeClr val="accent1">
                    <a:lumMod val="50000"/>
                  </a:schemeClr>
                </a:solidFill>
                <a:latin typeface="Calibri" panose="020F0502020204030204" pitchFamily="34" charset="0"/>
              </a:rPr>
              <a:t>MARAC</a:t>
            </a:r>
          </a:p>
          <a:p>
            <a:pPr marL="0" lvl="0" indent="0" algn="just">
              <a:lnSpc>
                <a:spcPct val="90000"/>
              </a:lnSpc>
              <a:buNone/>
              <a:defRPr/>
            </a:pPr>
            <a:r>
              <a:rPr lang="en-US" sz="2400" kern="1200" dirty="0">
                <a:solidFill>
                  <a:schemeClr val="accent1">
                    <a:lumMod val="50000"/>
                  </a:schemeClr>
                </a:solidFill>
                <a:latin typeface="Calibri" panose="020F0502020204030204" pitchFamily="34" charset="0"/>
              </a:rPr>
              <a:t>Meets at least monthly to discuss cases of Domestic abuse – schools are included in this process as they are vital source of information</a:t>
            </a:r>
            <a:r>
              <a:rPr lang="en-US" sz="2400" kern="1200" dirty="0" smtClean="0">
                <a:solidFill>
                  <a:schemeClr val="accent1">
                    <a:lumMod val="50000"/>
                  </a:schemeClr>
                </a:solidFill>
                <a:latin typeface="Calibri" panose="020F0502020204030204" pitchFamily="34" charset="0"/>
              </a:rPr>
              <a:t>.  In Halton, MARAC meets twice a month.</a:t>
            </a:r>
          </a:p>
          <a:p>
            <a:pPr marL="0" lvl="0" indent="0" algn="just">
              <a:lnSpc>
                <a:spcPct val="90000"/>
              </a:lnSpc>
              <a:buNone/>
              <a:defRPr/>
            </a:pPr>
            <a:endParaRPr lang="en-US" sz="2400" kern="1200" dirty="0" smtClean="0">
              <a:solidFill>
                <a:schemeClr val="accent1">
                  <a:lumMod val="50000"/>
                </a:schemeClr>
              </a:solidFill>
              <a:latin typeface="Calibri" panose="020F0502020204030204" pitchFamily="34" charset="0"/>
            </a:endParaRPr>
          </a:p>
          <a:p>
            <a:pPr marL="0" lvl="0" indent="0" algn="just">
              <a:lnSpc>
                <a:spcPct val="90000"/>
              </a:lnSpc>
              <a:buNone/>
              <a:defRPr/>
            </a:pPr>
            <a:endParaRPr lang="en-US" sz="2400" kern="1200" dirty="0" smtClean="0">
              <a:solidFill>
                <a:schemeClr val="accent1">
                  <a:lumMod val="50000"/>
                </a:schemeClr>
              </a:solidFill>
              <a:latin typeface="Calibri" panose="020F0502020204030204" pitchFamily="34" charset="0"/>
            </a:endParaRPr>
          </a:p>
          <a:p>
            <a:pPr marL="0" lvl="0" indent="0" algn="just">
              <a:lnSpc>
                <a:spcPct val="90000"/>
              </a:lnSpc>
              <a:buNone/>
              <a:defRPr/>
            </a:pPr>
            <a:r>
              <a:rPr lang="en-US" sz="2800" b="1" kern="1200" dirty="0" smtClean="0">
                <a:solidFill>
                  <a:schemeClr val="accent1">
                    <a:lumMod val="50000"/>
                  </a:schemeClr>
                </a:solidFill>
                <a:latin typeface="Calibri" panose="020F0502020204030204" pitchFamily="34" charset="0"/>
              </a:rPr>
              <a:t>Cheshire Police - Operation Encompass</a:t>
            </a:r>
          </a:p>
          <a:p>
            <a:pPr marL="0" lvl="0" indent="0" algn="just">
              <a:lnSpc>
                <a:spcPct val="90000"/>
              </a:lnSpc>
              <a:buNone/>
              <a:defRPr/>
            </a:pPr>
            <a:r>
              <a:rPr lang="en-US" sz="2400" kern="1200" dirty="0" smtClean="0">
                <a:solidFill>
                  <a:schemeClr val="accent1">
                    <a:lumMod val="50000"/>
                  </a:schemeClr>
                </a:solidFill>
                <a:latin typeface="Calibri" panose="020F0502020204030204" pitchFamily="34" charset="0"/>
              </a:rPr>
              <a:t>An initiative where “Key Adults” in schools are informed by the Police of a domestic incident by 9am the following morning to allow them to appropriately support the child.  </a:t>
            </a:r>
          </a:p>
          <a:p>
            <a:pPr marL="0" lvl="0" indent="0" algn="ctr">
              <a:lnSpc>
                <a:spcPct val="90000"/>
              </a:lnSpc>
              <a:buNone/>
              <a:defRPr/>
            </a:pPr>
            <a:endParaRPr lang="en-US" sz="2400" b="1" u="sng" kern="1200" dirty="0" smtClean="0">
              <a:solidFill>
                <a:schemeClr val="accent1">
                  <a:lumMod val="50000"/>
                </a:schemeClr>
              </a:solidFill>
              <a:latin typeface="Calibri" panose="020F0502020204030204" pitchFamily="34" charset="0"/>
            </a:endParaRPr>
          </a:p>
          <a:p>
            <a:pPr marL="0" lvl="0" indent="0" algn="ctr">
              <a:lnSpc>
                <a:spcPct val="90000"/>
              </a:lnSpc>
              <a:buNone/>
              <a:defRPr/>
            </a:pPr>
            <a:r>
              <a:rPr lang="en-US" sz="2400" b="1" u="sng" kern="1200" dirty="0" smtClean="0">
                <a:solidFill>
                  <a:schemeClr val="accent1">
                    <a:lumMod val="50000"/>
                  </a:schemeClr>
                </a:solidFill>
                <a:latin typeface="Calibri" panose="020F0502020204030204" pitchFamily="34" charset="0"/>
              </a:rPr>
              <a:t>What happens in our school?</a:t>
            </a:r>
            <a:endParaRPr lang="en-US" sz="2400" b="1" u="sng" kern="1200" dirty="0">
              <a:solidFill>
                <a:schemeClr val="accent1">
                  <a:lumMod val="50000"/>
                </a:schemeClr>
              </a:solidFill>
              <a:latin typeface="Calibri" panose="020F0502020204030204" pitchFamily="34" charset="0"/>
            </a:endParaRPr>
          </a:p>
        </p:txBody>
      </p:sp>
      <p:pic>
        <p:nvPicPr>
          <p:cNvPr id="5122" name="Picture 2" descr="C:\Users\noonn\Pictures\Operation Encompass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922" y="2924944"/>
            <a:ext cx="3399683" cy="4999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76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00" y="188640"/>
            <a:ext cx="1332900" cy="13861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59632" y="620688"/>
            <a:ext cx="7772400" cy="4690864"/>
          </a:xfrm>
        </p:spPr>
        <p:txBody>
          <a:bodyPr/>
          <a:lstStyle/>
          <a:p>
            <a:pPr marL="0" indent="0" algn="ctr">
              <a:buNone/>
            </a:pPr>
            <a:r>
              <a:rPr lang="en-US" sz="4000" b="1" dirty="0" smtClean="0">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rPr>
              <a:t>Please remember…</a:t>
            </a:r>
            <a:endParaRPr lang="en-GB" sz="4000" b="1" dirty="0" smtClean="0">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endParaRPr>
          </a:p>
          <a:p>
            <a:r>
              <a:rPr lang="en-GB" sz="2500" dirty="0" smtClean="0">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rPr>
              <a:t>Join </a:t>
            </a:r>
            <a:r>
              <a:rPr lang="en-GB" sz="2500" dirty="0">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rPr>
              <a:t>in – ask!</a:t>
            </a:r>
          </a:p>
          <a:p>
            <a:r>
              <a:rPr lang="en-GB" sz="2500" dirty="0">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rPr>
              <a:t>Look after yourself</a:t>
            </a:r>
          </a:p>
          <a:p>
            <a:r>
              <a:rPr lang="en-GB" sz="2500" dirty="0">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rPr>
              <a:t>Challenge</a:t>
            </a:r>
          </a:p>
          <a:p>
            <a:r>
              <a:rPr lang="en-GB" sz="2500" dirty="0">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rPr>
              <a:t>Be prompt</a:t>
            </a:r>
          </a:p>
          <a:p>
            <a:r>
              <a:rPr lang="en-GB" sz="2500" dirty="0">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rPr>
              <a:t>Keep it confidential</a:t>
            </a:r>
          </a:p>
          <a:p>
            <a:r>
              <a:rPr lang="en-GB" sz="2500" dirty="0">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rPr>
              <a:t>Be child centred</a:t>
            </a:r>
          </a:p>
          <a:p>
            <a:r>
              <a:rPr lang="en-GB" sz="2500" dirty="0">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rPr>
              <a:t>Be positive</a:t>
            </a:r>
          </a:p>
          <a:p>
            <a:r>
              <a:rPr lang="en-GB" sz="2500" dirty="0">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rPr>
              <a:t>Housekeeping – Fire / Breaks Toilets </a:t>
            </a:r>
            <a:r>
              <a:rPr lang="en-GB" sz="2500" dirty="0" err="1">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rPr>
              <a:t>etc</a:t>
            </a:r>
            <a:endParaRPr lang="en-GB" sz="2500" dirty="0">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endParaRPr>
          </a:p>
          <a:p>
            <a:r>
              <a:rPr lang="en-GB" sz="2500" dirty="0">
                <a:solidFill>
                  <a:schemeClr val="accent5">
                    <a:lumMod val="50000"/>
                  </a:schemeClr>
                </a:solidFill>
                <a:latin typeface="Calibri" panose="020F0502020204030204" pitchFamily="34" charset="0"/>
                <a:ea typeface="Arial Unicode MS" panose="020B0604020202020204" pitchFamily="34" charset="-128"/>
                <a:cs typeface="Arial" panose="020B0604020202020204" pitchFamily="34" charset="0"/>
              </a:rPr>
              <a:t>Sign in and complete evaluation sheets. </a:t>
            </a:r>
          </a:p>
          <a:p>
            <a:endParaRPr lang="en-GB" dirty="0"/>
          </a:p>
        </p:txBody>
      </p:sp>
    </p:spTree>
    <p:extLst>
      <p:ext uri="{BB962C8B-B14F-4D97-AF65-F5344CB8AC3E}">
        <p14:creationId xmlns:p14="http://schemas.microsoft.com/office/powerpoint/2010/main" val="1769126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85192"/>
            <a:ext cx="7772400" cy="1143000"/>
          </a:xfrm>
        </p:spPr>
        <p:txBody>
          <a:bodyPr/>
          <a:lstStyle/>
          <a:p>
            <a:r>
              <a:rPr lang="en-GB" b="1" dirty="0" smtClean="0">
                <a:solidFill>
                  <a:schemeClr val="accent1">
                    <a:lumMod val="50000"/>
                  </a:schemeClr>
                </a:solidFill>
                <a:latin typeface="Calibri" panose="020F0502020204030204" pitchFamily="34" charset="0"/>
              </a:rPr>
              <a:t>Domestic Abuse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539552" y="1268760"/>
            <a:ext cx="8064896" cy="5184576"/>
          </a:xfrm>
        </p:spPr>
        <p:txBody>
          <a:bodyPr/>
          <a:lstStyle/>
          <a:p>
            <a:pPr marL="0" indent="0" algn="ctr">
              <a:buNone/>
              <a:defRPr/>
            </a:pPr>
            <a:r>
              <a:rPr lang="en-US" sz="2400" b="1" dirty="0">
                <a:solidFill>
                  <a:schemeClr val="accent1">
                    <a:lumMod val="50000"/>
                  </a:schemeClr>
                </a:solidFill>
              </a:rPr>
              <a:t>“Clare’s Law”</a:t>
            </a:r>
          </a:p>
          <a:p>
            <a:pPr marL="0" indent="0" algn="ctr">
              <a:buNone/>
              <a:defRPr/>
            </a:pPr>
            <a:r>
              <a:rPr lang="en-US" sz="2400" b="1" dirty="0">
                <a:solidFill>
                  <a:schemeClr val="accent1">
                    <a:lumMod val="50000"/>
                  </a:schemeClr>
                </a:solidFill>
              </a:rPr>
              <a:t>The Domestic Violence Disclosure Scheme</a:t>
            </a:r>
          </a:p>
          <a:p>
            <a:pPr marL="0" indent="0" algn="just">
              <a:buNone/>
              <a:defRPr/>
            </a:pPr>
            <a:endParaRPr lang="en-US" sz="1200" dirty="0">
              <a:solidFill>
                <a:schemeClr val="accent1">
                  <a:lumMod val="50000"/>
                </a:schemeClr>
              </a:solidFill>
            </a:endParaRPr>
          </a:p>
          <a:p>
            <a:pPr marL="0" indent="0" algn="just">
              <a:buNone/>
              <a:defRPr/>
            </a:pPr>
            <a:r>
              <a:rPr lang="en-GB" sz="2400" dirty="0">
                <a:solidFill>
                  <a:schemeClr val="accent1">
                    <a:lumMod val="50000"/>
                  </a:schemeClr>
                </a:solidFill>
                <a:latin typeface="Calibri" panose="020F0502020204030204" pitchFamily="34" charset="0"/>
              </a:rPr>
              <a:t>The scheme is a formal mechanism to make enquiries about an individual who someone is in a relationship with or with someone they know, where there is a concern that the individual may be violent towards their partner.  This information may be disclosed via a request to the Police from a member of the public (“</a:t>
            </a:r>
            <a:r>
              <a:rPr lang="en-GB" sz="2400" dirty="0">
                <a:solidFill>
                  <a:srgbClr val="FF0000"/>
                </a:solidFill>
                <a:latin typeface="Calibri" panose="020F0502020204030204" pitchFamily="34" charset="0"/>
              </a:rPr>
              <a:t>right to ask</a:t>
            </a:r>
            <a:r>
              <a:rPr lang="en-GB" sz="2400" dirty="0">
                <a:solidFill>
                  <a:schemeClr val="accent1">
                    <a:lumMod val="50000"/>
                  </a:schemeClr>
                </a:solidFill>
                <a:latin typeface="Calibri" panose="020F0502020204030204" pitchFamily="34" charset="0"/>
              </a:rPr>
              <a:t>”) or by an agency where a proactive decision is made to consider disclosing the information in order to protect a potential victim (“</a:t>
            </a:r>
            <a:r>
              <a:rPr lang="en-GB" sz="2400" dirty="0">
                <a:solidFill>
                  <a:srgbClr val="00B050"/>
                </a:solidFill>
                <a:latin typeface="Calibri" panose="020F0502020204030204" pitchFamily="34" charset="0"/>
              </a:rPr>
              <a:t>right to know</a:t>
            </a:r>
            <a:r>
              <a:rPr lang="en-GB" sz="2400" dirty="0">
                <a:solidFill>
                  <a:schemeClr val="accent1">
                    <a:lumMod val="50000"/>
                  </a:schemeClr>
                </a:solidFill>
                <a:latin typeface="Calibri" panose="020F0502020204030204" pitchFamily="34" charset="0"/>
              </a:rPr>
              <a:t>”).</a:t>
            </a:r>
            <a:r>
              <a:rPr lang="en-GB" sz="2400" dirty="0">
                <a:latin typeface="Calibri" panose="020F0502020204030204" pitchFamily="34" charset="0"/>
              </a:rPr>
              <a:t>  </a:t>
            </a:r>
          </a:p>
          <a:p>
            <a:pPr marL="0" lvl="0" indent="0" algn="just">
              <a:lnSpc>
                <a:spcPct val="90000"/>
              </a:lnSpc>
              <a:buNone/>
              <a:defRPr/>
            </a:pPr>
            <a:endParaRPr lang="en-US" sz="2400" kern="1200" dirty="0">
              <a:solidFill>
                <a:schemeClr val="accent1">
                  <a:lumMod val="50000"/>
                </a:schemeClr>
              </a:solidFill>
              <a:latin typeface="Calibri" panose="020F050202020403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643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27" y="153161"/>
            <a:ext cx="7772400" cy="1143000"/>
          </a:xfrm>
        </p:spPr>
        <p:txBody>
          <a:bodyPr/>
          <a:lstStyle/>
          <a:p>
            <a:r>
              <a:rPr lang="en-GB" b="1" dirty="0" smtClean="0">
                <a:solidFill>
                  <a:schemeClr val="accent1">
                    <a:lumMod val="50000"/>
                  </a:schemeClr>
                </a:solidFill>
                <a:latin typeface="Calibri" panose="020F0502020204030204" pitchFamily="34" charset="0"/>
              </a:rPr>
              <a:t>Neglect</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124744"/>
            <a:ext cx="8280920" cy="4971256"/>
          </a:xfrm>
        </p:spPr>
        <p:txBody>
          <a:bodyPr/>
          <a:lstStyle/>
          <a:p>
            <a:pPr marL="0" lvl="0" indent="0" algn="just">
              <a:buNone/>
              <a:defRPr/>
            </a:pPr>
            <a:r>
              <a:rPr lang="en-GB" sz="2300" kern="1200" dirty="0">
                <a:solidFill>
                  <a:schemeClr val="accent1">
                    <a:lumMod val="50000"/>
                  </a:schemeClr>
                </a:solidFill>
                <a:latin typeface="Calibri" panose="020F0502020204030204" pitchFamily="34" charset="0"/>
              </a:rPr>
              <a:t>The </a:t>
            </a:r>
            <a:r>
              <a:rPr lang="en-GB" sz="2300" b="1" kern="1200" dirty="0" smtClean="0">
                <a:solidFill>
                  <a:srgbClr val="C00000"/>
                </a:solidFill>
                <a:latin typeface="Calibri" panose="020F0502020204030204" pitchFamily="34" charset="0"/>
              </a:rPr>
              <a:t>PERSISTENT </a:t>
            </a:r>
            <a:r>
              <a:rPr lang="en-GB" sz="2300" kern="1200" dirty="0" smtClean="0">
                <a:solidFill>
                  <a:schemeClr val="accent1">
                    <a:lumMod val="50000"/>
                  </a:schemeClr>
                </a:solidFill>
                <a:latin typeface="Calibri" panose="020F0502020204030204" pitchFamily="34" charset="0"/>
              </a:rPr>
              <a:t>failure </a:t>
            </a:r>
            <a:r>
              <a:rPr lang="en-GB" sz="2300" kern="1200" dirty="0">
                <a:solidFill>
                  <a:schemeClr val="accent1">
                    <a:lumMod val="50000"/>
                  </a:schemeClr>
                </a:solidFill>
                <a:latin typeface="Calibri" panose="020F0502020204030204" pitchFamily="34" charset="0"/>
              </a:rPr>
              <a:t>to meet a child’s basic physical and/or psychological needs, likely to result in the </a:t>
            </a:r>
            <a:r>
              <a:rPr lang="en-GB" sz="2300" b="1" kern="1200" dirty="0">
                <a:solidFill>
                  <a:srgbClr val="C00000"/>
                </a:solidFill>
                <a:latin typeface="Calibri" panose="020F0502020204030204" pitchFamily="34" charset="0"/>
              </a:rPr>
              <a:t>serious impairment of the child’s health or development</a:t>
            </a:r>
            <a:r>
              <a:rPr lang="en-GB" sz="2300" kern="1200" dirty="0">
                <a:solidFill>
                  <a:schemeClr val="accent1">
                    <a:lumMod val="50000"/>
                  </a:schemeClr>
                </a:solidFill>
                <a:latin typeface="Calibri" panose="020F0502020204030204" pitchFamily="34" charset="0"/>
              </a:rPr>
              <a:t>. Neglect may occur during pregnancy as a result of maternal substance abuse. Once a child is born, </a:t>
            </a:r>
            <a:r>
              <a:rPr lang="en-GB" sz="2300" b="1" kern="1200" dirty="0">
                <a:solidFill>
                  <a:srgbClr val="C00000"/>
                </a:solidFill>
                <a:latin typeface="Calibri" panose="020F0502020204030204" pitchFamily="34" charset="0"/>
              </a:rPr>
              <a:t>neglect may involve a parent or carer failing to</a:t>
            </a:r>
            <a:r>
              <a:rPr lang="en-GB" sz="2300" kern="1200" dirty="0">
                <a:solidFill>
                  <a:schemeClr val="accent1">
                    <a:lumMod val="50000"/>
                  </a:schemeClr>
                </a:solidFill>
                <a:latin typeface="Calibri" panose="020F0502020204030204" pitchFamily="34" charset="0"/>
              </a:rPr>
              <a:t>:</a:t>
            </a:r>
          </a:p>
          <a:p>
            <a:pPr marL="457200" lvl="0" indent="-457200" algn="just">
              <a:buClr>
                <a:srgbClr val="2F6E73"/>
              </a:buClr>
              <a:buFont typeface="+mj-lt"/>
              <a:buAutoNum type="alphaLcPeriod"/>
              <a:defRPr/>
            </a:pPr>
            <a:r>
              <a:rPr lang="en-GB" sz="2300" b="1" kern="1200" dirty="0" smtClean="0">
                <a:solidFill>
                  <a:srgbClr val="C00000"/>
                </a:solidFill>
                <a:latin typeface="Calibri" panose="020F0502020204030204" pitchFamily="34" charset="0"/>
              </a:rPr>
              <a:t>provide </a:t>
            </a:r>
            <a:r>
              <a:rPr lang="en-GB" sz="2300" b="1" kern="1200" dirty="0">
                <a:solidFill>
                  <a:srgbClr val="C00000"/>
                </a:solidFill>
                <a:latin typeface="Calibri" panose="020F0502020204030204" pitchFamily="34" charset="0"/>
              </a:rPr>
              <a:t>adequate food, clothing and shelter </a:t>
            </a:r>
            <a:r>
              <a:rPr lang="en-GB" sz="2300" kern="1200" dirty="0">
                <a:solidFill>
                  <a:schemeClr val="accent1">
                    <a:lumMod val="50000"/>
                  </a:schemeClr>
                </a:solidFill>
                <a:latin typeface="Calibri" panose="020F0502020204030204" pitchFamily="34" charset="0"/>
              </a:rPr>
              <a:t>(including exclusion from home or abandonment)</a:t>
            </a:r>
          </a:p>
          <a:p>
            <a:pPr marL="457200" lvl="0" indent="-457200" algn="just">
              <a:buClr>
                <a:srgbClr val="2F6E73"/>
              </a:buClr>
              <a:buFont typeface="+mj-lt"/>
              <a:buAutoNum type="alphaLcPeriod"/>
              <a:defRPr/>
            </a:pPr>
            <a:r>
              <a:rPr lang="en-GB" sz="2300" b="1" kern="1200" dirty="0" smtClean="0">
                <a:solidFill>
                  <a:srgbClr val="C00000"/>
                </a:solidFill>
                <a:latin typeface="Calibri" panose="020F0502020204030204" pitchFamily="34" charset="0"/>
              </a:rPr>
              <a:t>protect </a:t>
            </a:r>
            <a:r>
              <a:rPr lang="en-GB" sz="2300" b="1" kern="1200" dirty="0">
                <a:solidFill>
                  <a:srgbClr val="C00000"/>
                </a:solidFill>
                <a:latin typeface="Calibri" panose="020F0502020204030204" pitchFamily="34" charset="0"/>
              </a:rPr>
              <a:t>a child from physical and emotional harm or danger</a:t>
            </a:r>
          </a:p>
          <a:p>
            <a:pPr marL="457200" lvl="0" indent="-457200" algn="just">
              <a:buClr>
                <a:srgbClr val="2F6E73"/>
              </a:buClr>
              <a:buFont typeface="+mj-lt"/>
              <a:buAutoNum type="alphaLcPeriod"/>
              <a:defRPr/>
            </a:pPr>
            <a:r>
              <a:rPr lang="en-GB" sz="2300" b="1" kern="1200" dirty="0" smtClean="0">
                <a:solidFill>
                  <a:srgbClr val="C00000"/>
                </a:solidFill>
                <a:latin typeface="Calibri" panose="020F0502020204030204" pitchFamily="34" charset="0"/>
              </a:rPr>
              <a:t>ensure </a:t>
            </a:r>
            <a:r>
              <a:rPr lang="en-GB" sz="2300" b="1" kern="1200" dirty="0">
                <a:solidFill>
                  <a:srgbClr val="C00000"/>
                </a:solidFill>
                <a:latin typeface="Calibri" panose="020F0502020204030204" pitchFamily="34" charset="0"/>
              </a:rPr>
              <a:t>adequate supervision </a:t>
            </a:r>
            <a:r>
              <a:rPr lang="en-GB" sz="2300" kern="1200" dirty="0">
                <a:solidFill>
                  <a:schemeClr val="accent1">
                    <a:lumMod val="50000"/>
                  </a:schemeClr>
                </a:solidFill>
                <a:latin typeface="Calibri" panose="020F0502020204030204" pitchFamily="34" charset="0"/>
              </a:rPr>
              <a:t>(including the use of inadequate care-givers)</a:t>
            </a:r>
          </a:p>
          <a:p>
            <a:pPr marL="457200" lvl="0" indent="-457200" algn="just">
              <a:buClr>
                <a:srgbClr val="2F6E73"/>
              </a:buClr>
              <a:buFont typeface="+mj-lt"/>
              <a:buAutoNum type="alphaLcPeriod"/>
              <a:defRPr/>
            </a:pPr>
            <a:r>
              <a:rPr lang="en-GB" sz="2300" kern="1200" dirty="0" smtClean="0">
                <a:solidFill>
                  <a:schemeClr val="accent1">
                    <a:lumMod val="50000"/>
                  </a:schemeClr>
                </a:solidFill>
                <a:latin typeface="Calibri" panose="020F0502020204030204" pitchFamily="34" charset="0"/>
              </a:rPr>
              <a:t>ensure </a:t>
            </a:r>
            <a:r>
              <a:rPr lang="en-GB" sz="2300" b="1" kern="1200" dirty="0">
                <a:solidFill>
                  <a:srgbClr val="C00000"/>
                </a:solidFill>
                <a:latin typeface="Calibri" panose="020F0502020204030204" pitchFamily="34" charset="0"/>
              </a:rPr>
              <a:t>access to appropriate medical care or treatment</a:t>
            </a:r>
          </a:p>
          <a:p>
            <a:pPr marL="0" lvl="0" indent="0" algn="just">
              <a:buNone/>
              <a:defRPr/>
            </a:pPr>
            <a:r>
              <a:rPr lang="en-GB" sz="2300" kern="1200" dirty="0">
                <a:solidFill>
                  <a:schemeClr val="accent1">
                    <a:lumMod val="50000"/>
                  </a:schemeClr>
                </a:solidFill>
                <a:latin typeface="Calibri" panose="020F0502020204030204" pitchFamily="34" charset="0"/>
              </a:rPr>
              <a:t>It may also include </a:t>
            </a:r>
            <a:r>
              <a:rPr lang="en-GB" sz="2300" b="1" kern="1200" dirty="0">
                <a:solidFill>
                  <a:srgbClr val="C00000"/>
                </a:solidFill>
                <a:latin typeface="Calibri" panose="020F0502020204030204" pitchFamily="34" charset="0"/>
              </a:rPr>
              <a:t>neglect of, or unresponsiveness to, a child’s basic emotional needs</a:t>
            </a:r>
            <a:r>
              <a:rPr lang="en-GB" sz="2300" kern="1200" dirty="0">
                <a:solidFill>
                  <a:schemeClr val="accent1">
                    <a:lumMod val="50000"/>
                  </a:schemeClr>
                </a:solidFill>
                <a:latin typeface="Calibri" panose="020F0502020204030204" pitchFamily="34" charset="0"/>
              </a:rPr>
              <a:t>.</a:t>
            </a:r>
          </a:p>
          <a:p>
            <a:pPr marL="0" lvl="0" indent="0" algn="ctr">
              <a:lnSpc>
                <a:spcPct val="90000"/>
              </a:lnSpc>
              <a:spcBef>
                <a:spcPct val="30000"/>
              </a:spcBef>
              <a:buNone/>
            </a:pPr>
            <a:r>
              <a:rPr lang="en-GB" altLang="en-US" sz="2000" i="1" kern="1200" dirty="0" smtClean="0">
                <a:solidFill>
                  <a:schemeClr val="accent1">
                    <a:lumMod val="50000"/>
                  </a:schemeClr>
                </a:solidFill>
                <a:latin typeface="Calibri" panose="020F0502020204030204" pitchFamily="34" charset="0"/>
              </a:rPr>
              <a:t>Working </a:t>
            </a:r>
            <a:r>
              <a:rPr lang="en-GB" altLang="en-US" sz="2000" i="1" kern="1200" dirty="0">
                <a:solidFill>
                  <a:schemeClr val="accent1">
                    <a:lumMod val="50000"/>
                  </a:schemeClr>
                </a:solidFill>
                <a:latin typeface="Calibri" panose="020F0502020204030204" pitchFamily="34" charset="0"/>
              </a:rPr>
              <a:t>Together </a:t>
            </a:r>
            <a:r>
              <a:rPr lang="en-GB" altLang="en-US" sz="2000" i="1" kern="1200" dirty="0" smtClean="0">
                <a:solidFill>
                  <a:schemeClr val="accent1">
                    <a:lumMod val="50000"/>
                  </a:schemeClr>
                </a:solidFill>
                <a:latin typeface="Calibri" panose="020F0502020204030204" pitchFamily="34" charset="0"/>
              </a:rPr>
              <a:t>2018</a:t>
            </a:r>
            <a:endParaRPr lang="en-GB" altLang="en-US" sz="2000" i="1" kern="1200" dirty="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8529"/>
            <a:ext cx="1115616" cy="116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2256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46" y="85192"/>
            <a:ext cx="7772400" cy="1143000"/>
          </a:xfrm>
        </p:spPr>
        <p:txBody>
          <a:bodyPr/>
          <a:lstStyle/>
          <a:p>
            <a:r>
              <a:rPr lang="en-GB" b="1" dirty="0" smtClean="0">
                <a:solidFill>
                  <a:schemeClr val="accent1">
                    <a:lumMod val="50000"/>
                  </a:schemeClr>
                </a:solidFill>
                <a:latin typeface="Calibri" panose="020F0502020204030204" pitchFamily="34" charset="0"/>
              </a:rPr>
              <a:t>Sexual Abuse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539552" y="1124744"/>
            <a:ext cx="8064896" cy="4971256"/>
          </a:xfrm>
        </p:spPr>
        <p:txBody>
          <a:bodyPr/>
          <a:lstStyle/>
          <a:p>
            <a:pPr marL="0" lvl="0" indent="0" algn="just">
              <a:buNone/>
              <a:defRPr/>
            </a:pPr>
            <a:r>
              <a:rPr lang="en-GB" altLang="en-US" sz="2300" kern="1200" dirty="0">
                <a:solidFill>
                  <a:schemeClr val="accent1">
                    <a:lumMod val="50000"/>
                  </a:schemeClr>
                </a:solidFill>
                <a:latin typeface="Calibri" panose="020F0502020204030204" pitchFamily="34" charset="0"/>
              </a:rPr>
              <a:t>Involves </a:t>
            </a:r>
            <a:r>
              <a:rPr lang="en-GB" altLang="en-US" sz="2300" b="1" kern="1200" dirty="0">
                <a:solidFill>
                  <a:srgbClr val="C00000"/>
                </a:solidFill>
                <a:latin typeface="Calibri" panose="020F0502020204030204" pitchFamily="34" charset="0"/>
              </a:rPr>
              <a:t>forcing or enticing a child or young person to take part in sexual activities</a:t>
            </a:r>
            <a:r>
              <a:rPr lang="en-GB" altLang="en-US" sz="2300" kern="1200" dirty="0">
                <a:solidFill>
                  <a:schemeClr val="accent1">
                    <a:lumMod val="50000"/>
                  </a:schemeClr>
                </a:solidFill>
                <a:latin typeface="Calibri" panose="020F0502020204030204" pitchFamily="34" charset="0"/>
              </a:rPr>
              <a:t>, not necessarily involving a high level of violence, </a:t>
            </a:r>
            <a:r>
              <a:rPr lang="en-GB" altLang="en-US" sz="2300" b="1" kern="1200" dirty="0">
                <a:solidFill>
                  <a:srgbClr val="C00000"/>
                </a:solidFill>
                <a:latin typeface="Calibri" panose="020F0502020204030204" pitchFamily="34" charset="0"/>
              </a:rPr>
              <a:t>whether or not the child is aware of what is happening</a:t>
            </a:r>
            <a:r>
              <a:rPr lang="en-GB" altLang="en-US" sz="2300" kern="1200" dirty="0">
                <a:solidFill>
                  <a:schemeClr val="accent1">
                    <a:lumMod val="50000"/>
                  </a:schemeClr>
                </a:solidFill>
                <a:latin typeface="Calibri" panose="020F0502020204030204" pitchFamily="34" charset="0"/>
              </a:rPr>
              <a:t>. The activities may involve </a:t>
            </a:r>
            <a:r>
              <a:rPr lang="en-GB" altLang="en-US" sz="2300" b="1" kern="1200" dirty="0">
                <a:solidFill>
                  <a:srgbClr val="C00000"/>
                </a:solidFill>
                <a:latin typeface="Calibri" panose="020F0502020204030204" pitchFamily="34" charset="0"/>
              </a:rPr>
              <a:t>physical contact</a:t>
            </a:r>
            <a:r>
              <a:rPr lang="en-GB" altLang="en-US" sz="2300" kern="1200" dirty="0">
                <a:solidFill>
                  <a:schemeClr val="accent1">
                    <a:lumMod val="50000"/>
                  </a:schemeClr>
                </a:solidFill>
                <a:latin typeface="Calibri" panose="020F0502020204030204" pitchFamily="34" charset="0"/>
              </a:rPr>
              <a:t>, including assault by penetration (for example, rape or oral sex) </a:t>
            </a:r>
            <a:r>
              <a:rPr lang="en-GB" altLang="en-US" sz="2300" b="1" kern="1200" dirty="0">
                <a:solidFill>
                  <a:srgbClr val="C00000"/>
                </a:solidFill>
                <a:latin typeface="Calibri" panose="020F0502020204030204" pitchFamily="34" charset="0"/>
              </a:rPr>
              <a:t>or non-penetrative acts </a:t>
            </a:r>
            <a:r>
              <a:rPr lang="en-GB" altLang="en-US" sz="2300" kern="1200" dirty="0">
                <a:solidFill>
                  <a:schemeClr val="accent1">
                    <a:lumMod val="50000"/>
                  </a:schemeClr>
                </a:solidFill>
                <a:latin typeface="Calibri" panose="020F0502020204030204" pitchFamily="34" charset="0"/>
              </a:rPr>
              <a:t>such as masturbation, kissing, rubbing and touching outside of clothing. </a:t>
            </a:r>
            <a:r>
              <a:rPr lang="en-GB" altLang="en-US" sz="2300" b="1" kern="1200" dirty="0">
                <a:solidFill>
                  <a:srgbClr val="C00000"/>
                </a:solidFill>
                <a:latin typeface="Calibri" panose="020F0502020204030204" pitchFamily="34" charset="0"/>
              </a:rPr>
              <a:t>They may also include non-contact activities</a:t>
            </a:r>
            <a:r>
              <a:rPr lang="en-GB" altLang="en-US" sz="2300" kern="1200" dirty="0">
                <a:solidFill>
                  <a:schemeClr val="accent1">
                    <a:lumMod val="50000"/>
                  </a:schemeClr>
                </a:solidFill>
                <a:latin typeface="Calibri" panose="020F0502020204030204" pitchFamily="34" charset="0"/>
              </a:rPr>
              <a:t>, such as involving children in looking at, or in the production of, sexual images, watching sexual activities, encouraging children to behave in sexually inappropriate ways, or </a:t>
            </a:r>
            <a:r>
              <a:rPr lang="en-GB" altLang="en-US" sz="2300" b="1" kern="1200" dirty="0">
                <a:solidFill>
                  <a:srgbClr val="C00000"/>
                </a:solidFill>
                <a:latin typeface="Calibri" panose="020F0502020204030204" pitchFamily="34" charset="0"/>
              </a:rPr>
              <a:t>grooming a child in preparation for </a:t>
            </a:r>
            <a:r>
              <a:rPr lang="en-GB" altLang="en-US" sz="2300" b="1" kern="1200" dirty="0" smtClean="0">
                <a:solidFill>
                  <a:srgbClr val="C00000"/>
                </a:solidFill>
                <a:latin typeface="Calibri" panose="020F0502020204030204" pitchFamily="34" charset="0"/>
              </a:rPr>
              <a:t>abuse</a:t>
            </a:r>
            <a:r>
              <a:rPr lang="en-GB" altLang="en-US" sz="2300" kern="1200" dirty="0" smtClean="0">
                <a:solidFill>
                  <a:schemeClr val="accent1">
                    <a:lumMod val="50000"/>
                  </a:schemeClr>
                </a:solidFill>
                <a:latin typeface="Calibri" panose="020F0502020204030204" pitchFamily="34" charset="0"/>
              </a:rPr>
              <a:t>. Sexual </a:t>
            </a:r>
            <a:r>
              <a:rPr lang="en-GB" altLang="en-US" sz="2300" kern="1200" dirty="0">
                <a:solidFill>
                  <a:schemeClr val="accent1">
                    <a:lumMod val="50000"/>
                  </a:schemeClr>
                </a:solidFill>
                <a:latin typeface="Calibri" panose="020F0502020204030204" pitchFamily="34" charset="0"/>
              </a:rPr>
              <a:t>abuse </a:t>
            </a:r>
            <a:r>
              <a:rPr lang="en-GB" altLang="en-US" sz="2300" b="1" kern="1200" dirty="0">
                <a:solidFill>
                  <a:srgbClr val="C00000"/>
                </a:solidFill>
                <a:latin typeface="Calibri" panose="020F0502020204030204" pitchFamily="34" charset="0"/>
              </a:rPr>
              <a:t>can take place online</a:t>
            </a:r>
            <a:r>
              <a:rPr lang="en-GB" altLang="en-US" sz="2300" kern="1200" dirty="0">
                <a:solidFill>
                  <a:schemeClr val="accent1">
                    <a:lumMod val="50000"/>
                  </a:schemeClr>
                </a:solidFill>
                <a:latin typeface="Calibri" panose="020F0502020204030204" pitchFamily="34" charset="0"/>
              </a:rPr>
              <a:t>, and technology can be used to </a:t>
            </a:r>
            <a:r>
              <a:rPr lang="en-GB" altLang="en-US" sz="2300" b="1" kern="1200" dirty="0">
                <a:solidFill>
                  <a:srgbClr val="C00000"/>
                </a:solidFill>
                <a:latin typeface="Calibri" panose="020F0502020204030204" pitchFamily="34" charset="0"/>
              </a:rPr>
              <a:t>facilitate offline abuse</a:t>
            </a:r>
            <a:r>
              <a:rPr lang="en-GB" altLang="en-US" sz="2300" kern="1200" dirty="0">
                <a:solidFill>
                  <a:schemeClr val="accent1">
                    <a:lumMod val="50000"/>
                  </a:schemeClr>
                </a:solidFill>
                <a:latin typeface="Calibri" panose="020F0502020204030204" pitchFamily="34" charset="0"/>
              </a:rPr>
              <a:t>. </a:t>
            </a:r>
            <a:r>
              <a:rPr lang="en-GB" altLang="en-US" sz="2300" b="1" kern="1200" dirty="0">
                <a:solidFill>
                  <a:srgbClr val="C00000"/>
                </a:solidFill>
                <a:latin typeface="Calibri" panose="020F0502020204030204" pitchFamily="34" charset="0"/>
              </a:rPr>
              <a:t>Sexual abuse is not solely perpetrated by adult males. Women can also commit acts of sexual abuse, as can other </a:t>
            </a:r>
            <a:r>
              <a:rPr lang="en-GB" altLang="en-US" sz="2300" b="1" kern="1200" dirty="0" smtClean="0">
                <a:solidFill>
                  <a:srgbClr val="C00000"/>
                </a:solidFill>
                <a:latin typeface="Calibri" panose="020F0502020204030204" pitchFamily="34" charset="0"/>
              </a:rPr>
              <a:t>children</a:t>
            </a:r>
          </a:p>
          <a:p>
            <a:pPr marL="0" lvl="0" indent="0" algn="ctr">
              <a:buNone/>
              <a:defRPr/>
            </a:pPr>
            <a:r>
              <a:rPr lang="en-GB" altLang="en-US" sz="2000" i="1" kern="1200" dirty="0" smtClean="0">
                <a:solidFill>
                  <a:schemeClr val="accent1">
                    <a:lumMod val="50000"/>
                  </a:schemeClr>
                </a:solidFill>
                <a:latin typeface="Calibri" panose="020F0502020204030204" pitchFamily="34" charset="0"/>
              </a:rPr>
              <a:t>Working </a:t>
            </a:r>
            <a:r>
              <a:rPr lang="en-GB" altLang="en-US" sz="2000" i="1" kern="1200" dirty="0">
                <a:solidFill>
                  <a:schemeClr val="accent1">
                    <a:lumMod val="50000"/>
                  </a:schemeClr>
                </a:solidFill>
                <a:latin typeface="Calibri" panose="020F0502020204030204" pitchFamily="34" charset="0"/>
              </a:rPr>
              <a:t>Together </a:t>
            </a:r>
            <a:r>
              <a:rPr lang="en-GB" altLang="en-US" sz="2000" i="1" kern="1200" dirty="0" smtClean="0">
                <a:solidFill>
                  <a:schemeClr val="accent1">
                    <a:lumMod val="50000"/>
                  </a:schemeClr>
                </a:solidFill>
                <a:latin typeface="Calibri" panose="020F0502020204030204" pitchFamily="34" charset="0"/>
              </a:rPr>
              <a:t>2018</a:t>
            </a:r>
            <a:endParaRPr lang="en-GB" altLang="en-US" sz="2000" i="1" kern="1200" dirty="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7"/>
            <a:ext cx="1184864" cy="123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51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46" y="85192"/>
            <a:ext cx="7772400" cy="1143000"/>
          </a:xfrm>
        </p:spPr>
        <p:txBody>
          <a:bodyPr/>
          <a:lstStyle/>
          <a:p>
            <a:r>
              <a:rPr lang="en-GB" b="1" dirty="0" smtClean="0">
                <a:solidFill>
                  <a:schemeClr val="accent1">
                    <a:lumMod val="50000"/>
                  </a:schemeClr>
                </a:solidFill>
                <a:latin typeface="Calibri" panose="020F0502020204030204" pitchFamily="34" charset="0"/>
              </a:rPr>
              <a:t>Sexual Abuse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539552" y="1124744"/>
            <a:ext cx="8064896" cy="4971256"/>
          </a:xfrm>
        </p:spPr>
        <p:txBody>
          <a:bodyPr/>
          <a:lstStyle/>
          <a:p>
            <a:pPr marL="0" lvl="0" indent="0" algn="just">
              <a:buNone/>
              <a:defRPr/>
            </a:pPr>
            <a:r>
              <a:rPr lang="en-US" altLang="en-US" sz="2800" b="1" kern="1200" dirty="0">
                <a:solidFill>
                  <a:schemeClr val="accent1">
                    <a:lumMod val="50000"/>
                  </a:schemeClr>
                </a:solidFill>
                <a:latin typeface="Calibri" panose="020F0502020204030204" pitchFamily="34" charset="0"/>
              </a:rPr>
              <a:t>Child Sexual Exploitation</a:t>
            </a:r>
          </a:p>
          <a:p>
            <a:pPr marL="0" lvl="0" indent="0" algn="just">
              <a:buNone/>
              <a:defRPr/>
            </a:pPr>
            <a:r>
              <a:rPr lang="en-GB" altLang="en-US" sz="2300" kern="1200" dirty="0">
                <a:solidFill>
                  <a:srgbClr val="2F6E73"/>
                </a:solidFill>
                <a:latin typeface="Calibri" panose="020F0502020204030204" pitchFamily="34" charset="0"/>
              </a:rPr>
              <a:t>Child sexual exploitation is a </a:t>
            </a:r>
            <a:r>
              <a:rPr lang="en-GB" altLang="en-US" sz="2300" b="1" kern="1200" dirty="0">
                <a:solidFill>
                  <a:srgbClr val="C00000"/>
                </a:solidFill>
                <a:latin typeface="Calibri" panose="020F0502020204030204" pitchFamily="34" charset="0"/>
              </a:rPr>
              <a:t>form of child sexual abuse</a:t>
            </a:r>
            <a:r>
              <a:rPr lang="en-GB" altLang="en-US" sz="2300" kern="1200" dirty="0">
                <a:solidFill>
                  <a:srgbClr val="2F6E73"/>
                </a:solidFill>
                <a:latin typeface="Calibri" panose="020F0502020204030204" pitchFamily="34" charset="0"/>
              </a:rPr>
              <a:t>. It occurs where an individual or group takes advantage of an </a:t>
            </a:r>
            <a:r>
              <a:rPr lang="en-GB" altLang="en-US" sz="2300" b="1" kern="1200" dirty="0">
                <a:solidFill>
                  <a:srgbClr val="C00000"/>
                </a:solidFill>
                <a:latin typeface="Calibri" panose="020F0502020204030204" pitchFamily="34" charset="0"/>
              </a:rPr>
              <a:t>imbalance of power</a:t>
            </a:r>
            <a:r>
              <a:rPr lang="en-GB" altLang="en-US" sz="2300" kern="1200" dirty="0">
                <a:solidFill>
                  <a:srgbClr val="2F6E73"/>
                </a:solidFill>
                <a:latin typeface="Calibri" panose="020F0502020204030204" pitchFamily="34" charset="0"/>
              </a:rPr>
              <a:t> to coerce, manipulate or deceive a child or young person under the age of 18 into sexual </a:t>
            </a:r>
            <a:r>
              <a:rPr lang="en-GB" altLang="en-US" sz="2300" kern="1200" dirty="0" smtClean="0">
                <a:solidFill>
                  <a:srgbClr val="2F6E73"/>
                </a:solidFill>
                <a:latin typeface="Calibri" panose="020F0502020204030204" pitchFamily="34" charset="0"/>
              </a:rPr>
              <a:t>activity; </a:t>
            </a:r>
          </a:p>
          <a:p>
            <a:pPr marL="457200" lvl="0" indent="-457200" algn="just">
              <a:buAutoNum type="alphaLcParenBoth"/>
              <a:defRPr/>
            </a:pPr>
            <a:r>
              <a:rPr lang="en-GB" altLang="en-US" sz="2300" kern="1200" dirty="0" smtClean="0">
                <a:solidFill>
                  <a:srgbClr val="2F6E73"/>
                </a:solidFill>
                <a:latin typeface="Calibri" panose="020F0502020204030204" pitchFamily="34" charset="0"/>
              </a:rPr>
              <a:t>in </a:t>
            </a:r>
            <a:r>
              <a:rPr lang="en-GB" altLang="en-US" sz="2300" kern="1200" dirty="0">
                <a:solidFill>
                  <a:srgbClr val="2F6E73"/>
                </a:solidFill>
                <a:latin typeface="Calibri" panose="020F0502020204030204" pitchFamily="34" charset="0"/>
              </a:rPr>
              <a:t>exchange for something the victim needs or wants, </a:t>
            </a:r>
            <a:r>
              <a:rPr lang="en-GB" altLang="en-US" sz="2300" kern="1200" dirty="0" smtClean="0">
                <a:solidFill>
                  <a:srgbClr val="2F6E73"/>
                </a:solidFill>
                <a:latin typeface="Calibri" panose="020F0502020204030204" pitchFamily="34" charset="0"/>
              </a:rPr>
              <a:t>and/or</a:t>
            </a:r>
          </a:p>
          <a:p>
            <a:pPr marL="457200" lvl="0" indent="-457200" algn="just">
              <a:buAutoNum type="alphaLcParenBoth"/>
              <a:defRPr/>
            </a:pPr>
            <a:r>
              <a:rPr lang="en-GB" altLang="en-US" sz="2300" kern="1200" dirty="0" smtClean="0">
                <a:solidFill>
                  <a:srgbClr val="2F6E73"/>
                </a:solidFill>
                <a:latin typeface="Calibri" panose="020F0502020204030204" pitchFamily="34" charset="0"/>
              </a:rPr>
              <a:t>for </a:t>
            </a:r>
            <a:r>
              <a:rPr lang="en-GB" altLang="en-US" sz="2300" kern="1200" dirty="0">
                <a:solidFill>
                  <a:srgbClr val="2F6E73"/>
                </a:solidFill>
                <a:latin typeface="Calibri" panose="020F0502020204030204" pitchFamily="34" charset="0"/>
              </a:rPr>
              <a:t>the financial advantage or increased status of the perpetrator or facilitator. </a:t>
            </a:r>
            <a:endParaRPr lang="en-GB" altLang="en-US" sz="2300" kern="1200" dirty="0" smtClean="0">
              <a:solidFill>
                <a:srgbClr val="2F6E73"/>
              </a:solidFill>
              <a:latin typeface="Calibri" panose="020F0502020204030204" pitchFamily="34" charset="0"/>
            </a:endParaRPr>
          </a:p>
          <a:p>
            <a:pPr marL="0" lvl="0" indent="0" algn="just">
              <a:buNone/>
              <a:defRPr/>
            </a:pPr>
            <a:r>
              <a:rPr lang="en-GB" altLang="en-US" sz="2300" b="1" kern="1200" dirty="0" smtClean="0">
                <a:solidFill>
                  <a:srgbClr val="C00000"/>
                </a:solidFill>
                <a:latin typeface="Calibri" panose="020F0502020204030204" pitchFamily="34" charset="0"/>
              </a:rPr>
              <a:t>The </a:t>
            </a:r>
            <a:r>
              <a:rPr lang="en-GB" altLang="en-US" sz="2300" b="1" kern="1200" dirty="0">
                <a:solidFill>
                  <a:srgbClr val="C00000"/>
                </a:solidFill>
                <a:latin typeface="Calibri" panose="020F0502020204030204" pitchFamily="34" charset="0"/>
              </a:rPr>
              <a:t>victim may have been sexually exploited even if the sexual activity appears consensual</a:t>
            </a:r>
            <a:r>
              <a:rPr lang="en-GB" altLang="en-US" sz="2300" kern="1200" dirty="0">
                <a:solidFill>
                  <a:srgbClr val="2F6E73"/>
                </a:solidFill>
                <a:latin typeface="Calibri" panose="020F0502020204030204" pitchFamily="34" charset="0"/>
              </a:rPr>
              <a:t>. Child sexual exploitation does not always involve physical contact; it can also occur through the use of technology</a:t>
            </a:r>
            <a:r>
              <a:rPr lang="en-US" altLang="en-US" sz="2300" kern="1200" dirty="0" smtClean="0">
                <a:solidFill>
                  <a:srgbClr val="2F6E73"/>
                </a:solidFill>
                <a:latin typeface="Calibri" panose="020F0502020204030204" pitchFamily="34" charset="0"/>
              </a:rPr>
              <a:t>.</a:t>
            </a:r>
          </a:p>
          <a:p>
            <a:pPr marL="0" lvl="0" indent="0" algn="ctr">
              <a:buNone/>
              <a:defRPr/>
            </a:pPr>
            <a:endParaRPr lang="en-US" altLang="en-US" sz="2000" i="1" kern="1200" dirty="0" smtClean="0">
              <a:solidFill>
                <a:srgbClr val="2F6E73"/>
              </a:solidFill>
              <a:latin typeface="Calibri" panose="020F0502020204030204" pitchFamily="34" charset="0"/>
            </a:endParaRPr>
          </a:p>
          <a:p>
            <a:pPr marL="0" lvl="0" indent="0" algn="ctr">
              <a:buNone/>
              <a:defRPr/>
            </a:pPr>
            <a:r>
              <a:rPr lang="en-US" altLang="en-US" sz="2000" i="1" kern="1200" dirty="0" smtClean="0">
                <a:solidFill>
                  <a:srgbClr val="2F6E73"/>
                </a:solidFill>
                <a:latin typeface="Calibri" panose="020F0502020204030204" pitchFamily="34" charset="0"/>
              </a:rPr>
              <a:t>Working Together 2018</a:t>
            </a:r>
            <a:endParaRPr lang="en-US" altLang="en-US" sz="2000" i="1" kern="1200" dirty="0">
              <a:solidFill>
                <a:srgbClr val="2F6E73"/>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0" y="85192"/>
            <a:ext cx="1085391" cy="112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815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46" y="85192"/>
            <a:ext cx="7772400" cy="1143000"/>
          </a:xfrm>
        </p:spPr>
        <p:txBody>
          <a:bodyPr/>
          <a:lstStyle/>
          <a:p>
            <a:r>
              <a:rPr lang="en-GB" b="1" dirty="0" smtClean="0">
                <a:solidFill>
                  <a:schemeClr val="accent1">
                    <a:lumMod val="50000"/>
                  </a:schemeClr>
                </a:solidFill>
                <a:latin typeface="Calibri" panose="020F0502020204030204" pitchFamily="34" charset="0"/>
              </a:rPr>
              <a:t>Sexual Abuse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1124744"/>
            <a:ext cx="8208912" cy="5256584"/>
          </a:xfrm>
        </p:spPr>
        <p:txBody>
          <a:bodyPr/>
          <a:lstStyle/>
          <a:p>
            <a:pPr marL="0" lvl="0" indent="0" algn="just">
              <a:buNone/>
              <a:defRPr/>
            </a:pPr>
            <a:r>
              <a:rPr lang="en-US" altLang="en-US" sz="2800" b="1" kern="1200" dirty="0" smtClean="0">
                <a:solidFill>
                  <a:schemeClr val="accent1">
                    <a:lumMod val="50000"/>
                  </a:schemeClr>
                </a:solidFill>
                <a:latin typeface="Calibri" panose="020F0502020204030204" pitchFamily="34" charset="0"/>
              </a:rPr>
              <a:t>Sexting / Youth Produced Sexual Imagery</a:t>
            </a:r>
            <a:endParaRPr lang="en-US" altLang="en-US" sz="2800" b="1" kern="1200" dirty="0">
              <a:solidFill>
                <a:schemeClr val="accent1">
                  <a:lumMod val="50000"/>
                </a:schemeClr>
              </a:solidFill>
              <a:latin typeface="Calibri" panose="020F0502020204030204" pitchFamily="34" charset="0"/>
            </a:endParaRPr>
          </a:p>
          <a:p>
            <a:pPr marL="0" lvl="0" indent="0" algn="just">
              <a:buNone/>
              <a:defRPr/>
            </a:pPr>
            <a:r>
              <a:rPr lang="en-US" altLang="en-US" sz="2300" kern="1200" dirty="0" smtClean="0">
                <a:solidFill>
                  <a:schemeClr val="accent1">
                    <a:lumMod val="50000"/>
                  </a:schemeClr>
                </a:solidFill>
                <a:latin typeface="Calibri" panose="020F0502020204030204" pitchFamily="34" charset="0"/>
              </a:rPr>
              <a:t>1 in 7 young people have taken a semi naked / naked picture of themselves.  Over half went on to share the picture with someone else</a:t>
            </a:r>
          </a:p>
          <a:p>
            <a:pPr marL="0" lvl="0" indent="0" algn="just">
              <a:buNone/>
              <a:defRPr/>
            </a:pPr>
            <a:r>
              <a:rPr lang="en-US" altLang="en-US" sz="2300" kern="1200" dirty="0">
                <a:solidFill>
                  <a:schemeClr val="accent1">
                    <a:lumMod val="50000"/>
                  </a:schemeClr>
                </a:solidFill>
                <a:latin typeface="Calibri" panose="020F0502020204030204" pitchFamily="34" charset="0"/>
              </a:rPr>
              <a:t>Making, possessing and distributing any imagery of someone </a:t>
            </a:r>
            <a:r>
              <a:rPr lang="en-US" altLang="en-US" sz="2300" kern="1200" dirty="0" smtClean="0">
                <a:solidFill>
                  <a:schemeClr val="accent1">
                    <a:lumMod val="50000"/>
                  </a:schemeClr>
                </a:solidFill>
                <a:latin typeface="Calibri" panose="020F0502020204030204" pitchFamily="34" charset="0"/>
              </a:rPr>
              <a:t>under 18 </a:t>
            </a:r>
            <a:r>
              <a:rPr lang="en-US" altLang="en-US" sz="2300" kern="1200" dirty="0">
                <a:solidFill>
                  <a:schemeClr val="accent1">
                    <a:lumMod val="50000"/>
                  </a:schemeClr>
                </a:solidFill>
                <a:latin typeface="Calibri" panose="020F0502020204030204" pitchFamily="34" charset="0"/>
              </a:rPr>
              <a:t>which is </a:t>
            </a:r>
            <a:r>
              <a:rPr lang="en-US" altLang="en-US" sz="2300" kern="1200" dirty="0" smtClean="0">
                <a:solidFill>
                  <a:schemeClr val="accent1">
                    <a:lumMod val="50000"/>
                  </a:schemeClr>
                </a:solidFill>
                <a:latin typeface="Calibri" panose="020F0502020204030204" pitchFamily="34" charset="0"/>
              </a:rPr>
              <a:t>“indecent” </a:t>
            </a:r>
            <a:r>
              <a:rPr lang="en-US" altLang="en-US" sz="2300" kern="1200" dirty="0">
                <a:solidFill>
                  <a:schemeClr val="accent1">
                    <a:lumMod val="50000"/>
                  </a:schemeClr>
                </a:solidFill>
                <a:latin typeface="Calibri" panose="020F0502020204030204" pitchFamily="34" charset="0"/>
              </a:rPr>
              <a:t>is illegal. This includes imagery of yourself if you are under </a:t>
            </a:r>
            <a:r>
              <a:rPr lang="en-US" altLang="en-US" sz="2300" kern="1200" dirty="0" smtClean="0">
                <a:solidFill>
                  <a:schemeClr val="accent1">
                    <a:lumMod val="50000"/>
                  </a:schemeClr>
                </a:solidFill>
                <a:latin typeface="Calibri" panose="020F0502020204030204" pitchFamily="34" charset="0"/>
              </a:rPr>
              <a:t>18.  Specifically</a:t>
            </a:r>
            <a:r>
              <a:rPr lang="en-US" altLang="en-US" sz="2300" kern="1200" dirty="0">
                <a:solidFill>
                  <a:schemeClr val="accent1">
                    <a:lumMod val="50000"/>
                  </a:schemeClr>
                </a:solidFill>
                <a:latin typeface="Calibri" panose="020F0502020204030204" pitchFamily="34" charset="0"/>
              </a:rPr>
              <a:t>:</a:t>
            </a:r>
          </a:p>
          <a:p>
            <a:pPr algn="just">
              <a:defRPr/>
            </a:pPr>
            <a:r>
              <a:rPr lang="en-US" altLang="en-US" sz="2100" kern="1200" dirty="0" smtClean="0">
                <a:solidFill>
                  <a:schemeClr val="accent1">
                    <a:lumMod val="50000"/>
                  </a:schemeClr>
                </a:solidFill>
                <a:latin typeface="Calibri" panose="020F0502020204030204" pitchFamily="34" charset="0"/>
              </a:rPr>
              <a:t>It </a:t>
            </a:r>
            <a:r>
              <a:rPr lang="en-US" altLang="en-US" sz="2100" kern="1200" dirty="0">
                <a:solidFill>
                  <a:schemeClr val="accent1">
                    <a:lumMod val="50000"/>
                  </a:schemeClr>
                </a:solidFill>
                <a:latin typeface="Calibri" panose="020F0502020204030204" pitchFamily="34" charset="0"/>
              </a:rPr>
              <a:t>is an offence to possess, distribute, show and make indecent images of children.</a:t>
            </a:r>
          </a:p>
          <a:p>
            <a:pPr algn="just">
              <a:defRPr/>
            </a:pPr>
            <a:r>
              <a:rPr lang="en-US" altLang="en-US" sz="2100" kern="1200" dirty="0" smtClean="0">
                <a:solidFill>
                  <a:schemeClr val="accent1">
                    <a:lumMod val="50000"/>
                  </a:schemeClr>
                </a:solidFill>
                <a:latin typeface="Calibri" panose="020F0502020204030204" pitchFamily="34" charset="0"/>
              </a:rPr>
              <a:t>The </a:t>
            </a:r>
            <a:r>
              <a:rPr lang="en-US" altLang="en-US" sz="2100" kern="1200" dirty="0">
                <a:solidFill>
                  <a:schemeClr val="accent1">
                    <a:lumMod val="50000"/>
                  </a:schemeClr>
                </a:solidFill>
                <a:latin typeface="Calibri" panose="020F0502020204030204" pitchFamily="34" charset="0"/>
              </a:rPr>
              <a:t>Sexual Offences Act 2003 (England and Wales) defines a child, for </a:t>
            </a:r>
            <a:r>
              <a:rPr lang="en-US" altLang="en-US" sz="2100" kern="1200" dirty="0" smtClean="0">
                <a:solidFill>
                  <a:schemeClr val="accent1">
                    <a:lumMod val="50000"/>
                  </a:schemeClr>
                </a:solidFill>
                <a:latin typeface="Calibri" panose="020F0502020204030204" pitchFamily="34" charset="0"/>
              </a:rPr>
              <a:t>the purposes </a:t>
            </a:r>
            <a:r>
              <a:rPr lang="en-US" altLang="en-US" sz="2100" kern="1200" dirty="0">
                <a:solidFill>
                  <a:schemeClr val="accent1">
                    <a:lumMod val="50000"/>
                  </a:schemeClr>
                </a:solidFill>
                <a:latin typeface="Calibri" panose="020F0502020204030204" pitchFamily="34" charset="0"/>
              </a:rPr>
              <a:t>of indecent images, as anyone under the age of 18</a:t>
            </a:r>
            <a:r>
              <a:rPr lang="en-US" altLang="en-US" sz="2100" kern="1200" dirty="0" smtClean="0">
                <a:solidFill>
                  <a:schemeClr val="accent1">
                    <a:lumMod val="50000"/>
                  </a:schemeClr>
                </a:solidFill>
                <a:latin typeface="Calibri" panose="020F0502020204030204" pitchFamily="34" charset="0"/>
              </a:rPr>
              <a:t>.</a:t>
            </a:r>
          </a:p>
          <a:p>
            <a:pPr marL="0" indent="0" algn="ctr">
              <a:buNone/>
              <a:defRPr/>
            </a:pPr>
            <a:r>
              <a:rPr lang="en-US" altLang="en-US" sz="2300" b="1" kern="1200" dirty="0" smtClean="0">
                <a:solidFill>
                  <a:srgbClr val="C00000"/>
                </a:solidFill>
                <a:latin typeface="Calibri" panose="020F0502020204030204" pitchFamily="34" charset="0"/>
              </a:rPr>
              <a:t>This </a:t>
            </a:r>
            <a:r>
              <a:rPr lang="en-US" altLang="en-US" sz="2300" b="1" kern="1200" dirty="0">
                <a:solidFill>
                  <a:srgbClr val="C00000"/>
                </a:solidFill>
                <a:latin typeface="Calibri" panose="020F0502020204030204" pitchFamily="34" charset="0"/>
              </a:rPr>
              <a:t>means that young people who share sexual imagery of </a:t>
            </a:r>
            <a:r>
              <a:rPr lang="en-US" altLang="en-US" sz="2300" b="1" kern="1200" dirty="0" smtClean="0">
                <a:solidFill>
                  <a:srgbClr val="C00000"/>
                </a:solidFill>
                <a:latin typeface="Calibri" panose="020F0502020204030204" pitchFamily="34" charset="0"/>
              </a:rPr>
              <a:t>themselves or their </a:t>
            </a:r>
            <a:r>
              <a:rPr lang="en-US" altLang="en-US" sz="2300" b="1" kern="1200" dirty="0">
                <a:solidFill>
                  <a:srgbClr val="C00000"/>
                </a:solidFill>
                <a:latin typeface="Calibri" panose="020F0502020204030204" pitchFamily="34" charset="0"/>
              </a:rPr>
              <a:t>peers, </a:t>
            </a:r>
            <a:r>
              <a:rPr lang="en-US" altLang="en-US" sz="2300" b="1" kern="1200" dirty="0" smtClean="0">
                <a:solidFill>
                  <a:srgbClr val="C00000"/>
                </a:solidFill>
                <a:latin typeface="Calibri" panose="020F0502020204030204" pitchFamily="34" charset="0"/>
              </a:rPr>
              <a:t>are technically breaking </a:t>
            </a:r>
            <a:r>
              <a:rPr lang="en-US" altLang="en-US" sz="2300" b="1" kern="1200" dirty="0">
                <a:solidFill>
                  <a:srgbClr val="C00000"/>
                </a:solidFill>
                <a:latin typeface="Calibri" panose="020F0502020204030204" pitchFamily="34" charset="0"/>
              </a:rPr>
              <a:t>the law</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51" y="85192"/>
            <a:ext cx="1085390" cy="112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09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46" y="85192"/>
            <a:ext cx="7772400" cy="1143000"/>
          </a:xfrm>
        </p:spPr>
        <p:txBody>
          <a:bodyPr/>
          <a:lstStyle/>
          <a:p>
            <a:r>
              <a:rPr lang="en-GB" b="1" dirty="0" smtClean="0">
                <a:solidFill>
                  <a:schemeClr val="accent1">
                    <a:lumMod val="50000"/>
                  </a:schemeClr>
                </a:solidFill>
                <a:latin typeface="Calibri" panose="020F0502020204030204" pitchFamily="34" charset="0"/>
              </a:rPr>
              <a:t>Sexual Abuse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539552" y="1124744"/>
            <a:ext cx="8064896" cy="4971256"/>
          </a:xfrm>
        </p:spPr>
        <p:txBody>
          <a:bodyPr/>
          <a:lstStyle/>
          <a:p>
            <a:pPr marL="0" lvl="0" indent="0" algn="just">
              <a:buNone/>
              <a:defRPr/>
            </a:pPr>
            <a:r>
              <a:rPr lang="en-US" altLang="en-US" sz="2800" b="1" kern="1200" dirty="0" smtClean="0">
                <a:solidFill>
                  <a:schemeClr val="accent1">
                    <a:lumMod val="50000"/>
                  </a:schemeClr>
                </a:solidFill>
                <a:latin typeface="Calibri" panose="020F0502020204030204" pitchFamily="34" charset="0"/>
              </a:rPr>
              <a:t>Sexting / Youth Produced Sexual Imagery</a:t>
            </a:r>
            <a:endParaRPr lang="en-US" altLang="en-US" sz="2800" b="1" kern="1200" dirty="0">
              <a:solidFill>
                <a:schemeClr val="accent1">
                  <a:lumMod val="50000"/>
                </a:schemeClr>
              </a:solidFill>
              <a:latin typeface="Calibri" panose="020F0502020204030204" pitchFamily="34" charset="0"/>
            </a:endParaRPr>
          </a:p>
          <a:p>
            <a:pPr marL="0" indent="0" algn="just">
              <a:buNone/>
              <a:defRPr/>
            </a:pPr>
            <a:r>
              <a:rPr lang="en-US" altLang="en-US" sz="2300" kern="1200" dirty="0" smtClean="0">
                <a:solidFill>
                  <a:schemeClr val="accent1">
                    <a:lumMod val="50000"/>
                  </a:schemeClr>
                </a:solidFill>
                <a:latin typeface="Calibri" panose="020F0502020204030204" pitchFamily="34" charset="0"/>
              </a:rPr>
              <a:t>Whilst it is recognised that </a:t>
            </a:r>
            <a:r>
              <a:rPr lang="en-US" altLang="en-US" sz="2300" kern="1200" dirty="0">
                <a:solidFill>
                  <a:schemeClr val="accent1">
                    <a:lumMod val="50000"/>
                  </a:schemeClr>
                </a:solidFill>
                <a:latin typeface="Calibri" panose="020F0502020204030204" pitchFamily="34" charset="0"/>
              </a:rPr>
              <a:t>the production of such imagery </a:t>
            </a:r>
            <a:r>
              <a:rPr lang="en-US" altLang="en-US" sz="2300" kern="1200" dirty="0" smtClean="0">
                <a:solidFill>
                  <a:schemeClr val="accent1">
                    <a:lumMod val="50000"/>
                  </a:schemeClr>
                </a:solidFill>
                <a:latin typeface="Calibri" panose="020F0502020204030204" pitchFamily="34" charset="0"/>
              </a:rPr>
              <a:t>is likely to take </a:t>
            </a:r>
            <a:r>
              <a:rPr lang="en-US" altLang="en-US" sz="2300" kern="1200" dirty="0">
                <a:solidFill>
                  <a:schemeClr val="accent1">
                    <a:lumMod val="50000"/>
                  </a:schemeClr>
                </a:solidFill>
                <a:latin typeface="Calibri" panose="020F0502020204030204" pitchFamily="34" charset="0"/>
              </a:rPr>
              <a:t>place outside of </a:t>
            </a:r>
            <a:r>
              <a:rPr lang="en-US" altLang="en-US" sz="2300" kern="1200" dirty="0" smtClean="0">
                <a:solidFill>
                  <a:schemeClr val="accent1">
                    <a:lumMod val="50000"/>
                  </a:schemeClr>
                </a:solidFill>
                <a:latin typeface="Calibri" panose="020F0502020204030204" pitchFamily="34" charset="0"/>
              </a:rPr>
              <a:t>school, </a:t>
            </a:r>
            <a:r>
              <a:rPr lang="en-US" altLang="en-US" sz="2300" kern="1200" dirty="0">
                <a:solidFill>
                  <a:schemeClr val="accent1">
                    <a:lumMod val="50000"/>
                  </a:schemeClr>
                </a:solidFill>
                <a:latin typeface="Calibri" panose="020F0502020204030204" pitchFamily="34" charset="0"/>
              </a:rPr>
              <a:t>issues often manifest in </a:t>
            </a:r>
            <a:r>
              <a:rPr lang="en-US" altLang="en-US" sz="2300" kern="1200" dirty="0" smtClean="0">
                <a:solidFill>
                  <a:schemeClr val="accent1">
                    <a:lumMod val="50000"/>
                  </a:schemeClr>
                </a:solidFill>
                <a:latin typeface="Calibri" panose="020F0502020204030204" pitchFamily="34" charset="0"/>
              </a:rPr>
              <a:t>school.  As a result:</a:t>
            </a:r>
            <a:endParaRPr lang="en-US" altLang="en-US" sz="2300" kern="1200" dirty="0">
              <a:solidFill>
                <a:schemeClr val="accent1">
                  <a:lumMod val="50000"/>
                </a:schemeClr>
              </a:solidFill>
              <a:latin typeface="Calibri" panose="020F0502020204030204" pitchFamily="34" charset="0"/>
            </a:endParaRPr>
          </a:p>
          <a:p>
            <a:pPr algn="just">
              <a:defRPr/>
            </a:pPr>
            <a:r>
              <a:rPr lang="en-US" altLang="en-US" sz="2300" kern="1200" dirty="0" smtClean="0">
                <a:solidFill>
                  <a:schemeClr val="accent1">
                    <a:lumMod val="50000"/>
                  </a:schemeClr>
                </a:solidFill>
                <a:latin typeface="Calibri" panose="020F0502020204030204" pitchFamily="34" charset="0"/>
              </a:rPr>
              <a:t>All </a:t>
            </a:r>
            <a:r>
              <a:rPr lang="en-US" altLang="en-US" sz="2300" kern="1200" dirty="0">
                <a:solidFill>
                  <a:schemeClr val="accent1">
                    <a:lumMod val="50000"/>
                  </a:schemeClr>
                </a:solidFill>
                <a:latin typeface="Calibri" panose="020F0502020204030204" pitchFamily="34" charset="0"/>
              </a:rPr>
              <a:t>members of staff should be able to recognise and refer any disclosures of incidents of this nature</a:t>
            </a:r>
          </a:p>
          <a:p>
            <a:pPr algn="just">
              <a:defRPr/>
            </a:pPr>
            <a:r>
              <a:rPr lang="en-US" altLang="en-US" sz="2300" b="1" kern="1200" dirty="0" smtClean="0">
                <a:solidFill>
                  <a:schemeClr val="accent1">
                    <a:lumMod val="50000"/>
                  </a:schemeClr>
                </a:solidFill>
                <a:latin typeface="Calibri" panose="020F0502020204030204" pitchFamily="34" charset="0"/>
              </a:rPr>
              <a:t>All</a:t>
            </a:r>
            <a:r>
              <a:rPr lang="en-US" altLang="en-US" sz="2300" kern="1200" dirty="0" smtClean="0">
                <a:solidFill>
                  <a:schemeClr val="accent1">
                    <a:lumMod val="50000"/>
                  </a:schemeClr>
                </a:solidFill>
                <a:latin typeface="Calibri" panose="020F0502020204030204" pitchFamily="34" charset="0"/>
              </a:rPr>
              <a:t> incidents of </a:t>
            </a:r>
            <a:r>
              <a:rPr lang="en-US" altLang="en-US" sz="2300" kern="1200" dirty="0">
                <a:solidFill>
                  <a:schemeClr val="accent1">
                    <a:lumMod val="50000"/>
                  </a:schemeClr>
                </a:solidFill>
                <a:latin typeface="Calibri" panose="020F0502020204030204" pitchFamily="34" charset="0"/>
              </a:rPr>
              <a:t>youth produced sexual imagery should be dealt with as safeguarding </a:t>
            </a:r>
            <a:r>
              <a:rPr lang="en-US" altLang="en-US" sz="2300" kern="1200" dirty="0" smtClean="0">
                <a:solidFill>
                  <a:schemeClr val="accent1">
                    <a:lumMod val="50000"/>
                  </a:schemeClr>
                </a:solidFill>
                <a:latin typeface="Calibri" panose="020F0502020204030204" pitchFamily="34" charset="0"/>
              </a:rPr>
              <a:t>concerns and school safeguarding procedures should be followed</a:t>
            </a:r>
          </a:p>
          <a:p>
            <a:pPr algn="just">
              <a:defRPr/>
            </a:pPr>
            <a:r>
              <a:rPr lang="en-US" altLang="en-US" sz="2300" kern="1200" dirty="0">
                <a:solidFill>
                  <a:schemeClr val="accent1">
                    <a:lumMod val="50000"/>
                  </a:schemeClr>
                </a:solidFill>
                <a:latin typeface="Calibri" panose="020F0502020204030204" pitchFamily="34" charset="0"/>
              </a:rPr>
              <a:t>Adults </a:t>
            </a:r>
            <a:r>
              <a:rPr lang="en-US" altLang="en-US" sz="2300" b="1" kern="1200" dirty="0">
                <a:solidFill>
                  <a:schemeClr val="accent1">
                    <a:lumMod val="50000"/>
                  </a:schemeClr>
                </a:solidFill>
                <a:latin typeface="Calibri" panose="020F0502020204030204" pitchFamily="34" charset="0"/>
              </a:rPr>
              <a:t>should</a:t>
            </a:r>
            <a:r>
              <a:rPr lang="en-US" altLang="en-US" sz="2300" kern="1200" dirty="0">
                <a:solidFill>
                  <a:schemeClr val="accent1">
                    <a:lumMod val="50000"/>
                  </a:schemeClr>
                </a:solidFill>
                <a:latin typeface="Calibri" panose="020F0502020204030204" pitchFamily="34" charset="0"/>
              </a:rPr>
              <a:t> </a:t>
            </a:r>
            <a:r>
              <a:rPr lang="en-US" altLang="en-US" sz="2300" b="1" kern="1200" dirty="0">
                <a:solidFill>
                  <a:schemeClr val="accent1">
                    <a:lumMod val="50000"/>
                  </a:schemeClr>
                </a:solidFill>
                <a:latin typeface="Calibri" panose="020F0502020204030204" pitchFamily="34" charset="0"/>
              </a:rPr>
              <a:t>not</a:t>
            </a:r>
            <a:r>
              <a:rPr lang="en-US" altLang="en-US" sz="2300" kern="1200" dirty="0">
                <a:solidFill>
                  <a:schemeClr val="accent1">
                    <a:lumMod val="50000"/>
                  </a:schemeClr>
                </a:solidFill>
                <a:latin typeface="Calibri" panose="020F0502020204030204" pitchFamily="34" charset="0"/>
              </a:rPr>
              <a:t> view youth produced sexual imagery unless there is good </a:t>
            </a:r>
            <a:r>
              <a:rPr lang="en-US" altLang="en-US" sz="2300" kern="1200" dirty="0" smtClean="0">
                <a:solidFill>
                  <a:schemeClr val="accent1">
                    <a:lumMod val="50000"/>
                  </a:schemeClr>
                </a:solidFill>
                <a:latin typeface="Calibri" panose="020F0502020204030204" pitchFamily="34" charset="0"/>
              </a:rPr>
              <a:t>and clear </a:t>
            </a:r>
            <a:r>
              <a:rPr lang="en-US" altLang="en-US" sz="2300" kern="1200" dirty="0">
                <a:solidFill>
                  <a:schemeClr val="accent1">
                    <a:lumMod val="50000"/>
                  </a:schemeClr>
                </a:solidFill>
                <a:latin typeface="Calibri" panose="020F0502020204030204" pitchFamily="34" charset="0"/>
              </a:rPr>
              <a:t>reason to do so</a:t>
            </a:r>
            <a:endParaRPr lang="en-US" altLang="en-US" sz="2300" kern="1200" dirty="0" smtClean="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8" y="59645"/>
            <a:ext cx="1115616" cy="116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582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46" y="85192"/>
            <a:ext cx="7772400" cy="1143000"/>
          </a:xfrm>
        </p:spPr>
        <p:txBody>
          <a:bodyPr/>
          <a:lstStyle/>
          <a:p>
            <a:r>
              <a:rPr lang="en-GB" b="1" dirty="0" smtClean="0">
                <a:solidFill>
                  <a:schemeClr val="accent1">
                    <a:lumMod val="50000"/>
                  </a:schemeClr>
                </a:solidFill>
                <a:latin typeface="Calibri" panose="020F0502020204030204" pitchFamily="34" charset="0"/>
              </a:rPr>
              <a:t>Sexual Abuse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23528" y="1052736"/>
            <a:ext cx="8496944" cy="5256584"/>
          </a:xfrm>
        </p:spPr>
        <p:txBody>
          <a:bodyPr/>
          <a:lstStyle/>
          <a:p>
            <a:pPr marL="0" lvl="0" indent="0" algn="just">
              <a:buNone/>
              <a:defRPr/>
            </a:pPr>
            <a:r>
              <a:rPr lang="en-US" altLang="en-US" sz="2700" b="1" kern="1200" dirty="0" smtClean="0">
                <a:solidFill>
                  <a:schemeClr val="accent1">
                    <a:lumMod val="50000"/>
                  </a:schemeClr>
                </a:solidFill>
                <a:latin typeface="Calibri" panose="020F0502020204030204" pitchFamily="34" charset="0"/>
              </a:rPr>
              <a:t>Sexual Violence and Sexual Harassment between children</a:t>
            </a:r>
            <a:endParaRPr lang="en-US" altLang="en-US" sz="2700" b="1" kern="1200" dirty="0">
              <a:solidFill>
                <a:schemeClr val="accent1">
                  <a:lumMod val="50000"/>
                </a:schemeClr>
              </a:solidFill>
              <a:latin typeface="Calibri" panose="020F0502020204030204" pitchFamily="34" charset="0"/>
            </a:endParaRPr>
          </a:p>
          <a:p>
            <a:pPr algn="just">
              <a:defRPr/>
            </a:pPr>
            <a:r>
              <a:rPr lang="en-GB" altLang="en-US" sz="2300" kern="1200" dirty="0">
                <a:solidFill>
                  <a:schemeClr val="accent1">
                    <a:lumMod val="50000"/>
                  </a:schemeClr>
                </a:solidFill>
                <a:latin typeface="Calibri" panose="020F0502020204030204" pitchFamily="34" charset="0"/>
              </a:rPr>
              <a:t>Sexual violence consists of </a:t>
            </a:r>
            <a:r>
              <a:rPr lang="en-GB" altLang="en-US" sz="2300" kern="1200" dirty="0" smtClean="0">
                <a:solidFill>
                  <a:schemeClr val="accent1">
                    <a:lumMod val="50000"/>
                  </a:schemeClr>
                </a:solidFill>
                <a:latin typeface="Calibri" panose="020F0502020204030204" pitchFamily="34" charset="0"/>
              </a:rPr>
              <a:t>the offences of </a:t>
            </a:r>
            <a:r>
              <a:rPr lang="en-GB" altLang="en-US" sz="2300" b="1" kern="1200" dirty="0" smtClean="0">
                <a:solidFill>
                  <a:srgbClr val="C00000"/>
                </a:solidFill>
                <a:latin typeface="Calibri" panose="020F0502020204030204" pitchFamily="34" charset="0"/>
              </a:rPr>
              <a:t>rape</a:t>
            </a:r>
            <a:r>
              <a:rPr lang="en-GB" altLang="en-US" sz="2300" b="1" kern="1200" dirty="0">
                <a:solidFill>
                  <a:srgbClr val="C00000"/>
                </a:solidFill>
                <a:latin typeface="Calibri" panose="020F0502020204030204" pitchFamily="34" charset="0"/>
              </a:rPr>
              <a:t>, assault by penetration and sexual assault</a:t>
            </a:r>
          </a:p>
          <a:p>
            <a:pPr algn="just">
              <a:defRPr/>
            </a:pPr>
            <a:r>
              <a:rPr lang="en-GB" altLang="en-US" sz="2300" kern="1200" dirty="0">
                <a:solidFill>
                  <a:schemeClr val="accent1">
                    <a:lumMod val="50000"/>
                  </a:schemeClr>
                </a:solidFill>
                <a:latin typeface="Calibri" panose="020F0502020204030204" pitchFamily="34" charset="0"/>
              </a:rPr>
              <a:t>Sexual harassment is “</a:t>
            </a:r>
            <a:r>
              <a:rPr lang="en-GB" altLang="en-US" sz="2300" b="1" kern="1200" dirty="0">
                <a:solidFill>
                  <a:srgbClr val="C00000"/>
                </a:solidFill>
                <a:latin typeface="Calibri" panose="020F0502020204030204" pitchFamily="34" charset="0"/>
              </a:rPr>
              <a:t>unwanted conduct of a sexual nature</a:t>
            </a:r>
            <a:r>
              <a:rPr lang="en-GB" altLang="en-US" sz="2300" kern="1200" dirty="0">
                <a:solidFill>
                  <a:schemeClr val="accent1">
                    <a:lumMod val="50000"/>
                  </a:schemeClr>
                </a:solidFill>
                <a:latin typeface="Calibri" panose="020F0502020204030204" pitchFamily="34" charset="0"/>
              </a:rPr>
              <a:t>” that can occur online and offline</a:t>
            </a:r>
          </a:p>
          <a:p>
            <a:pPr marL="0" indent="0" algn="just">
              <a:buNone/>
              <a:defRPr/>
            </a:pPr>
            <a:endParaRPr lang="en-GB" altLang="en-US" sz="1050" kern="1200" dirty="0" smtClean="0">
              <a:solidFill>
                <a:schemeClr val="accent1">
                  <a:lumMod val="50000"/>
                </a:schemeClr>
              </a:solidFill>
              <a:latin typeface="Calibri" panose="020F0502020204030204" pitchFamily="34" charset="0"/>
            </a:endParaRPr>
          </a:p>
          <a:p>
            <a:pPr marL="0" indent="0" algn="just">
              <a:buNone/>
              <a:defRPr/>
            </a:pPr>
            <a:r>
              <a:rPr lang="en-GB" altLang="en-US" sz="2300" kern="1200" dirty="0" smtClean="0">
                <a:solidFill>
                  <a:schemeClr val="accent1">
                    <a:lumMod val="50000"/>
                  </a:schemeClr>
                </a:solidFill>
                <a:latin typeface="Calibri" panose="020F0502020204030204" pitchFamily="34" charset="0"/>
              </a:rPr>
              <a:t>Sexual </a:t>
            </a:r>
            <a:r>
              <a:rPr lang="en-GB" altLang="en-US" sz="2300" kern="1200" dirty="0">
                <a:solidFill>
                  <a:schemeClr val="accent1">
                    <a:lumMod val="50000"/>
                  </a:schemeClr>
                </a:solidFill>
                <a:latin typeface="Calibri" panose="020F0502020204030204" pitchFamily="34" charset="0"/>
              </a:rPr>
              <a:t>violence and sexual harassment </a:t>
            </a:r>
            <a:r>
              <a:rPr lang="en-GB" altLang="en-US" sz="2300" b="1" kern="1200" dirty="0">
                <a:solidFill>
                  <a:srgbClr val="C00000"/>
                </a:solidFill>
                <a:latin typeface="Calibri" panose="020F0502020204030204" pitchFamily="34" charset="0"/>
              </a:rPr>
              <a:t>can occur between two children of any age and sex. It can also occur through a group of children</a:t>
            </a:r>
            <a:r>
              <a:rPr lang="en-GB" altLang="en-US" sz="2300" kern="1200" dirty="0">
                <a:solidFill>
                  <a:schemeClr val="accent1">
                    <a:lumMod val="50000"/>
                  </a:schemeClr>
                </a:solidFill>
                <a:latin typeface="Calibri" panose="020F0502020204030204" pitchFamily="34" charset="0"/>
              </a:rPr>
              <a:t> sexually assaulting or sexually harassing a single child or group of </a:t>
            </a:r>
            <a:r>
              <a:rPr lang="en-GB" altLang="en-US" sz="2300" kern="1200" dirty="0" smtClean="0">
                <a:solidFill>
                  <a:schemeClr val="accent1">
                    <a:lumMod val="50000"/>
                  </a:schemeClr>
                </a:solidFill>
                <a:latin typeface="Calibri" panose="020F0502020204030204" pitchFamily="34" charset="0"/>
              </a:rPr>
              <a:t>children</a:t>
            </a:r>
          </a:p>
          <a:p>
            <a:pPr marL="0" indent="0" algn="just">
              <a:buNone/>
              <a:defRPr/>
            </a:pPr>
            <a:endParaRPr lang="en-GB" altLang="en-US" sz="1050" kern="1200" dirty="0" smtClean="0">
              <a:solidFill>
                <a:schemeClr val="accent1">
                  <a:lumMod val="50000"/>
                </a:schemeClr>
              </a:solidFill>
              <a:latin typeface="Calibri" panose="020F0502020204030204" pitchFamily="34" charset="0"/>
            </a:endParaRPr>
          </a:p>
          <a:p>
            <a:pPr marL="0" indent="0">
              <a:buNone/>
              <a:defRPr/>
            </a:pPr>
            <a:r>
              <a:rPr lang="en-GB" altLang="en-US" sz="2300" kern="1200" dirty="0" smtClean="0">
                <a:solidFill>
                  <a:schemeClr val="accent1">
                    <a:lumMod val="50000"/>
                  </a:schemeClr>
                </a:solidFill>
                <a:latin typeface="Calibri" panose="020F0502020204030204" pitchFamily="34" charset="0"/>
              </a:rPr>
              <a:t>Staff </a:t>
            </a:r>
            <a:r>
              <a:rPr lang="en-GB" altLang="en-US" sz="2300" kern="1200" dirty="0">
                <a:solidFill>
                  <a:schemeClr val="accent1">
                    <a:lumMod val="50000"/>
                  </a:schemeClr>
                </a:solidFill>
                <a:latin typeface="Calibri" panose="020F0502020204030204" pitchFamily="34" charset="0"/>
              </a:rPr>
              <a:t>should be aware that </a:t>
            </a:r>
            <a:r>
              <a:rPr lang="en-GB" altLang="en-US" sz="2300" b="1" kern="1200" dirty="0">
                <a:solidFill>
                  <a:srgbClr val="C00000"/>
                </a:solidFill>
                <a:latin typeface="Calibri" panose="020F0502020204030204" pitchFamily="34" charset="0"/>
              </a:rPr>
              <a:t>some groups are potentially more at risk</a:t>
            </a:r>
            <a:r>
              <a:rPr lang="en-GB" altLang="en-US" sz="2300" kern="1200" dirty="0">
                <a:solidFill>
                  <a:schemeClr val="accent1">
                    <a:lumMod val="50000"/>
                  </a:schemeClr>
                </a:solidFill>
                <a:latin typeface="Calibri" panose="020F0502020204030204" pitchFamily="34" charset="0"/>
              </a:rPr>
              <a:t>. Evidence shows girls, children with SEND and LGBT </a:t>
            </a:r>
            <a:endParaRPr lang="en-GB" altLang="en-US" sz="2300" kern="1200" dirty="0" smtClean="0">
              <a:solidFill>
                <a:schemeClr val="accent1">
                  <a:lumMod val="50000"/>
                </a:schemeClr>
              </a:solidFill>
              <a:latin typeface="Calibri" panose="020F0502020204030204" pitchFamily="34" charset="0"/>
            </a:endParaRPr>
          </a:p>
          <a:p>
            <a:pPr marL="0" indent="0">
              <a:buNone/>
              <a:defRPr/>
            </a:pPr>
            <a:r>
              <a:rPr lang="en-GB" altLang="en-US" sz="2300" kern="1200" dirty="0" smtClean="0">
                <a:solidFill>
                  <a:schemeClr val="accent1">
                    <a:lumMod val="50000"/>
                  </a:schemeClr>
                </a:solidFill>
                <a:latin typeface="Calibri" panose="020F0502020204030204" pitchFamily="34" charset="0"/>
              </a:rPr>
              <a:t>children </a:t>
            </a:r>
            <a:r>
              <a:rPr lang="en-GB" altLang="en-US" sz="2300" kern="1200" dirty="0">
                <a:solidFill>
                  <a:schemeClr val="accent1">
                    <a:lumMod val="50000"/>
                  </a:schemeClr>
                </a:solidFill>
                <a:latin typeface="Calibri" panose="020F0502020204030204" pitchFamily="34" charset="0"/>
              </a:rPr>
              <a:t>are at greater risk</a:t>
            </a:r>
            <a:endParaRPr lang="en-US" altLang="en-US" sz="2300" kern="1200" dirty="0" smtClean="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5193"/>
            <a:ext cx="1080120" cy="112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360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46" y="85192"/>
            <a:ext cx="7772400" cy="1143000"/>
          </a:xfrm>
        </p:spPr>
        <p:txBody>
          <a:bodyPr/>
          <a:lstStyle/>
          <a:p>
            <a:r>
              <a:rPr lang="en-GB" b="1" dirty="0" smtClean="0">
                <a:solidFill>
                  <a:schemeClr val="accent1">
                    <a:lumMod val="50000"/>
                  </a:schemeClr>
                </a:solidFill>
                <a:latin typeface="Calibri" panose="020F0502020204030204" pitchFamily="34" charset="0"/>
              </a:rPr>
              <a:t>Sexual Abuse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23528" y="1052736"/>
            <a:ext cx="8496944" cy="5256584"/>
          </a:xfrm>
        </p:spPr>
        <p:txBody>
          <a:bodyPr/>
          <a:lstStyle/>
          <a:p>
            <a:pPr marL="0" lvl="0" indent="0">
              <a:buNone/>
              <a:defRPr/>
            </a:pPr>
            <a:r>
              <a:rPr lang="en-GB" altLang="en-US" sz="2400" b="1" kern="1200" dirty="0">
                <a:solidFill>
                  <a:schemeClr val="accent1">
                    <a:lumMod val="50000"/>
                  </a:schemeClr>
                </a:solidFill>
                <a:latin typeface="Calibri" panose="020F0502020204030204" pitchFamily="34" charset="0"/>
              </a:rPr>
              <a:t>What is consent?</a:t>
            </a:r>
          </a:p>
          <a:p>
            <a:pPr>
              <a:defRPr/>
            </a:pPr>
            <a:r>
              <a:rPr lang="en-GB" altLang="en-US" sz="2400" kern="1200" dirty="0">
                <a:solidFill>
                  <a:schemeClr val="accent1">
                    <a:lumMod val="50000"/>
                  </a:schemeClr>
                </a:solidFill>
                <a:latin typeface="Calibri" panose="020F0502020204030204" pitchFamily="34" charset="0"/>
              </a:rPr>
              <a:t>Consent is about having the freedom and capacity to choose. </a:t>
            </a:r>
            <a:endParaRPr lang="en-GB" altLang="en-US" sz="2400" kern="1200" dirty="0" smtClean="0">
              <a:solidFill>
                <a:schemeClr val="accent1">
                  <a:lumMod val="50000"/>
                </a:schemeClr>
              </a:solidFill>
              <a:latin typeface="Calibri" panose="020F0502020204030204" pitchFamily="34" charset="0"/>
            </a:endParaRPr>
          </a:p>
          <a:p>
            <a:pPr>
              <a:defRPr/>
            </a:pPr>
            <a:r>
              <a:rPr lang="en-GB" altLang="en-US" sz="2400" kern="1200" dirty="0" smtClean="0">
                <a:solidFill>
                  <a:schemeClr val="accent1">
                    <a:lumMod val="50000"/>
                  </a:schemeClr>
                </a:solidFill>
                <a:latin typeface="Calibri" panose="020F0502020204030204" pitchFamily="34" charset="0"/>
              </a:rPr>
              <a:t>Consent </a:t>
            </a:r>
            <a:r>
              <a:rPr lang="en-GB" altLang="en-US" sz="2400" kern="1200" dirty="0">
                <a:solidFill>
                  <a:schemeClr val="accent1">
                    <a:lumMod val="50000"/>
                  </a:schemeClr>
                </a:solidFill>
                <a:latin typeface="Calibri" panose="020F0502020204030204" pitchFamily="34" charset="0"/>
              </a:rPr>
              <a:t>to sexual activity may be given to one sort of sexual activity but not another, e.g.to vaginal but not anal sex or penetration with conditions, such as wearing a condom. </a:t>
            </a:r>
            <a:endParaRPr lang="en-GB" altLang="en-US" sz="2400" kern="1200" dirty="0" smtClean="0">
              <a:solidFill>
                <a:schemeClr val="accent1">
                  <a:lumMod val="50000"/>
                </a:schemeClr>
              </a:solidFill>
              <a:latin typeface="Calibri" panose="020F0502020204030204" pitchFamily="34" charset="0"/>
            </a:endParaRPr>
          </a:p>
          <a:p>
            <a:pPr>
              <a:defRPr/>
            </a:pPr>
            <a:r>
              <a:rPr lang="en-GB" altLang="en-US" sz="2400" kern="1200" dirty="0" smtClean="0">
                <a:solidFill>
                  <a:schemeClr val="accent1">
                    <a:lumMod val="50000"/>
                  </a:schemeClr>
                </a:solidFill>
                <a:latin typeface="Calibri" panose="020F0502020204030204" pitchFamily="34" charset="0"/>
              </a:rPr>
              <a:t>Consent </a:t>
            </a:r>
            <a:r>
              <a:rPr lang="en-GB" altLang="en-US" sz="2400" kern="1200" dirty="0">
                <a:solidFill>
                  <a:schemeClr val="accent1">
                    <a:lumMod val="50000"/>
                  </a:schemeClr>
                </a:solidFill>
                <a:latin typeface="Calibri" panose="020F0502020204030204" pitchFamily="34" charset="0"/>
              </a:rPr>
              <a:t>can be withdrawn at any time during sexual activity and each time activity occurs. Someone consents to vaginal, anal or oral penetration only if s/he agrees by choice to that penetration and has the freedom and capacity to make that choice.</a:t>
            </a:r>
          </a:p>
          <a:p>
            <a:pPr algn="just">
              <a:defRPr/>
            </a:pPr>
            <a:r>
              <a:rPr lang="en-US" altLang="en-US" sz="2300" kern="1200" dirty="0" smtClean="0">
                <a:solidFill>
                  <a:schemeClr val="accent1">
                    <a:lumMod val="50000"/>
                  </a:schemeClr>
                </a:solidFill>
                <a:latin typeface="Calibri" panose="020F0502020204030204" pitchFamily="34" charset="0"/>
                <a:hlinkClick r:id="rId3"/>
              </a:rPr>
              <a:t>Consent clip </a:t>
            </a:r>
            <a:endParaRPr lang="en-US" altLang="en-US" sz="2300" kern="1200" dirty="0" smtClean="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2998"/>
            <a:ext cx="1008112" cy="104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769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46" y="85192"/>
            <a:ext cx="7772400" cy="1143000"/>
          </a:xfrm>
        </p:spPr>
        <p:txBody>
          <a:bodyPr/>
          <a:lstStyle/>
          <a:p>
            <a:r>
              <a:rPr lang="en-GB" b="1" dirty="0" smtClean="0">
                <a:solidFill>
                  <a:schemeClr val="accent1">
                    <a:lumMod val="50000"/>
                  </a:schemeClr>
                </a:solidFill>
                <a:latin typeface="Calibri" panose="020F0502020204030204" pitchFamily="34" charset="0"/>
              </a:rPr>
              <a:t>Female Genital Mutilation</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539552" y="1124744"/>
            <a:ext cx="8064896" cy="5184576"/>
          </a:xfrm>
        </p:spPr>
        <p:txBody>
          <a:bodyPr/>
          <a:lstStyle/>
          <a:p>
            <a:pPr marL="0" indent="0" algn="just">
              <a:buNone/>
              <a:defRPr/>
            </a:pPr>
            <a:r>
              <a:rPr lang="en-US" altLang="en-US" sz="2400" kern="1200" dirty="0" smtClean="0">
                <a:solidFill>
                  <a:schemeClr val="accent1">
                    <a:lumMod val="50000"/>
                  </a:schemeClr>
                </a:solidFill>
                <a:latin typeface="Calibri" panose="020F0502020204030204" pitchFamily="34" charset="0"/>
              </a:rPr>
              <a:t>Female Genital Mutilation </a:t>
            </a:r>
            <a:r>
              <a:rPr lang="en-US" altLang="en-US" sz="2400" kern="1200" dirty="0">
                <a:solidFill>
                  <a:schemeClr val="accent1">
                    <a:lumMod val="50000"/>
                  </a:schemeClr>
                </a:solidFill>
                <a:latin typeface="Calibri" panose="020F0502020204030204" pitchFamily="34" charset="0"/>
              </a:rPr>
              <a:t>(FGM) is </a:t>
            </a:r>
            <a:r>
              <a:rPr lang="en-US" altLang="en-US" sz="2400" kern="1200" dirty="0" smtClean="0">
                <a:solidFill>
                  <a:schemeClr val="accent1">
                    <a:lumMod val="50000"/>
                  </a:schemeClr>
                </a:solidFill>
                <a:latin typeface="Calibri" panose="020F0502020204030204" pitchFamily="34" charset="0"/>
              </a:rPr>
              <a:t>“</a:t>
            </a:r>
            <a:r>
              <a:rPr lang="en-US" altLang="en-US" sz="2400" b="1" kern="1200" dirty="0" smtClean="0">
                <a:solidFill>
                  <a:srgbClr val="C00000"/>
                </a:solidFill>
                <a:latin typeface="Calibri" panose="020F0502020204030204" pitchFamily="34" charset="0"/>
              </a:rPr>
              <a:t>a </a:t>
            </a:r>
            <a:r>
              <a:rPr lang="en-US" altLang="en-US" sz="2400" b="1" kern="1200" dirty="0">
                <a:solidFill>
                  <a:srgbClr val="C00000"/>
                </a:solidFill>
                <a:latin typeface="Calibri" panose="020F0502020204030204" pitchFamily="34" charset="0"/>
              </a:rPr>
              <a:t>collective term for all procedures involving the partial or total removal of external female genitalia for cultural or other non-therapeutic </a:t>
            </a:r>
            <a:r>
              <a:rPr lang="en-US" altLang="en-US" sz="2400" b="1" kern="1200" dirty="0" smtClean="0">
                <a:solidFill>
                  <a:srgbClr val="C00000"/>
                </a:solidFill>
                <a:latin typeface="Calibri" panose="020F0502020204030204" pitchFamily="34" charset="0"/>
              </a:rPr>
              <a:t>reasons</a:t>
            </a:r>
            <a:r>
              <a:rPr lang="en-US" altLang="en-US" sz="2400" kern="1200" dirty="0" smtClean="0">
                <a:solidFill>
                  <a:schemeClr val="accent1">
                    <a:lumMod val="50000"/>
                  </a:schemeClr>
                </a:solidFill>
                <a:latin typeface="Calibri" panose="020F0502020204030204" pitchFamily="34" charset="0"/>
              </a:rPr>
              <a:t>”</a:t>
            </a:r>
          </a:p>
          <a:p>
            <a:pPr marL="0" indent="0" algn="just">
              <a:buNone/>
              <a:defRPr/>
            </a:pPr>
            <a:endParaRPr lang="en-US" altLang="en-US" sz="1050" kern="1200" dirty="0">
              <a:solidFill>
                <a:schemeClr val="accent1">
                  <a:lumMod val="50000"/>
                </a:schemeClr>
              </a:solidFill>
              <a:latin typeface="Calibri" panose="020F0502020204030204" pitchFamily="34" charset="0"/>
            </a:endParaRPr>
          </a:p>
          <a:p>
            <a:pPr algn="just">
              <a:defRPr/>
            </a:pPr>
            <a:r>
              <a:rPr lang="en-US" altLang="en-US" sz="2300" kern="1200" dirty="0" smtClean="0">
                <a:solidFill>
                  <a:schemeClr val="accent1">
                    <a:lumMod val="50000"/>
                  </a:schemeClr>
                </a:solidFill>
                <a:latin typeface="Calibri" panose="020F0502020204030204" pitchFamily="34" charset="0"/>
              </a:rPr>
              <a:t>In </a:t>
            </a:r>
            <a:r>
              <a:rPr lang="en-US" altLang="en-US" sz="2300" kern="1200" dirty="0">
                <a:solidFill>
                  <a:schemeClr val="accent1">
                    <a:lumMod val="50000"/>
                  </a:schemeClr>
                </a:solidFill>
                <a:latin typeface="Calibri" panose="020F0502020204030204" pitchFamily="34" charset="0"/>
              </a:rPr>
              <a:t>the UK, where it is considered to be child abuse, </a:t>
            </a:r>
            <a:r>
              <a:rPr lang="en-US" altLang="en-US" sz="2300" b="1" kern="1200" dirty="0">
                <a:solidFill>
                  <a:srgbClr val="C00000"/>
                </a:solidFill>
                <a:latin typeface="Calibri" panose="020F0502020204030204" pitchFamily="34" charset="0"/>
              </a:rPr>
              <a:t>FGM is illegal</a:t>
            </a:r>
            <a:r>
              <a:rPr lang="en-US" altLang="en-US" sz="2300" kern="1200" dirty="0">
                <a:solidFill>
                  <a:schemeClr val="accent1">
                    <a:lumMod val="50000"/>
                  </a:schemeClr>
                </a:solidFill>
                <a:latin typeface="Calibri" panose="020F0502020204030204" pitchFamily="34" charset="0"/>
              </a:rPr>
              <a:t>. It is also illegal to take a child abroad for FGM purposes.</a:t>
            </a:r>
          </a:p>
          <a:p>
            <a:pPr algn="just">
              <a:defRPr/>
            </a:pPr>
            <a:r>
              <a:rPr lang="en-US" altLang="en-US" sz="2300" kern="1200" dirty="0" smtClean="0">
                <a:solidFill>
                  <a:schemeClr val="accent1">
                    <a:lumMod val="50000"/>
                  </a:schemeClr>
                </a:solidFill>
                <a:latin typeface="Calibri" panose="020F0502020204030204" pitchFamily="34" charset="0"/>
              </a:rPr>
              <a:t>The </a:t>
            </a:r>
            <a:r>
              <a:rPr lang="en-US" altLang="en-US" sz="2300" kern="1200" dirty="0">
                <a:solidFill>
                  <a:schemeClr val="accent1">
                    <a:lumMod val="50000"/>
                  </a:schemeClr>
                </a:solidFill>
                <a:latin typeface="Calibri" panose="020F0502020204030204" pitchFamily="34" charset="0"/>
              </a:rPr>
              <a:t>time when FGM is most likely to take place is at the start of the summer holidays, as there is then sufficient time for the girl to recover before returning to </a:t>
            </a:r>
            <a:r>
              <a:rPr lang="en-US" altLang="en-US" sz="2300" kern="1200" dirty="0" smtClean="0">
                <a:solidFill>
                  <a:schemeClr val="accent1">
                    <a:lumMod val="50000"/>
                  </a:schemeClr>
                </a:solidFill>
                <a:latin typeface="Calibri" panose="020F0502020204030204" pitchFamily="34" charset="0"/>
              </a:rPr>
              <a:t>school</a:t>
            </a:r>
            <a:endParaRPr lang="en-US" altLang="en-US" sz="2300" kern="1200" dirty="0">
              <a:solidFill>
                <a:schemeClr val="accent1">
                  <a:lumMod val="50000"/>
                </a:schemeClr>
              </a:solidFill>
              <a:latin typeface="Calibri" panose="020F0502020204030204" pitchFamily="34" charset="0"/>
            </a:endParaRPr>
          </a:p>
          <a:p>
            <a:pPr>
              <a:defRPr/>
            </a:pPr>
            <a:r>
              <a:rPr lang="en-US" altLang="en-US" sz="2300" kern="1200" dirty="0" smtClean="0">
                <a:solidFill>
                  <a:schemeClr val="accent1">
                    <a:lumMod val="50000"/>
                  </a:schemeClr>
                </a:solidFill>
                <a:latin typeface="Calibri" panose="020F0502020204030204" pitchFamily="34" charset="0"/>
              </a:rPr>
              <a:t>Up </a:t>
            </a:r>
            <a:r>
              <a:rPr lang="en-US" altLang="en-US" sz="2300" kern="1200" dirty="0">
                <a:solidFill>
                  <a:schemeClr val="accent1">
                    <a:lumMod val="50000"/>
                  </a:schemeClr>
                </a:solidFill>
                <a:latin typeface="Calibri" panose="020F0502020204030204" pitchFamily="34" charset="0"/>
              </a:rPr>
              <a:t>to 24,000 girls under the age of 15 might be at risk in the UK. </a:t>
            </a:r>
            <a:r>
              <a:rPr lang="en-US" altLang="en-US" sz="2300" kern="1200" dirty="0" smtClean="0">
                <a:solidFill>
                  <a:schemeClr val="accent1">
                    <a:lumMod val="50000"/>
                  </a:schemeClr>
                </a:solidFill>
                <a:latin typeface="Calibri" panose="020F0502020204030204" pitchFamily="34" charset="0"/>
              </a:rPr>
              <a:t>Over </a:t>
            </a:r>
            <a:r>
              <a:rPr lang="en-US" altLang="en-US" sz="2300" kern="1200" dirty="0">
                <a:solidFill>
                  <a:schemeClr val="accent1">
                    <a:lumMod val="50000"/>
                  </a:schemeClr>
                </a:solidFill>
                <a:latin typeface="Calibri" panose="020F0502020204030204" pitchFamily="34" charset="0"/>
              </a:rPr>
              <a:t>137,000 women living in England &amp; Wales have undergone FGM and </a:t>
            </a:r>
            <a:r>
              <a:rPr lang="en-US" altLang="en-US" sz="2300" kern="1200" dirty="0" smtClean="0">
                <a:solidFill>
                  <a:schemeClr val="accent1">
                    <a:lumMod val="50000"/>
                  </a:schemeClr>
                </a:solidFill>
                <a:latin typeface="Calibri" panose="020F0502020204030204" pitchFamily="34" charset="0"/>
              </a:rPr>
              <a:t>since </a:t>
            </a:r>
            <a:r>
              <a:rPr lang="en-US" altLang="en-US" sz="2300" kern="1200" dirty="0">
                <a:solidFill>
                  <a:schemeClr val="accent1">
                    <a:lumMod val="50000"/>
                  </a:schemeClr>
                </a:solidFill>
                <a:latin typeface="Calibri" panose="020F0502020204030204" pitchFamily="34" charset="0"/>
              </a:rPr>
              <a:t>2008, 1.5% of all women who </a:t>
            </a:r>
            <a:r>
              <a:rPr lang="en-US" altLang="en-US" sz="2300" kern="1200" dirty="0" smtClean="0">
                <a:solidFill>
                  <a:schemeClr val="accent1">
                    <a:lumMod val="50000"/>
                  </a:schemeClr>
                </a:solidFill>
                <a:latin typeface="Calibri" panose="020F0502020204030204" pitchFamily="34" charset="0"/>
              </a:rPr>
              <a:t>    gave </a:t>
            </a:r>
            <a:r>
              <a:rPr lang="en-US" altLang="en-US" sz="2300" kern="1200" dirty="0">
                <a:solidFill>
                  <a:schemeClr val="accent1">
                    <a:lumMod val="50000"/>
                  </a:schemeClr>
                </a:solidFill>
                <a:latin typeface="Calibri" panose="020F0502020204030204" pitchFamily="34" charset="0"/>
              </a:rPr>
              <a:t>birth in England and Wales had undergone FGM</a:t>
            </a:r>
          </a:p>
          <a:p>
            <a:pPr algn="just">
              <a:defRPr/>
            </a:pPr>
            <a:endParaRPr lang="en-US" altLang="en-US" sz="2300" kern="1200" dirty="0" smtClean="0">
              <a:solidFill>
                <a:schemeClr val="accent1">
                  <a:lumMod val="50000"/>
                </a:schemeClr>
              </a:solidFill>
              <a:latin typeface="Calibri" panose="020F0502020204030204" pitchFamily="34" charset="0"/>
            </a:endParaRPr>
          </a:p>
          <a:p>
            <a:pPr algn="just">
              <a:defRPr/>
            </a:pPr>
            <a:endParaRPr lang="en-US" altLang="en-US" sz="2300" kern="1200" dirty="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89"/>
            <a:ext cx="1217748" cy="118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8739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46" y="85192"/>
            <a:ext cx="7772400" cy="1143000"/>
          </a:xfrm>
        </p:spPr>
        <p:txBody>
          <a:bodyPr/>
          <a:lstStyle/>
          <a:p>
            <a:r>
              <a:rPr lang="en-GB" b="1" dirty="0" smtClean="0">
                <a:solidFill>
                  <a:schemeClr val="accent1">
                    <a:lumMod val="50000"/>
                  </a:schemeClr>
                </a:solidFill>
                <a:latin typeface="Calibri" panose="020F0502020204030204" pitchFamily="34" charset="0"/>
              </a:rPr>
              <a:t>Female Genital Mutilation</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124744"/>
            <a:ext cx="8424936" cy="4971256"/>
          </a:xfrm>
        </p:spPr>
        <p:txBody>
          <a:bodyPr/>
          <a:lstStyle/>
          <a:p>
            <a:pPr marL="0" indent="0" algn="just">
              <a:buNone/>
              <a:defRPr/>
            </a:pPr>
            <a:r>
              <a:rPr lang="en-US" altLang="en-US" sz="2400" kern="1200" dirty="0">
                <a:solidFill>
                  <a:schemeClr val="accent1">
                    <a:lumMod val="50000"/>
                  </a:schemeClr>
                </a:solidFill>
                <a:latin typeface="Calibri" panose="020F0502020204030204" pitchFamily="34" charset="0"/>
              </a:rPr>
              <a:t>Countries in which FGM is particularly common practice include</a:t>
            </a:r>
            <a:r>
              <a:rPr lang="en-US" altLang="en-US" sz="2400" kern="1200" dirty="0" smtClean="0">
                <a:solidFill>
                  <a:schemeClr val="accent1">
                    <a:lumMod val="50000"/>
                  </a:schemeClr>
                </a:solidFill>
                <a:latin typeface="Calibri" panose="020F0502020204030204" pitchFamily="34" charset="0"/>
              </a:rPr>
              <a:t>:</a:t>
            </a:r>
          </a:p>
          <a:p>
            <a:pPr marL="0" indent="0" algn="just">
              <a:buNone/>
              <a:defRPr/>
            </a:pPr>
            <a:endParaRPr lang="en-US" altLang="en-US" sz="2300" kern="1200" dirty="0">
              <a:solidFill>
                <a:schemeClr val="accent1">
                  <a:lumMod val="50000"/>
                </a:schemeClr>
              </a:solidFill>
              <a:latin typeface="Calibri" panose="020F0502020204030204" pitchFamily="34" charset="0"/>
            </a:endParaRPr>
          </a:p>
          <a:p>
            <a:pPr marL="0" indent="0" algn="just">
              <a:buNone/>
              <a:defRPr/>
            </a:pPr>
            <a:endParaRPr lang="en-US" altLang="en-US" sz="2300" kern="1200" dirty="0" smtClean="0">
              <a:solidFill>
                <a:schemeClr val="accent1">
                  <a:lumMod val="50000"/>
                </a:schemeClr>
              </a:solidFill>
              <a:latin typeface="Calibri" panose="020F0502020204030204" pitchFamily="34" charset="0"/>
            </a:endParaRPr>
          </a:p>
          <a:p>
            <a:pPr marL="0" indent="0" algn="just">
              <a:buNone/>
              <a:defRPr/>
            </a:pPr>
            <a:endParaRPr lang="en-US" altLang="en-US" sz="2300" kern="1200" dirty="0">
              <a:solidFill>
                <a:schemeClr val="accent1">
                  <a:lumMod val="50000"/>
                </a:schemeClr>
              </a:solidFill>
              <a:latin typeface="Calibri" panose="020F0502020204030204" pitchFamily="34" charset="0"/>
            </a:endParaRPr>
          </a:p>
          <a:p>
            <a:pPr marL="0" indent="0" algn="just">
              <a:buNone/>
              <a:defRPr/>
            </a:pPr>
            <a:endParaRPr lang="en-US" altLang="en-US" sz="2300" kern="1200" dirty="0" smtClean="0">
              <a:solidFill>
                <a:schemeClr val="accent1">
                  <a:lumMod val="50000"/>
                </a:schemeClr>
              </a:solidFill>
              <a:latin typeface="Calibri" panose="020F0502020204030204" pitchFamily="34" charset="0"/>
            </a:endParaRPr>
          </a:p>
          <a:p>
            <a:pPr marL="0" indent="0" algn="just">
              <a:buNone/>
              <a:defRPr/>
            </a:pPr>
            <a:endParaRPr lang="en-US" altLang="en-US" sz="2300" kern="1200" dirty="0">
              <a:solidFill>
                <a:schemeClr val="accent1">
                  <a:lumMod val="50000"/>
                </a:schemeClr>
              </a:solidFill>
              <a:latin typeface="Calibri" panose="020F0502020204030204" pitchFamily="34" charset="0"/>
            </a:endParaRPr>
          </a:p>
          <a:p>
            <a:pPr marL="0" indent="0" algn="just">
              <a:buNone/>
              <a:defRPr/>
            </a:pPr>
            <a:endParaRPr lang="en-US" altLang="en-US" sz="2300" kern="1200" dirty="0" smtClean="0">
              <a:solidFill>
                <a:schemeClr val="accent1">
                  <a:lumMod val="50000"/>
                </a:schemeClr>
              </a:solidFill>
              <a:latin typeface="Calibri" panose="020F0502020204030204" pitchFamily="34" charset="0"/>
            </a:endParaRPr>
          </a:p>
          <a:p>
            <a:pPr marL="0" indent="0" algn="just">
              <a:buNone/>
              <a:defRPr/>
            </a:pPr>
            <a:endParaRPr lang="en-US" altLang="en-US" sz="2300" kern="1200" dirty="0">
              <a:solidFill>
                <a:schemeClr val="accent1">
                  <a:lumMod val="50000"/>
                </a:schemeClr>
              </a:solidFill>
              <a:latin typeface="Calibri" panose="020F0502020204030204" pitchFamily="34" charset="0"/>
            </a:endParaRPr>
          </a:p>
          <a:p>
            <a:pPr marL="0" indent="0" algn="just">
              <a:buNone/>
              <a:defRPr/>
            </a:pPr>
            <a:endParaRPr lang="en-US" altLang="en-US" sz="2300" kern="1200" dirty="0" smtClean="0">
              <a:solidFill>
                <a:schemeClr val="accent1">
                  <a:lumMod val="50000"/>
                </a:schemeClr>
              </a:solidFill>
              <a:latin typeface="Calibri" panose="020F0502020204030204" pitchFamily="34" charset="0"/>
            </a:endParaRPr>
          </a:p>
          <a:p>
            <a:pPr marL="0" indent="0" algn="just">
              <a:buNone/>
              <a:defRPr/>
            </a:pPr>
            <a:endParaRPr lang="en-US" altLang="en-US" sz="2300" kern="1200" dirty="0">
              <a:solidFill>
                <a:schemeClr val="accent1">
                  <a:lumMod val="50000"/>
                </a:schemeClr>
              </a:solidFill>
              <a:latin typeface="Calibri" panose="020F0502020204030204" pitchFamily="34" charset="0"/>
            </a:endParaRPr>
          </a:p>
          <a:p>
            <a:pPr marL="0" indent="0">
              <a:buNone/>
              <a:defRPr/>
            </a:pPr>
            <a:r>
              <a:rPr lang="en-US" altLang="en-US" sz="2400" kern="1200" dirty="0" smtClean="0">
                <a:solidFill>
                  <a:schemeClr val="accent1">
                    <a:lumMod val="50000"/>
                  </a:schemeClr>
                </a:solidFill>
                <a:latin typeface="Calibri" panose="020F0502020204030204" pitchFamily="34" charset="0"/>
              </a:rPr>
              <a:t>It also known to take place in areas of South, South East and Central Asia</a:t>
            </a:r>
          </a:p>
          <a:p>
            <a:pPr marL="0" indent="0" algn="just">
              <a:buNone/>
              <a:defRPr/>
            </a:pPr>
            <a:endParaRPr lang="en-US" altLang="en-US" sz="2300" kern="1200" dirty="0" smtClean="0">
              <a:solidFill>
                <a:schemeClr val="accent1">
                  <a:lumMod val="50000"/>
                </a:schemeClr>
              </a:solidFill>
              <a:latin typeface="Calibri" panose="020F0502020204030204" pitchFamily="34" charset="0"/>
            </a:endParaRPr>
          </a:p>
        </p:txBody>
      </p:sp>
      <p:pic>
        <p:nvPicPr>
          <p:cNvPr id="5" name="Picture 4" descr="FGM Maps.pdf - Adobe Reade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7662" t="31488" r="27143" b="13988"/>
          <a:stretch/>
        </p:blipFill>
        <p:spPr>
          <a:xfrm>
            <a:off x="2051720" y="1340768"/>
            <a:ext cx="4825188" cy="4077372"/>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9"/>
            <a:ext cx="1141973" cy="118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428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5192"/>
            <a:ext cx="8064896" cy="1143000"/>
          </a:xfrm>
        </p:spPr>
        <p:txBody>
          <a:bodyPr/>
          <a:lstStyle/>
          <a:p>
            <a:r>
              <a:rPr lang="en-GB" altLang="en-US" sz="4000" b="1" dirty="0">
                <a:solidFill>
                  <a:schemeClr val="accent1">
                    <a:lumMod val="50000"/>
                  </a:schemeClr>
                </a:solidFill>
                <a:latin typeface="Calibri" panose="020F0502020204030204" pitchFamily="34" charset="0"/>
              </a:rPr>
              <a:t>By the end of this course </a:t>
            </a:r>
            <a:r>
              <a:rPr lang="en-GB" altLang="en-US" sz="4000" b="1" dirty="0" smtClean="0">
                <a:solidFill>
                  <a:schemeClr val="accent1">
                    <a:lumMod val="50000"/>
                  </a:schemeClr>
                </a:solidFill>
                <a:latin typeface="Calibri" panose="020F0502020204030204" pitchFamily="34" charset="0"/>
              </a:rPr>
              <a:t>you will be able to…</a:t>
            </a:r>
            <a:endParaRPr lang="en-GB" sz="4000"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23528" y="1268760"/>
            <a:ext cx="8352928" cy="5112568"/>
          </a:xfrm>
        </p:spPr>
        <p:txBody>
          <a:bodyPr/>
          <a:lstStyle/>
          <a:p>
            <a:pPr lvl="0" algn="just">
              <a:lnSpc>
                <a:spcPct val="90000"/>
              </a:lnSpc>
            </a:pPr>
            <a:r>
              <a:rPr lang="en-GB" altLang="en-US" sz="2800" dirty="0" smtClean="0">
                <a:solidFill>
                  <a:schemeClr val="accent1">
                    <a:lumMod val="50000"/>
                  </a:schemeClr>
                </a:solidFill>
                <a:latin typeface="Calibri" panose="020F0502020204030204" pitchFamily="34" charset="0"/>
              </a:rPr>
              <a:t>List the </a:t>
            </a:r>
            <a:r>
              <a:rPr lang="en-GB" altLang="en-US" sz="2800" dirty="0">
                <a:solidFill>
                  <a:schemeClr val="accent1">
                    <a:lumMod val="50000"/>
                  </a:schemeClr>
                </a:solidFill>
                <a:latin typeface="Calibri" panose="020F0502020204030204" pitchFamily="34" charset="0"/>
              </a:rPr>
              <a:t>definitions, categories and different signs and </a:t>
            </a:r>
            <a:r>
              <a:rPr lang="en-GB" altLang="en-US" sz="2800" dirty="0" smtClean="0">
                <a:solidFill>
                  <a:schemeClr val="accent1">
                    <a:lumMod val="50000"/>
                  </a:schemeClr>
                </a:solidFill>
                <a:latin typeface="Calibri" panose="020F0502020204030204" pitchFamily="34" charset="0"/>
              </a:rPr>
              <a:t>indicators of </a:t>
            </a:r>
            <a:r>
              <a:rPr lang="en-GB" altLang="en-US" sz="2800" dirty="0">
                <a:solidFill>
                  <a:schemeClr val="accent1">
                    <a:lumMod val="50000"/>
                  </a:schemeClr>
                </a:solidFill>
                <a:latin typeface="Calibri" panose="020F0502020204030204" pitchFamily="34" charset="0"/>
              </a:rPr>
              <a:t>abuse</a:t>
            </a:r>
          </a:p>
          <a:p>
            <a:pPr lvl="0" algn="just">
              <a:lnSpc>
                <a:spcPct val="90000"/>
              </a:lnSpc>
            </a:pPr>
            <a:r>
              <a:rPr lang="en-GB" altLang="en-US" sz="2800" dirty="0" smtClean="0">
                <a:solidFill>
                  <a:schemeClr val="accent1">
                    <a:lumMod val="50000"/>
                  </a:schemeClr>
                </a:solidFill>
                <a:latin typeface="Calibri" panose="020F0502020204030204" pitchFamily="34" charset="0"/>
              </a:rPr>
              <a:t>Explain Halton </a:t>
            </a:r>
            <a:r>
              <a:rPr lang="en-GB" altLang="en-US" sz="2800" dirty="0">
                <a:solidFill>
                  <a:schemeClr val="accent1">
                    <a:lumMod val="50000"/>
                  </a:schemeClr>
                </a:solidFill>
                <a:latin typeface="Calibri" panose="020F0502020204030204" pitchFamily="34" charset="0"/>
              </a:rPr>
              <a:t>Levels of </a:t>
            </a:r>
            <a:r>
              <a:rPr lang="en-GB" altLang="en-US" sz="2800" dirty="0" smtClean="0">
                <a:solidFill>
                  <a:schemeClr val="accent1">
                    <a:lumMod val="50000"/>
                  </a:schemeClr>
                </a:solidFill>
                <a:latin typeface="Calibri" panose="020F0502020204030204" pitchFamily="34" charset="0"/>
              </a:rPr>
              <a:t>Need and know how we support vulnerable pupils</a:t>
            </a:r>
          </a:p>
          <a:p>
            <a:pPr lvl="0" algn="just">
              <a:lnSpc>
                <a:spcPct val="90000"/>
              </a:lnSpc>
            </a:pPr>
            <a:r>
              <a:rPr lang="en-US" altLang="en-US" sz="2800" dirty="0" smtClean="0">
                <a:solidFill>
                  <a:schemeClr val="accent1">
                    <a:lumMod val="50000"/>
                  </a:schemeClr>
                </a:solidFill>
                <a:latin typeface="Calibri" panose="020F0502020204030204" pitchFamily="34" charset="0"/>
              </a:rPr>
              <a:t>Describe the </a:t>
            </a:r>
            <a:r>
              <a:rPr lang="en-US" altLang="en-US" sz="2800" dirty="0">
                <a:solidFill>
                  <a:schemeClr val="accent1">
                    <a:lumMod val="50000"/>
                  </a:schemeClr>
                </a:solidFill>
                <a:latin typeface="Calibri" panose="020F0502020204030204" pitchFamily="34" charset="0"/>
              </a:rPr>
              <a:t>management of disclosures and the reporting and recording of concerns relating to child welfare</a:t>
            </a:r>
          </a:p>
          <a:p>
            <a:pPr lvl="0" algn="just">
              <a:lnSpc>
                <a:spcPct val="90000"/>
              </a:lnSpc>
            </a:pPr>
            <a:r>
              <a:rPr lang="en-US" altLang="en-US" sz="2800" dirty="0" smtClean="0">
                <a:solidFill>
                  <a:schemeClr val="accent1">
                    <a:lumMod val="50000"/>
                  </a:schemeClr>
                </a:solidFill>
                <a:latin typeface="Calibri" panose="020F0502020204030204" pitchFamily="34" charset="0"/>
              </a:rPr>
              <a:t>Follow procedures regarding the management of Allegations and safer working practices</a:t>
            </a:r>
            <a:endParaRPr lang="en-GB" altLang="en-US" sz="2800" dirty="0">
              <a:solidFill>
                <a:schemeClr val="accent1">
                  <a:lumMod val="50000"/>
                </a:schemeClr>
              </a:solidFill>
              <a:latin typeface="Calibri" panose="020F0502020204030204" pitchFamily="34" charset="0"/>
            </a:endParaRPr>
          </a:p>
          <a:p>
            <a:pPr lvl="0" algn="just">
              <a:lnSpc>
                <a:spcPct val="90000"/>
              </a:lnSpc>
            </a:pPr>
            <a:r>
              <a:rPr lang="en-GB" altLang="en-US" sz="2800" dirty="0" smtClean="0">
                <a:solidFill>
                  <a:schemeClr val="accent1">
                    <a:lumMod val="50000"/>
                  </a:schemeClr>
                </a:solidFill>
                <a:latin typeface="Calibri" panose="020F0502020204030204" pitchFamily="34" charset="0"/>
              </a:rPr>
              <a:t>Recognise your role </a:t>
            </a:r>
            <a:r>
              <a:rPr lang="en-GB" altLang="en-US" sz="2800" dirty="0">
                <a:solidFill>
                  <a:schemeClr val="accent1">
                    <a:lumMod val="50000"/>
                  </a:schemeClr>
                </a:solidFill>
                <a:latin typeface="Calibri" panose="020F0502020204030204" pitchFamily="34" charset="0"/>
              </a:rPr>
              <a:t>and </a:t>
            </a:r>
            <a:r>
              <a:rPr lang="en-GB" altLang="en-US" sz="2800" dirty="0" smtClean="0">
                <a:solidFill>
                  <a:schemeClr val="accent1">
                    <a:lumMod val="50000"/>
                  </a:schemeClr>
                </a:solidFill>
                <a:latin typeface="Calibri" panose="020F0502020204030204" pitchFamily="34" charset="0"/>
              </a:rPr>
              <a:t>responsibility in safeguarding children from harm</a:t>
            </a:r>
            <a:endParaRPr lang="en-GB" altLang="en-US" sz="2800" dirty="0">
              <a:solidFill>
                <a:schemeClr val="accent1">
                  <a:lumMod val="50000"/>
                </a:schemeClr>
              </a:solidFill>
              <a:latin typeface="Calibri" panose="020F0502020204030204" pitchFamily="34" charset="0"/>
            </a:endParaRPr>
          </a:p>
          <a:p>
            <a:pPr lvl="0">
              <a:lnSpc>
                <a:spcPct val="90000"/>
              </a:lnSpc>
            </a:pPr>
            <a:r>
              <a:rPr lang="en-GB" altLang="en-US" sz="2800" dirty="0">
                <a:solidFill>
                  <a:schemeClr val="accent1">
                    <a:lumMod val="50000"/>
                  </a:schemeClr>
                </a:solidFill>
                <a:latin typeface="Calibri" panose="020F0502020204030204" pitchFamily="34" charset="0"/>
              </a:rPr>
              <a:t>Be more proactive in </a:t>
            </a:r>
            <a:r>
              <a:rPr lang="en-GB" altLang="en-US" sz="2800" dirty="0" smtClean="0">
                <a:solidFill>
                  <a:schemeClr val="accent1">
                    <a:lumMod val="50000"/>
                  </a:schemeClr>
                </a:solidFill>
                <a:latin typeface="Calibri" panose="020F0502020204030204" pitchFamily="34" charset="0"/>
              </a:rPr>
              <a:t>safeguarding and instilled with confidence</a:t>
            </a:r>
            <a:endParaRPr lang="en-GB" altLang="en-US" sz="2800" dirty="0">
              <a:solidFill>
                <a:schemeClr val="accent1">
                  <a:lumMod val="50000"/>
                </a:schemeClr>
              </a:solidFill>
              <a:latin typeface="Calibri" panose="020F0502020204030204" pitchFamily="34" charset="0"/>
            </a:endParaRPr>
          </a:p>
        </p:txBody>
      </p:sp>
      <p:sp>
        <p:nvSpPr>
          <p:cNvPr id="5" name="TextBox 4"/>
          <p:cNvSpPr txBox="1"/>
          <p:nvPr/>
        </p:nvSpPr>
        <p:spPr>
          <a:xfrm>
            <a:off x="179512" y="6165304"/>
            <a:ext cx="2232248" cy="369332"/>
          </a:xfrm>
          <a:prstGeom prst="rect">
            <a:avLst/>
          </a:prstGeom>
          <a:solidFill>
            <a:schemeClr val="bg1"/>
          </a:solidFill>
        </p:spPr>
        <p:txBody>
          <a:bodyPr wrap="square" rtlCol="0">
            <a:spAutoFit/>
          </a:bodyPr>
          <a:lstStyle/>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6614"/>
            <a:ext cx="1176422" cy="122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063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46" y="85192"/>
            <a:ext cx="7772400" cy="1143000"/>
          </a:xfrm>
        </p:spPr>
        <p:txBody>
          <a:bodyPr/>
          <a:lstStyle/>
          <a:p>
            <a:r>
              <a:rPr lang="en-GB" b="1" dirty="0" smtClean="0">
                <a:solidFill>
                  <a:schemeClr val="accent1">
                    <a:lumMod val="50000"/>
                  </a:schemeClr>
                </a:solidFill>
                <a:latin typeface="Calibri" panose="020F0502020204030204" pitchFamily="34" charset="0"/>
              </a:rPr>
              <a:t>Female Genital Mutilation</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052736"/>
            <a:ext cx="8424936" cy="5544616"/>
          </a:xfrm>
        </p:spPr>
        <p:txBody>
          <a:bodyPr/>
          <a:lstStyle/>
          <a:p>
            <a:pPr marL="0" indent="0" algn="just">
              <a:spcBef>
                <a:spcPts val="100"/>
              </a:spcBef>
              <a:buNone/>
              <a:defRPr/>
            </a:pPr>
            <a:r>
              <a:rPr lang="en-US" altLang="en-US" sz="2200" kern="1200" dirty="0" smtClean="0">
                <a:solidFill>
                  <a:schemeClr val="accent1">
                    <a:lumMod val="50000"/>
                  </a:schemeClr>
                </a:solidFill>
                <a:latin typeface="Calibri" panose="020F0502020204030204" pitchFamily="34" charset="0"/>
              </a:rPr>
              <a:t>Indicators </a:t>
            </a:r>
            <a:r>
              <a:rPr lang="en-US" altLang="en-US" sz="2200" kern="1200" dirty="0">
                <a:solidFill>
                  <a:schemeClr val="accent1">
                    <a:lumMod val="50000"/>
                  </a:schemeClr>
                </a:solidFill>
                <a:latin typeface="Calibri" panose="020F0502020204030204" pitchFamily="34" charset="0"/>
              </a:rPr>
              <a:t>that </a:t>
            </a:r>
            <a:r>
              <a:rPr lang="en-US" altLang="en-US" sz="2200" kern="1200" dirty="0" smtClean="0">
                <a:solidFill>
                  <a:schemeClr val="accent1">
                    <a:lumMod val="50000"/>
                  </a:schemeClr>
                </a:solidFill>
                <a:latin typeface="Calibri" panose="020F0502020204030204" pitchFamily="34" charset="0"/>
              </a:rPr>
              <a:t>FGM </a:t>
            </a:r>
            <a:r>
              <a:rPr lang="en-US" altLang="en-US" sz="2200" kern="1200" dirty="0">
                <a:solidFill>
                  <a:schemeClr val="accent1">
                    <a:lumMod val="50000"/>
                  </a:schemeClr>
                </a:solidFill>
                <a:latin typeface="Calibri" panose="020F0502020204030204" pitchFamily="34" charset="0"/>
              </a:rPr>
              <a:t>might be about to take place include:</a:t>
            </a:r>
          </a:p>
          <a:p>
            <a:pPr algn="just">
              <a:spcBef>
                <a:spcPts val="100"/>
              </a:spcBef>
              <a:defRPr/>
            </a:pPr>
            <a:r>
              <a:rPr lang="en-US" altLang="en-US" sz="2200" kern="1200" dirty="0" smtClean="0">
                <a:solidFill>
                  <a:schemeClr val="accent1">
                    <a:lumMod val="50000"/>
                  </a:schemeClr>
                </a:solidFill>
                <a:latin typeface="Calibri" panose="020F0502020204030204" pitchFamily="34" charset="0"/>
              </a:rPr>
              <a:t>being </a:t>
            </a:r>
            <a:r>
              <a:rPr lang="en-US" altLang="en-US" sz="2200" kern="1200" dirty="0">
                <a:solidFill>
                  <a:schemeClr val="accent1">
                    <a:lumMod val="50000"/>
                  </a:schemeClr>
                </a:solidFill>
                <a:latin typeface="Calibri" panose="020F0502020204030204" pitchFamily="34" charset="0"/>
              </a:rPr>
              <a:t>a girl between the ages of 5 to 8 </a:t>
            </a:r>
            <a:r>
              <a:rPr lang="en-US" altLang="en-US" sz="2200" kern="1200" dirty="0" smtClean="0">
                <a:solidFill>
                  <a:schemeClr val="accent1">
                    <a:lumMod val="50000"/>
                  </a:schemeClr>
                </a:solidFill>
                <a:latin typeface="Calibri" panose="020F0502020204030204" pitchFamily="34" charset="0"/>
              </a:rPr>
              <a:t>from within </a:t>
            </a:r>
            <a:r>
              <a:rPr lang="en-US" altLang="en-US" sz="2200" kern="1200" dirty="0">
                <a:solidFill>
                  <a:schemeClr val="accent1">
                    <a:lumMod val="50000"/>
                  </a:schemeClr>
                </a:solidFill>
                <a:latin typeface="Calibri" panose="020F0502020204030204" pitchFamily="34" charset="0"/>
              </a:rPr>
              <a:t>a community where FGM is </a:t>
            </a:r>
            <a:r>
              <a:rPr lang="en-US" altLang="en-US" sz="2200" kern="1200" dirty="0" smtClean="0">
                <a:solidFill>
                  <a:schemeClr val="accent1">
                    <a:lumMod val="50000"/>
                  </a:schemeClr>
                </a:solidFill>
                <a:latin typeface="Calibri" panose="020F0502020204030204" pitchFamily="34" charset="0"/>
              </a:rPr>
              <a:t>practiced</a:t>
            </a:r>
            <a:endParaRPr lang="en-US" altLang="en-US" sz="2200" kern="1200" dirty="0">
              <a:solidFill>
                <a:schemeClr val="accent1">
                  <a:lumMod val="50000"/>
                </a:schemeClr>
              </a:solidFill>
              <a:latin typeface="Calibri" panose="020F0502020204030204" pitchFamily="34" charset="0"/>
            </a:endParaRPr>
          </a:p>
          <a:p>
            <a:pPr algn="just">
              <a:spcBef>
                <a:spcPts val="100"/>
              </a:spcBef>
              <a:defRPr/>
            </a:pPr>
            <a:r>
              <a:rPr lang="en-US" altLang="en-US" sz="2200" kern="1200" dirty="0" smtClean="0">
                <a:solidFill>
                  <a:schemeClr val="accent1">
                    <a:lumMod val="50000"/>
                  </a:schemeClr>
                </a:solidFill>
                <a:latin typeface="Calibri" panose="020F0502020204030204" pitchFamily="34" charset="0"/>
              </a:rPr>
              <a:t>when </a:t>
            </a:r>
            <a:r>
              <a:rPr lang="en-US" altLang="en-US" sz="2200" kern="1200" dirty="0">
                <a:solidFill>
                  <a:schemeClr val="accent1">
                    <a:lumMod val="50000"/>
                  </a:schemeClr>
                </a:solidFill>
                <a:latin typeface="Calibri" panose="020F0502020204030204" pitchFamily="34" charset="0"/>
              </a:rPr>
              <a:t>a female family elder visits, particularly if she arrives from another country</a:t>
            </a:r>
          </a:p>
          <a:p>
            <a:pPr algn="just">
              <a:spcBef>
                <a:spcPts val="100"/>
              </a:spcBef>
              <a:defRPr/>
            </a:pPr>
            <a:r>
              <a:rPr lang="en-US" altLang="en-US" sz="2200" kern="1200" dirty="0" smtClean="0">
                <a:solidFill>
                  <a:schemeClr val="accent1">
                    <a:lumMod val="50000"/>
                  </a:schemeClr>
                </a:solidFill>
                <a:latin typeface="Calibri" panose="020F0502020204030204" pitchFamily="34" charset="0"/>
              </a:rPr>
              <a:t>talking </a:t>
            </a:r>
            <a:r>
              <a:rPr lang="en-US" altLang="en-US" sz="2200" kern="1200" dirty="0">
                <a:solidFill>
                  <a:schemeClr val="accent1">
                    <a:lumMod val="50000"/>
                  </a:schemeClr>
                </a:solidFill>
                <a:latin typeface="Calibri" panose="020F0502020204030204" pitchFamily="34" charset="0"/>
              </a:rPr>
              <a:t>about a </a:t>
            </a:r>
            <a:r>
              <a:rPr lang="en-US" altLang="en-US" sz="2200" kern="1200" dirty="0" smtClean="0">
                <a:solidFill>
                  <a:schemeClr val="accent1">
                    <a:lumMod val="50000"/>
                  </a:schemeClr>
                </a:solidFill>
                <a:latin typeface="Calibri" panose="020F0502020204030204" pitchFamily="34" charset="0"/>
              </a:rPr>
              <a:t>“special procedure” </a:t>
            </a:r>
            <a:r>
              <a:rPr lang="en-US" altLang="en-US" sz="2200" kern="1200" dirty="0">
                <a:solidFill>
                  <a:schemeClr val="accent1">
                    <a:lumMod val="50000"/>
                  </a:schemeClr>
                </a:solidFill>
                <a:latin typeface="Calibri" panose="020F0502020204030204" pitchFamily="34" charset="0"/>
              </a:rPr>
              <a:t>or saying that she is attending a special ceremony to become a woman</a:t>
            </a:r>
          </a:p>
          <a:p>
            <a:pPr algn="just">
              <a:spcBef>
                <a:spcPts val="100"/>
              </a:spcBef>
              <a:defRPr/>
            </a:pPr>
            <a:r>
              <a:rPr lang="en-US" altLang="en-US" sz="2200" kern="1200" dirty="0" smtClean="0">
                <a:solidFill>
                  <a:schemeClr val="accent1">
                    <a:lumMod val="50000"/>
                  </a:schemeClr>
                </a:solidFill>
                <a:latin typeface="Calibri" panose="020F0502020204030204" pitchFamily="34" charset="0"/>
              </a:rPr>
              <a:t>being </a:t>
            </a:r>
            <a:r>
              <a:rPr lang="en-US" altLang="en-US" sz="2200" kern="1200" dirty="0">
                <a:solidFill>
                  <a:schemeClr val="accent1">
                    <a:lumMod val="50000"/>
                  </a:schemeClr>
                </a:solidFill>
                <a:latin typeface="Calibri" panose="020F0502020204030204" pitchFamily="34" charset="0"/>
              </a:rPr>
              <a:t>taken out of the country for a prolonged </a:t>
            </a:r>
            <a:r>
              <a:rPr lang="en-US" altLang="en-US" sz="2200" kern="1200" dirty="0" smtClean="0">
                <a:solidFill>
                  <a:schemeClr val="accent1">
                    <a:lumMod val="50000"/>
                  </a:schemeClr>
                </a:solidFill>
                <a:latin typeface="Calibri" panose="020F0502020204030204" pitchFamily="34" charset="0"/>
              </a:rPr>
              <a:t>period (around school holidays)</a:t>
            </a:r>
          </a:p>
          <a:p>
            <a:pPr marL="0" indent="0" algn="just">
              <a:spcBef>
                <a:spcPts val="100"/>
              </a:spcBef>
              <a:buNone/>
              <a:defRPr/>
            </a:pPr>
            <a:r>
              <a:rPr lang="en-US" altLang="en-US" sz="2200" kern="1200" dirty="0">
                <a:solidFill>
                  <a:schemeClr val="accent1">
                    <a:lumMod val="50000"/>
                  </a:schemeClr>
                </a:solidFill>
                <a:latin typeface="Calibri" panose="020F0502020204030204" pitchFamily="34" charset="0"/>
              </a:rPr>
              <a:t>Indications that FGM has already taken place include:</a:t>
            </a:r>
          </a:p>
          <a:p>
            <a:pPr algn="just">
              <a:spcBef>
                <a:spcPts val="100"/>
              </a:spcBef>
              <a:defRPr/>
            </a:pPr>
            <a:r>
              <a:rPr lang="en-US" altLang="en-US" sz="2200" kern="1200" dirty="0" smtClean="0">
                <a:solidFill>
                  <a:schemeClr val="accent1">
                    <a:lumMod val="50000"/>
                  </a:schemeClr>
                </a:solidFill>
                <a:latin typeface="Calibri" panose="020F0502020204030204" pitchFamily="34" charset="0"/>
              </a:rPr>
              <a:t>prolonged </a:t>
            </a:r>
            <a:r>
              <a:rPr lang="en-US" altLang="en-US" sz="2200" kern="1200" dirty="0">
                <a:solidFill>
                  <a:schemeClr val="accent1">
                    <a:lumMod val="50000"/>
                  </a:schemeClr>
                </a:solidFill>
                <a:latin typeface="Calibri" panose="020F0502020204030204" pitchFamily="34" charset="0"/>
              </a:rPr>
              <a:t>or repeated absences from school or college</a:t>
            </a:r>
          </a:p>
          <a:p>
            <a:pPr algn="just">
              <a:spcBef>
                <a:spcPts val="100"/>
              </a:spcBef>
              <a:defRPr/>
            </a:pPr>
            <a:r>
              <a:rPr lang="en-US" altLang="en-US" sz="2200" kern="1200" dirty="0" smtClean="0">
                <a:solidFill>
                  <a:schemeClr val="accent1">
                    <a:lumMod val="50000"/>
                  </a:schemeClr>
                </a:solidFill>
                <a:latin typeface="Calibri" panose="020F0502020204030204" pitchFamily="34" charset="0"/>
              </a:rPr>
              <a:t>withdrawal </a:t>
            </a:r>
            <a:r>
              <a:rPr lang="en-US" altLang="en-US" sz="2200" kern="1200" dirty="0">
                <a:solidFill>
                  <a:schemeClr val="accent1">
                    <a:lumMod val="50000"/>
                  </a:schemeClr>
                </a:solidFill>
                <a:latin typeface="Calibri" panose="020F0502020204030204" pitchFamily="34" charset="0"/>
              </a:rPr>
              <a:t>or depression when a girl returns to school after </a:t>
            </a:r>
            <a:r>
              <a:rPr lang="en-US" altLang="en-US" sz="2200" kern="1200" dirty="0" smtClean="0">
                <a:solidFill>
                  <a:schemeClr val="accent1">
                    <a:lumMod val="50000"/>
                  </a:schemeClr>
                </a:solidFill>
                <a:latin typeface="Calibri" panose="020F0502020204030204" pitchFamily="34" charset="0"/>
              </a:rPr>
              <a:t>absence</a:t>
            </a:r>
            <a:endParaRPr lang="en-US" altLang="en-US" sz="2200" kern="1200" dirty="0">
              <a:solidFill>
                <a:schemeClr val="accent1">
                  <a:lumMod val="50000"/>
                </a:schemeClr>
              </a:solidFill>
              <a:latin typeface="Calibri" panose="020F0502020204030204" pitchFamily="34" charset="0"/>
            </a:endParaRPr>
          </a:p>
          <a:p>
            <a:pPr algn="just">
              <a:spcBef>
                <a:spcPts val="100"/>
              </a:spcBef>
              <a:defRPr/>
            </a:pPr>
            <a:r>
              <a:rPr lang="en-US" altLang="en-US" sz="2200" kern="1200" dirty="0">
                <a:solidFill>
                  <a:schemeClr val="accent1">
                    <a:lumMod val="50000"/>
                  </a:schemeClr>
                </a:solidFill>
                <a:latin typeface="Calibri" panose="020F0502020204030204" pitchFamily="34" charset="0"/>
              </a:rPr>
              <a:t>difficulty walking, sitting or standing</a:t>
            </a:r>
          </a:p>
          <a:p>
            <a:pPr algn="just">
              <a:spcBef>
                <a:spcPts val="100"/>
              </a:spcBef>
              <a:defRPr/>
            </a:pPr>
            <a:r>
              <a:rPr lang="en-US" altLang="en-US" sz="2200" kern="1200" dirty="0" smtClean="0">
                <a:solidFill>
                  <a:schemeClr val="accent1">
                    <a:lumMod val="50000"/>
                  </a:schemeClr>
                </a:solidFill>
                <a:latin typeface="Calibri" panose="020F0502020204030204" pitchFamily="34" charset="0"/>
              </a:rPr>
              <a:t>spending </a:t>
            </a:r>
            <a:r>
              <a:rPr lang="en-US" altLang="en-US" sz="2200" kern="1200" dirty="0">
                <a:solidFill>
                  <a:schemeClr val="accent1">
                    <a:lumMod val="50000"/>
                  </a:schemeClr>
                </a:solidFill>
                <a:latin typeface="Calibri" panose="020F0502020204030204" pitchFamily="34" charset="0"/>
              </a:rPr>
              <a:t>longer than normal going to the toilet</a:t>
            </a:r>
          </a:p>
          <a:p>
            <a:pPr algn="just">
              <a:spcBef>
                <a:spcPts val="100"/>
              </a:spcBef>
              <a:defRPr/>
            </a:pPr>
            <a:r>
              <a:rPr lang="en-US" altLang="en-US" sz="2200" kern="1200" dirty="0" smtClean="0">
                <a:solidFill>
                  <a:schemeClr val="accent1">
                    <a:lumMod val="50000"/>
                  </a:schemeClr>
                </a:solidFill>
                <a:latin typeface="Calibri" panose="020F0502020204030204" pitchFamily="34" charset="0"/>
              </a:rPr>
              <a:t>requesting </a:t>
            </a:r>
            <a:r>
              <a:rPr lang="en-US" altLang="en-US" sz="2200" kern="1200" dirty="0">
                <a:solidFill>
                  <a:schemeClr val="accent1">
                    <a:lumMod val="50000"/>
                  </a:schemeClr>
                </a:solidFill>
                <a:latin typeface="Calibri" panose="020F0502020204030204" pitchFamily="34" charset="0"/>
              </a:rPr>
              <a:t>to be excused from </a:t>
            </a:r>
            <a:r>
              <a:rPr lang="en-US" altLang="en-US" sz="2200" kern="1200" dirty="0" smtClean="0">
                <a:solidFill>
                  <a:schemeClr val="accent1">
                    <a:lumMod val="50000"/>
                  </a:schemeClr>
                </a:solidFill>
                <a:latin typeface="Calibri" panose="020F0502020204030204" pitchFamily="34" charset="0"/>
              </a:rPr>
              <a:t>PE / swimming, etc.</a:t>
            </a:r>
            <a:endParaRPr lang="en-US" altLang="en-US" sz="2200" kern="1200" dirty="0">
              <a:solidFill>
                <a:schemeClr val="accent1">
                  <a:lumMod val="50000"/>
                </a:schemeClr>
              </a:solidFill>
              <a:latin typeface="Calibri" panose="020F0502020204030204" pitchFamily="34" charset="0"/>
            </a:endParaRPr>
          </a:p>
        </p:txBody>
      </p:sp>
      <p:sp>
        <p:nvSpPr>
          <p:cNvPr id="5" name="TextBox 4"/>
          <p:cNvSpPr txBox="1"/>
          <p:nvPr/>
        </p:nvSpPr>
        <p:spPr>
          <a:xfrm>
            <a:off x="179512" y="6165304"/>
            <a:ext cx="2160240" cy="369332"/>
          </a:xfrm>
          <a:prstGeom prst="rect">
            <a:avLst/>
          </a:prstGeom>
          <a:solidFill>
            <a:schemeClr val="bg1"/>
          </a:solidFill>
        </p:spPr>
        <p:txBody>
          <a:bodyPr wrap="square" rtlCol="0">
            <a:spAutoFit/>
          </a:bodyPr>
          <a:lstStyle/>
          <a:p>
            <a:endParaRPr lang="en-GB"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0588"/>
            <a:ext cx="1043609" cy="108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45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5192"/>
            <a:ext cx="7325830" cy="1143000"/>
          </a:xfrm>
        </p:spPr>
        <p:txBody>
          <a:bodyPr/>
          <a:lstStyle/>
          <a:p>
            <a:r>
              <a:rPr lang="en-GB" b="1" dirty="0" smtClean="0">
                <a:solidFill>
                  <a:schemeClr val="accent1">
                    <a:lumMod val="50000"/>
                  </a:schemeClr>
                </a:solidFill>
                <a:latin typeface="Calibri" panose="020F0502020204030204" pitchFamily="34" charset="0"/>
              </a:rPr>
              <a:t>Radicalisation and Extremism</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124744"/>
            <a:ext cx="8208912" cy="4971256"/>
          </a:xfrm>
        </p:spPr>
        <p:txBody>
          <a:bodyPr/>
          <a:lstStyle/>
          <a:p>
            <a:pPr marL="0" indent="0" algn="just">
              <a:buNone/>
              <a:defRPr/>
            </a:pPr>
            <a:r>
              <a:rPr lang="en-GB" altLang="en-US" sz="2400" kern="1200" dirty="0">
                <a:solidFill>
                  <a:schemeClr val="accent1">
                    <a:lumMod val="50000"/>
                  </a:schemeClr>
                </a:solidFill>
                <a:latin typeface="Calibri" panose="020F0502020204030204" pitchFamily="34" charset="0"/>
              </a:rPr>
              <a:t>Extremism goes beyond terrorism and includes people who target the vulnerable – including the young – by seeking to sow division between communities on the basis of race, faith or denomination; justify discrimination towards women and girls; persuade others that minorities are inferior; or argue against the primacy of democracy and the rule of law in our </a:t>
            </a:r>
            <a:r>
              <a:rPr lang="en-GB" altLang="en-US" sz="2400" kern="1200" dirty="0" smtClean="0">
                <a:solidFill>
                  <a:schemeClr val="accent1">
                    <a:lumMod val="50000"/>
                  </a:schemeClr>
                </a:solidFill>
                <a:latin typeface="Calibri" panose="020F0502020204030204" pitchFamily="34" charset="0"/>
              </a:rPr>
              <a:t>society.</a:t>
            </a:r>
          </a:p>
          <a:p>
            <a:pPr marL="0" indent="0" algn="just">
              <a:buNone/>
              <a:defRPr/>
            </a:pPr>
            <a:endParaRPr lang="en-GB" altLang="en-US" sz="1200" kern="1200" dirty="0" smtClean="0">
              <a:solidFill>
                <a:schemeClr val="accent1">
                  <a:lumMod val="50000"/>
                </a:schemeClr>
              </a:solidFill>
              <a:latin typeface="Calibri" panose="020F0502020204030204" pitchFamily="34" charset="0"/>
            </a:endParaRPr>
          </a:p>
          <a:p>
            <a:pPr marL="0" indent="0" algn="just">
              <a:buNone/>
              <a:defRPr/>
            </a:pPr>
            <a:r>
              <a:rPr lang="en-GB" altLang="en-US" sz="2400" kern="1200" dirty="0" smtClean="0">
                <a:solidFill>
                  <a:schemeClr val="accent1">
                    <a:lumMod val="50000"/>
                  </a:schemeClr>
                </a:solidFill>
                <a:latin typeface="Calibri" panose="020F0502020204030204" pitchFamily="34" charset="0"/>
              </a:rPr>
              <a:t>Extremism </a:t>
            </a:r>
            <a:r>
              <a:rPr lang="en-GB" altLang="en-US" sz="2400" kern="1200" dirty="0">
                <a:solidFill>
                  <a:schemeClr val="accent1">
                    <a:lumMod val="50000"/>
                  </a:schemeClr>
                </a:solidFill>
                <a:latin typeface="Calibri" panose="020F0502020204030204" pitchFamily="34" charset="0"/>
              </a:rPr>
              <a:t>is defined in the Counter Extremism Strategy 2015 as </a:t>
            </a:r>
            <a:r>
              <a:rPr lang="en-GB" altLang="en-US" sz="2400" kern="1200" dirty="0" smtClean="0">
                <a:solidFill>
                  <a:schemeClr val="accent1">
                    <a:lumMod val="50000"/>
                  </a:schemeClr>
                </a:solidFill>
                <a:latin typeface="Calibri" panose="020F0502020204030204" pitchFamily="34" charset="0"/>
              </a:rPr>
              <a:t>“</a:t>
            </a:r>
            <a:r>
              <a:rPr lang="en-GB" altLang="en-US" sz="2400" b="1" kern="1200" dirty="0" smtClean="0">
                <a:solidFill>
                  <a:srgbClr val="C00000"/>
                </a:solidFill>
                <a:latin typeface="Calibri" panose="020F0502020204030204" pitchFamily="34" charset="0"/>
              </a:rPr>
              <a:t>the </a:t>
            </a:r>
            <a:r>
              <a:rPr lang="en-GB" altLang="en-US" sz="2400" b="1" kern="1200" dirty="0">
                <a:solidFill>
                  <a:srgbClr val="C00000"/>
                </a:solidFill>
                <a:latin typeface="Calibri" panose="020F0502020204030204" pitchFamily="34" charset="0"/>
              </a:rPr>
              <a:t>vocal or active opposition to our fundamental values, including the rule of law, individual liberty and the mutual respect and tolerance of different faiths and beliefs. We also regard calls for the death of members of our armed forces as extremist</a:t>
            </a:r>
            <a:r>
              <a:rPr lang="en-GB" altLang="en-US" sz="2400" kern="1200" dirty="0" smtClean="0">
                <a:solidFill>
                  <a:schemeClr val="accent1">
                    <a:lumMod val="50000"/>
                  </a:schemeClr>
                </a:solidFill>
                <a:latin typeface="Calibri" panose="020F0502020204030204" pitchFamily="34" charset="0"/>
              </a:rPr>
              <a:t>.”</a:t>
            </a:r>
          </a:p>
          <a:p>
            <a:pPr marL="0" indent="0" algn="ctr">
              <a:buNone/>
              <a:defRPr/>
            </a:pPr>
            <a:endParaRPr lang="en-GB" altLang="en-US" sz="1200" i="1" kern="1200" dirty="0" smtClean="0">
              <a:solidFill>
                <a:schemeClr val="accent1">
                  <a:lumMod val="50000"/>
                </a:schemeClr>
              </a:solidFill>
              <a:latin typeface="Calibri" panose="020F0502020204030204" pitchFamily="34" charset="0"/>
            </a:endParaRPr>
          </a:p>
          <a:p>
            <a:pPr marL="0" indent="0" algn="ctr">
              <a:buNone/>
              <a:defRPr/>
            </a:pPr>
            <a:r>
              <a:rPr lang="en-GB" altLang="en-US" sz="2000" i="1" kern="1200" dirty="0" smtClean="0">
                <a:solidFill>
                  <a:schemeClr val="accent1">
                    <a:lumMod val="50000"/>
                  </a:schemeClr>
                </a:solidFill>
                <a:latin typeface="Calibri" panose="020F0502020204030204" pitchFamily="34" charset="0"/>
              </a:rPr>
              <a:t>Working Together 2018</a:t>
            </a:r>
            <a:endParaRPr lang="en-US" altLang="en-US" sz="2000" i="1" kern="1200" dirty="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89"/>
            <a:ext cx="1141973" cy="118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612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5192"/>
            <a:ext cx="7325830" cy="1143000"/>
          </a:xfrm>
        </p:spPr>
        <p:txBody>
          <a:bodyPr/>
          <a:lstStyle/>
          <a:p>
            <a:r>
              <a:rPr lang="en-GB" b="1" dirty="0" smtClean="0">
                <a:solidFill>
                  <a:schemeClr val="accent1">
                    <a:lumMod val="50000"/>
                  </a:schemeClr>
                </a:solidFill>
                <a:latin typeface="Calibri" panose="020F0502020204030204" pitchFamily="34" charset="0"/>
              </a:rPr>
              <a:t>Radicalisation and Extremism</a:t>
            </a:r>
            <a:endParaRPr lang="en-GB" b="1" dirty="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89"/>
            <a:ext cx="1141973" cy="118760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2001286" y="2194323"/>
            <a:ext cx="0" cy="45481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7" name="TextBox 1"/>
          <p:cNvSpPr txBox="1">
            <a:spLocks noChangeArrowheads="1"/>
          </p:cNvSpPr>
          <p:nvPr/>
        </p:nvSpPr>
        <p:spPr bwMode="auto">
          <a:xfrm>
            <a:off x="2259806" y="1856185"/>
            <a:ext cx="1072730" cy="2539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Rehabilitation</a:t>
            </a:r>
          </a:p>
        </p:txBody>
      </p:sp>
      <p:sp>
        <p:nvSpPr>
          <p:cNvPr id="8" name="TextBox 5"/>
          <p:cNvSpPr txBox="1">
            <a:spLocks noChangeArrowheads="1"/>
          </p:cNvSpPr>
          <p:nvPr/>
        </p:nvSpPr>
        <p:spPr bwMode="auto">
          <a:xfrm>
            <a:off x="2259806" y="2802733"/>
            <a:ext cx="1072730"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Early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Intervention</a:t>
            </a:r>
          </a:p>
        </p:txBody>
      </p:sp>
      <p:sp>
        <p:nvSpPr>
          <p:cNvPr id="9" name="TextBox 6"/>
          <p:cNvSpPr txBox="1">
            <a:spLocks noChangeArrowheads="1"/>
          </p:cNvSpPr>
          <p:nvPr/>
        </p:nvSpPr>
        <p:spPr bwMode="auto">
          <a:xfrm>
            <a:off x="2258616" y="4213622"/>
            <a:ext cx="88505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Tackling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Influences</a:t>
            </a:r>
          </a:p>
        </p:txBody>
      </p:sp>
      <p:cxnSp>
        <p:nvCxnSpPr>
          <p:cNvPr id="10" name="Straight Arrow Connector 9"/>
          <p:cNvCxnSpPr/>
          <p:nvPr/>
        </p:nvCxnSpPr>
        <p:spPr>
          <a:xfrm>
            <a:off x="2010812" y="3280171"/>
            <a:ext cx="13097" cy="917972"/>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2001286" y="4644629"/>
            <a:ext cx="1190" cy="90130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graphicFrame>
        <p:nvGraphicFramePr>
          <p:cNvPr id="12" name="Diagram 11"/>
          <p:cNvGraphicFramePr/>
          <p:nvPr>
            <p:extLst>
              <p:ext uri="{D42A27DB-BD31-4B8C-83A1-F6EECF244321}">
                <p14:modId xmlns:p14="http://schemas.microsoft.com/office/powerpoint/2010/main" val="4000436192"/>
              </p:ext>
            </p:extLst>
          </p:nvPr>
        </p:nvGraphicFramePr>
        <p:xfrm>
          <a:off x="2195736" y="1228192"/>
          <a:ext cx="5976664" cy="4317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Pentagon 4">
            <a:extLst>
              <a:ext uri="{FF2B5EF4-FFF2-40B4-BE49-F238E27FC236}">
                <a16:creationId xmlns:a16="http://schemas.microsoft.com/office/drawing/2014/main" id="{4EB731C3-7D48-4F17-B7AD-17F9ECC8C309}"/>
              </a:ext>
            </a:extLst>
          </p:cNvPr>
          <p:cNvSpPr/>
          <p:nvPr/>
        </p:nvSpPr>
        <p:spPr>
          <a:xfrm flipH="1">
            <a:off x="6213336" y="4455991"/>
            <a:ext cx="2567280" cy="42170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300K pieces of illegal terrorist material removed since Feb 2010</a:t>
            </a:r>
          </a:p>
        </p:txBody>
      </p:sp>
    </p:spTree>
    <p:extLst>
      <p:ext uri="{BB962C8B-B14F-4D97-AF65-F5344CB8AC3E}">
        <p14:creationId xmlns:p14="http://schemas.microsoft.com/office/powerpoint/2010/main" val="2357359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5192"/>
            <a:ext cx="7325830" cy="1143000"/>
          </a:xfrm>
        </p:spPr>
        <p:txBody>
          <a:bodyPr/>
          <a:lstStyle/>
          <a:p>
            <a:r>
              <a:rPr lang="en-GB" b="1" dirty="0" smtClean="0">
                <a:solidFill>
                  <a:schemeClr val="accent1">
                    <a:lumMod val="50000"/>
                  </a:schemeClr>
                </a:solidFill>
                <a:latin typeface="Calibri" panose="020F0502020204030204" pitchFamily="34" charset="0"/>
              </a:rPr>
              <a:t>Contextual Safeguarding</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124744"/>
            <a:ext cx="8208912" cy="4971256"/>
          </a:xfrm>
        </p:spPr>
        <p:txBody>
          <a:bodyPr/>
          <a:lstStyle/>
          <a:p>
            <a:pPr>
              <a:defRPr/>
            </a:pPr>
            <a:r>
              <a:rPr lang="en-GB" sz="2400" dirty="0">
                <a:solidFill>
                  <a:schemeClr val="accent1">
                    <a:lumMod val="50000"/>
                  </a:schemeClr>
                </a:solidFill>
                <a:latin typeface="Calibri" panose="020F0502020204030204" pitchFamily="34" charset="0"/>
              </a:rPr>
              <a:t>Contextual Safeguarding is an approach to understanding, and responding to, young people’s experiences of significant harm beyond their families</a:t>
            </a:r>
            <a:r>
              <a:rPr lang="en-GB" sz="2400" dirty="0" smtClean="0">
                <a:solidFill>
                  <a:schemeClr val="accent1">
                    <a:lumMod val="50000"/>
                  </a:schemeClr>
                </a:solidFill>
                <a:latin typeface="Calibri" panose="020F0502020204030204" pitchFamily="34" charset="0"/>
              </a:rPr>
              <a:t>.</a:t>
            </a:r>
          </a:p>
          <a:p>
            <a:pPr>
              <a:defRPr/>
            </a:pPr>
            <a:r>
              <a:rPr lang="en-GB" sz="2400" dirty="0" smtClean="0">
                <a:solidFill>
                  <a:schemeClr val="accent1">
                    <a:lumMod val="50000"/>
                  </a:schemeClr>
                </a:solidFill>
                <a:latin typeface="Calibri" panose="020F0502020204030204" pitchFamily="34" charset="0"/>
              </a:rPr>
              <a:t> </a:t>
            </a:r>
            <a:r>
              <a:rPr lang="en-GB" sz="2400" dirty="0">
                <a:solidFill>
                  <a:schemeClr val="accent1">
                    <a:lumMod val="50000"/>
                  </a:schemeClr>
                </a:solidFill>
                <a:latin typeface="Calibri" panose="020F0502020204030204" pitchFamily="34" charset="0"/>
              </a:rPr>
              <a:t>It recognises that the different relationships that young people form in their neighbourhoods, schools and online can feature violence and abuse. </a:t>
            </a:r>
            <a:r>
              <a:rPr lang="en-GB" altLang="en-US" sz="2400" dirty="0">
                <a:solidFill>
                  <a:schemeClr val="accent1">
                    <a:lumMod val="50000"/>
                  </a:schemeClr>
                </a:solidFill>
                <a:latin typeface="Calibri" panose="020F0502020204030204" pitchFamily="34" charset="0"/>
                <a:cs typeface="Arial" panose="020B0604020202020204" pitchFamily="34" charset="0"/>
              </a:rPr>
              <a:t>This can include multiple threats:  </a:t>
            </a:r>
            <a:r>
              <a:rPr lang="en-GB" altLang="en-US" sz="2400" dirty="0" smtClean="0">
                <a:solidFill>
                  <a:schemeClr val="accent1">
                    <a:lumMod val="50000"/>
                  </a:schemeClr>
                </a:solidFill>
                <a:latin typeface="Calibri" panose="020F0502020204030204" pitchFamily="34" charset="0"/>
                <a:cs typeface="Arial" panose="020B0604020202020204" pitchFamily="34" charset="0"/>
              </a:rPr>
              <a:t> - exploitation </a:t>
            </a:r>
            <a:r>
              <a:rPr lang="en-GB" altLang="en-US" sz="2400" dirty="0">
                <a:solidFill>
                  <a:schemeClr val="accent1">
                    <a:lumMod val="50000"/>
                  </a:schemeClr>
                </a:solidFill>
                <a:latin typeface="Calibri" panose="020F0502020204030204" pitchFamily="34" charset="0"/>
                <a:cs typeface="Arial" panose="020B0604020202020204" pitchFamily="34" charset="0"/>
              </a:rPr>
              <a:t>by criminal gangs and organised crime groups such as county </a:t>
            </a:r>
            <a:r>
              <a:rPr lang="en-GB" altLang="en-US" sz="2400" dirty="0" smtClean="0">
                <a:solidFill>
                  <a:schemeClr val="accent1">
                    <a:lumMod val="50000"/>
                  </a:schemeClr>
                </a:solidFill>
                <a:latin typeface="Calibri" panose="020F0502020204030204" pitchFamily="34" charset="0"/>
                <a:cs typeface="Arial" panose="020B0604020202020204" pitchFamily="34" charset="0"/>
              </a:rPr>
              <a:t>lines</a:t>
            </a:r>
          </a:p>
          <a:p>
            <a:pPr marL="0" indent="0">
              <a:buNone/>
              <a:defRPr/>
            </a:pPr>
            <a:r>
              <a:rPr lang="en-GB" altLang="en-US" sz="2400" dirty="0">
                <a:solidFill>
                  <a:schemeClr val="accent1">
                    <a:lumMod val="50000"/>
                  </a:schemeClr>
                </a:solidFill>
                <a:latin typeface="Calibri" panose="020F0502020204030204" pitchFamily="34" charset="0"/>
                <a:cs typeface="Arial" panose="020B0604020202020204" pitchFamily="34" charset="0"/>
              </a:rPr>
              <a:t>  </a:t>
            </a:r>
            <a:r>
              <a:rPr lang="en-GB" altLang="en-US" sz="2400" dirty="0" smtClean="0">
                <a:solidFill>
                  <a:schemeClr val="accent1">
                    <a:lumMod val="50000"/>
                  </a:schemeClr>
                </a:solidFill>
                <a:latin typeface="Calibri" panose="020F0502020204030204" pitchFamily="34" charset="0"/>
                <a:cs typeface="Arial" panose="020B0604020202020204" pitchFamily="34" charset="0"/>
              </a:rPr>
              <a:t>   -  </a:t>
            </a:r>
            <a:r>
              <a:rPr lang="en-GB" altLang="en-US" sz="2400" dirty="0">
                <a:solidFill>
                  <a:schemeClr val="accent1">
                    <a:lumMod val="50000"/>
                  </a:schemeClr>
                </a:solidFill>
                <a:latin typeface="Calibri" panose="020F0502020204030204" pitchFamily="34" charset="0"/>
                <a:cs typeface="Arial" panose="020B0604020202020204" pitchFamily="34" charset="0"/>
              </a:rPr>
              <a:t>trafficking, </a:t>
            </a:r>
            <a:endParaRPr lang="en-GB" altLang="en-US" sz="2400" dirty="0" smtClean="0">
              <a:solidFill>
                <a:schemeClr val="accent1">
                  <a:lumMod val="50000"/>
                </a:schemeClr>
              </a:solidFill>
              <a:latin typeface="Calibri" panose="020F0502020204030204" pitchFamily="34" charset="0"/>
              <a:cs typeface="Arial" panose="020B0604020202020204" pitchFamily="34" charset="0"/>
            </a:endParaRPr>
          </a:p>
          <a:p>
            <a:pPr marL="0" indent="0">
              <a:buNone/>
              <a:defRPr/>
            </a:pPr>
            <a:r>
              <a:rPr lang="en-GB" altLang="en-US" sz="2400" dirty="0" smtClean="0">
                <a:solidFill>
                  <a:schemeClr val="accent1">
                    <a:lumMod val="50000"/>
                  </a:schemeClr>
                </a:solidFill>
                <a:latin typeface="Calibri" panose="020F0502020204030204" pitchFamily="34" charset="0"/>
                <a:cs typeface="Arial" panose="020B0604020202020204" pitchFamily="34" charset="0"/>
              </a:rPr>
              <a:t>     -  online abuse</a:t>
            </a:r>
          </a:p>
          <a:p>
            <a:pPr marL="0" indent="0">
              <a:buNone/>
              <a:defRPr/>
            </a:pPr>
            <a:r>
              <a:rPr lang="en-GB" altLang="en-US" sz="2400" dirty="0" smtClean="0">
                <a:solidFill>
                  <a:schemeClr val="accent1">
                    <a:lumMod val="50000"/>
                  </a:schemeClr>
                </a:solidFill>
                <a:latin typeface="Calibri" panose="020F0502020204030204" pitchFamily="34" charset="0"/>
                <a:cs typeface="Arial" panose="020B0604020202020204" pitchFamily="34" charset="0"/>
              </a:rPr>
              <a:t>     -  sexual </a:t>
            </a:r>
            <a:r>
              <a:rPr lang="en-GB" altLang="en-US" sz="2400" dirty="0">
                <a:solidFill>
                  <a:schemeClr val="accent1">
                    <a:lumMod val="50000"/>
                  </a:schemeClr>
                </a:solidFill>
                <a:latin typeface="Calibri" panose="020F0502020204030204" pitchFamily="34" charset="0"/>
                <a:cs typeface="Arial" panose="020B0604020202020204" pitchFamily="34" charset="0"/>
              </a:rPr>
              <a:t>exploitation </a:t>
            </a:r>
            <a:endParaRPr lang="en-GB" altLang="en-US" sz="2400" dirty="0" smtClean="0">
              <a:solidFill>
                <a:schemeClr val="accent1">
                  <a:lumMod val="50000"/>
                </a:schemeClr>
              </a:solidFill>
              <a:latin typeface="Calibri" panose="020F0502020204030204" pitchFamily="34" charset="0"/>
              <a:cs typeface="Arial" panose="020B0604020202020204" pitchFamily="34" charset="0"/>
            </a:endParaRPr>
          </a:p>
          <a:p>
            <a:pPr marL="0" indent="0">
              <a:buNone/>
              <a:defRPr/>
            </a:pPr>
            <a:r>
              <a:rPr lang="en-GB" altLang="en-US" sz="2400" dirty="0" smtClean="0">
                <a:solidFill>
                  <a:schemeClr val="accent1">
                    <a:lumMod val="50000"/>
                  </a:schemeClr>
                </a:solidFill>
                <a:latin typeface="Calibri" panose="020F0502020204030204" pitchFamily="34" charset="0"/>
                <a:cs typeface="Arial" panose="020B0604020202020204" pitchFamily="34" charset="0"/>
              </a:rPr>
              <a:t>     -  influences </a:t>
            </a:r>
            <a:r>
              <a:rPr lang="en-GB" altLang="en-US" sz="2400" dirty="0">
                <a:solidFill>
                  <a:schemeClr val="accent1">
                    <a:lumMod val="50000"/>
                  </a:schemeClr>
                </a:solidFill>
                <a:latin typeface="Calibri" panose="020F0502020204030204" pitchFamily="34" charset="0"/>
                <a:cs typeface="Arial" panose="020B0604020202020204" pitchFamily="34" charset="0"/>
              </a:rPr>
              <a:t>of extremism leading to radicalisation.</a:t>
            </a:r>
          </a:p>
          <a:p>
            <a:pPr>
              <a:defRPr/>
            </a:pPr>
            <a:endParaRPr lang="en-GB" sz="2400" dirty="0" smtClean="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89"/>
            <a:ext cx="1141973" cy="118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851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277" y="332656"/>
            <a:ext cx="7325830" cy="1143000"/>
          </a:xfrm>
        </p:spPr>
        <p:txBody>
          <a:bodyPr/>
          <a:lstStyle/>
          <a:p>
            <a:r>
              <a:rPr lang="en-GB" b="1" dirty="0" smtClean="0">
                <a:solidFill>
                  <a:schemeClr val="accent1">
                    <a:lumMod val="50000"/>
                  </a:schemeClr>
                </a:solidFill>
                <a:latin typeface="Calibri" panose="020F0502020204030204" pitchFamily="34" charset="0"/>
              </a:rPr>
              <a:t>Contextual Safeguarding</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628800"/>
            <a:ext cx="8208912" cy="4971256"/>
          </a:xfrm>
        </p:spPr>
        <p:txBody>
          <a:bodyPr/>
          <a:lstStyle/>
          <a:p>
            <a:pPr>
              <a:defRPr/>
            </a:pPr>
            <a:r>
              <a:rPr lang="en-GB" sz="2400" dirty="0">
                <a:solidFill>
                  <a:schemeClr val="accent1">
                    <a:lumMod val="50000"/>
                  </a:schemeClr>
                </a:solidFill>
                <a:latin typeface="Calibri" panose="020F0502020204030204" pitchFamily="34" charset="0"/>
              </a:rPr>
              <a:t>Parents and carers have little influence over these contexts, and young people’s experiences of extra-familial abuse can undermine parent-child relationships.</a:t>
            </a:r>
          </a:p>
          <a:p>
            <a:pPr>
              <a:defRPr/>
            </a:pPr>
            <a:r>
              <a:rPr lang="en-GB" sz="2400" dirty="0">
                <a:solidFill>
                  <a:schemeClr val="accent1">
                    <a:lumMod val="50000"/>
                  </a:schemeClr>
                </a:solidFill>
                <a:latin typeface="Calibri" panose="020F0502020204030204" pitchFamily="34" charset="0"/>
              </a:rPr>
              <a:t>Contextual Safeguarding expands the objectives of child protection systems in recognition that young people are vulnerable to abuse in a range of social contexts.</a:t>
            </a:r>
            <a:endParaRPr lang="en-GB" altLang="en-US" sz="2400" i="1" kern="1200" dirty="0">
              <a:solidFill>
                <a:schemeClr val="accent1">
                  <a:lumMod val="50000"/>
                </a:schemeClr>
              </a:solidFill>
              <a:latin typeface="Calibri" panose="020F0502020204030204" pitchFamily="34" charset="0"/>
            </a:endParaRPr>
          </a:p>
          <a:p>
            <a:r>
              <a:rPr lang="en-GB" altLang="en-US" sz="2400" dirty="0" smtClean="0">
                <a:solidFill>
                  <a:schemeClr val="accent1">
                    <a:lumMod val="50000"/>
                  </a:schemeClr>
                </a:solidFill>
                <a:latin typeface="Calibri" panose="020F0502020204030204" pitchFamily="34" charset="0"/>
                <a:cs typeface="Arial" panose="020B0604020202020204" pitchFamily="34" charset="0"/>
                <a:hlinkClick r:id="rId3"/>
              </a:rPr>
              <a:t>Contextual Safeguarding clip</a:t>
            </a:r>
            <a:endParaRPr lang="en-GB" altLang="en-US" sz="2400" dirty="0" smtClean="0">
              <a:solidFill>
                <a:schemeClr val="accent1">
                  <a:lumMod val="50000"/>
                </a:schemeClr>
              </a:solidFill>
              <a:latin typeface="Calibri" panose="020F0502020204030204" pitchFamily="34" charset="0"/>
              <a:cs typeface="Arial" panose="020B0604020202020204" pitchFamily="34" charset="0"/>
            </a:endParaRPr>
          </a:p>
          <a:p>
            <a:endParaRPr lang="en-GB" altLang="en-US" sz="2400" dirty="0">
              <a:solidFill>
                <a:schemeClr val="accent1">
                  <a:lumMod val="50000"/>
                </a:schemeClr>
              </a:solidFill>
              <a:latin typeface="Calibri" panose="020F0502020204030204" pitchFamily="34" charset="0"/>
              <a:cs typeface="Arial" panose="020B0604020202020204" pitchFamily="34" charset="0"/>
            </a:endParaRPr>
          </a:p>
          <a:p>
            <a:pPr marL="0" indent="0">
              <a:buNone/>
            </a:pPr>
            <a:endParaRPr lang="en-GB" altLang="en-US" sz="2400" dirty="0">
              <a:latin typeface="Arial" panose="020B0604020202020204" pitchFamily="34" charset="0"/>
              <a:cs typeface="Arial" panose="020B0604020202020204" pitchFamily="34" charset="0"/>
            </a:endParaRPr>
          </a:p>
          <a:p>
            <a:pPr>
              <a:defRPr/>
            </a:pPr>
            <a:endParaRPr lang="en-GB" altLang="en-US" sz="2400" i="1" kern="1200" dirty="0" smtClean="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9"/>
            <a:ext cx="1141973" cy="118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938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821" y="177485"/>
            <a:ext cx="7325830" cy="1143000"/>
          </a:xfrm>
        </p:spPr>
        <p:txBody>
          <a:bodyPr/>
          <a:lstStyle/>
          <a:p>
            <a:r>
              <a:rPr lang="en-GB" altLang="en-US" dirty="0">
                <a:solidFill>
                  <a:schemeClr val="accent1">
                    <a:lumMod val="50000"/>
                  </a:schemeClr>
                </a:solidFill>
                <a:latin typeface="Calibri" panose="020F0502020204030204" pitchFamily="34" charset="0"/>
                <a:cs typeface="Arial" panose="020B0604020202020204" pitchFamily="34" charset="0"/>
              </a:rPr>
              <a:t>Contextual Safeguarding Perspective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412776"/>
            <a:ext cx="8208912" cy="4971256"/>
          </a:xfrm>
        </p:spPr>
        <p:txBody>
          <a:bodyPr/>
          <a:lstStyle/>
          <a:p>
            <a:r>
              <a:rPr lang="en-GB" altLang="en-US" sz="2400" dirty="0">
                <a:solidFill>
                  <a:schemeClr val="accent1">
                    <a:lumMod val="50000"/>
                  </a:schemeClr>
                </a:solidFill>
                <a:latin typeface="Calibri" panose="020F0502020204030204" pitchFamily="34" charset="0"/>
                <a:cs typeface="Arial" panose="020B0604020202020204" pitchFamily="34" charset="0"/>
              </a:rPr>
              <a:t>Looks at disrupting or changing those contexts rather than moving the young person/family away from them.  </a:t>
            </a:r>
          </a:p>
          <a:p>
            <a:r>
              <a:rPr lang="en-GB" altLang="en-US" sz="2400" dirty="0">
                <a:solidFill>
                  <a:schemeClr val="accent1">
                    <a:lumMod val="50000"/>
                  </a:schemeClr>
                </a:solidFill>
                <a:latin typeface="Calibri" panose="020F0502020204030204" pitchFamily="34" charset="0"/>
                <a:cs typeface="Arial" panose="020B0604020202020204" pitchFamily="34" charset="0"/>
              </a:rPr>
              <a:t>This means engaging with those who manage or deliver services in those spaces; meaning a wider range of partners taking responsibility e.g., Licensing, Housing Providers, Transport, Community Groups.  </a:t>
            </a:r>
          </a:p>
          <a:p>
            <a:r>
              <a:rPr lang="en-GB" altLang="en-US" sz="2400" dirty="0">
                <a:solidFill>
                  <a:schemeClr val="accent1">
                    <a:lumMod val="50000"/>
                  </a:schemeClr>
                </a:solidFill>
                <a:latin typeface="Calibri" panose="020F0502020204030204" pitchFamily="34" charset="0"/>
                <a:cs typeface="Arial" panose="020B0604020202020204" pitchFamily="34" charset="0"/>
              </a:rPr>
              <a:t>This shifts the system from one where agencies make referrals to CSC, to one where everyone works alongside CSC to create a capacity to safeguard beyond the family.  </a:t>
            </a:r>
          </a:p>
          <a:p>
            <a:r>
              <a:rPr lang="en-GB" altLang="en-US" sz="2400" dirty="0">
                <a:solidFill>
                  <a:schemeClr val="accent1">
                    <a:lumMod val="50000"/>
                  </a:schemeClr>
                </a:solidFill>
                <a:latin typeface="Calibri" panose="020F0502020204030204" pitchFamily="34" charset="0"/>
                <a:cs typeface="Arial" panose="020B0604020202020204" pitchFamily="34" charset="0"/>
              </a:rPr>
              <a:t>This impacts on a wide range of young people</a:t>
            </a:r>
            <a:r>
              <a:rPr lang="en-GB" altLang="en-US" sz="2400" dirty="0" smtClean="0">
                <a:solidFill>
                  <a:schemeClr val="accent1">
                    <a:lumMod val="50000"/>
                  </a:schemeClr>
                </a:solidFill>
                <a:latin typeface="Calibri" panose="020F0502020204030204" pitchFamily="34" charset="0"/>
                <a:cs typeface="Arial" panose="020B0604020202020204" pitchFamily="34" charset="0"/>
              </a:rPr>
              <a:t>.</a:t>
            </a:r>
          </a:p>
          <a:p>
            <a:r>
              <a:rPr lang="en-GB" altLang="en-US" sz="2400" dirty="0" smtClean="0">
                <a:solidFill>
                  <a:schemeClr val="accent1">
                    <a:lumMod val="50000"/>
                  </a:schemeClr>
                </a:solidFill>
                <a:latin typeface="Calibri" panose="020F0502020204030204" pitchFamily="34" charset="0"/>
                <a:cs typeface="Arial" panose="020B0604020202020204" pitchFamily="34" charset="0"/>
              </a:rPr>
              <a:t>Contextual </a:t>
            </a:r>
            <a:r>
              <a:rPr lang="en-GB" altLang="en-US" sz="2400" dirty="0">
                <a:solidFill>
                  <a:schemeClr val="accent1">
                    <a:lumMod val="50000"/>
                  </a:schemeClr>
                </a:solidFill>
                <a:latin typeface="Calibri" panose="020F0502020204030204" pitchFamily="34" charset="0"/>
                <a:cs typeface="Arial" panose="020B0604020202020204" pitchFamily="34" charset="0"/>
              </a:rPr>
              <a:t>Safeguarding Network :- </a:t>
            </a:r>
            <a:r>
              <a:rPr lang="en-GB" altLang="en-US" sz="2400" dirty="0">
                <a:solidFill>
                  <a:srgbClr val="FF0000"/>
                </a:solidFill>
                <a:latin typeface="Calibri" panose="020F0502020204030204" pitchFamily="34" charset="0"/>
                <a:cs typeface="Arial" panose="020B0604020202020204" pitchFamily="34" charset="0"/>
              </a:rPr>
              <a:t>www.contextualsafeguarding.org.uk</a:t>
            </a:r>
          </a:p>
          <a:p>
            <a:endParaRPr lang="en-GB" altLang="en-US" sz="2400" dirty="0">
              <a:latin typeface="Arial" panose="020B0604020202020204" pitchFamily="34" charset="0"/>
              <a:cs typeface="Arial" panose="020B0604020202020204" pitchFamily="34" charset="0"/>
            </a:endParaRPr>
          </a:p>
          <a:p>
            <a:pPr>
              <a:defRPr/>
            </a:pPr>
            <a:endParaRPr lang="en-GB" altLang="en-US" sz="2400" i="1" kern="1200" dirty="0" smtClean="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89"/>
            <a:ext cx="1141973" cy="118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5629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821" y="177485"/>
            <a:ext cx="7325830" cy="1143000"/>
          </a:xfrm>
        </p:spPr>
        <p:txBody>
          <a:bodyPr/>
          <a:lstStyle/>
          <a:p>
            <a:r>
              <a:rPr lang="en-GB" altLang="en-US" dirty="0" smtClean="0">
                <a:solidFill>
                  <a:schemeClr val="accent1">
                    <a:lumMod val="50000"/>
                  </a:schemeClr>
                </a:solidFill>
                <a:latin typeface="Calibri" panose="020F0502020204030204" pitchFamily="34" charset="0"/>
                <a:cs typeface="Arial" panose="020B0604020202020204" pitchFamily="34" charset="0"/>
              </a:rPr>
              <a:t>County Lines</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412776"/>
            <a:ext cx="8208912" cy="4971256"/>
          </a:xfrm>
        </p:spPr>
        <p:txBody>
          <a:bodyPr/>
          <a:lstStyle/>
          <a:p>
            <a:pPr marL="0" indent="0">
              <a:buNone/>
            </a:pPr>
            <a:r>
              <a:rPr lang="en-US" altLang="en-US" sz="2200" dirty="0" smtClean="0">
                <a:latin typeface="Calibri" panose="020F0502020204030204" pitchFamily="34" charset="0"/>
                <a:cs typeface="Arial" panose="020B0604020202020204" pitchFamily="34" charset="0"/>
                <a:hlinkClick r:id="rId3"/>
              </a:rPr>
              <a:t>Watch this short video, which explains more about County Lines</a:t>
            </a:r>
            <a:endParaRPr lang="en-GB" altLang="en-US" sz="2200" dirty="0">
              <a:latin typeface="Calibri" panose="020F0502020204030204" pitchFamily="34" charset="0"/>
              <a:cs typeface="Arial" panose="020B0604020202020204" pitchFamily="34" charset="0"/>
            </a:endParaRPr>
          </a:p>
          <a:p>
            <a:pPr>
              <a:defRPr/>
            </a:pPr>
            <a:endParaRPr lang="en-US" altLang="en-US" sz="2200" i="1" kern="1200" dirty="0" smtClean="0">
              <a:solidFill>
                <a:schemeClr val="accent1">
                  <a:lumMod val="50000"/>
                </a:schemeClr>
              </a:solidFill>
              <a:latin typeface="Calibri" panose="020F0502020204030204" pitchFamily="34" charset="0"/>
            </a:endParaRPr>
          </a:p>
          <a:p>
            <a:pPr marL="0" indent="0">
              <a:buNone/>
              <a:defRPr/>
            </a:pPr>
            <a:r>
              <a:rPr lang="en-GB" altLang="en-US" sz="2200" b="1" kern="1200" dirty="0">
                <a:solidFill>
                  <a:schemeClr val="accent5">
                    <a:lumMod val="50000"/>
                  </a:schemeClr>
                </a:solidFill>
                <a:latin typeface="Calibri" panose="020F0502020204030204" pitchFamily="34" charset="0"/>
                <a:cs typeface="Arial" panose="020B0604020202020204" pitchFamily="34" charset="0"/>
              </a:rPr>
              <a:t>'County Lines</a:t>
            </a:r>
            <a:r>
              <a:rPr lang="en-GB" altLang="en-US" sz="2200" kern="1200" dirty="0">
                <a:solidFill>
                  <a:schemeClr val="accent5">
                    <a:lumMod val="50000"/>
                  </a:schemeClr>
                </a:solidFill>
                <a:latin typeface="Calibri" panose="020F0502020204030204" pitchFamily="34" charset="0"/>
                <a:cs typeface="Arial" panose="020B0604020202020204" pitchFamily="34" charset="0"/>
              </a:rPr>
              <a:t>’ </a:t>
            </a:r>
            <a:r>
              <a:rPr lang="en-GB" altLang="en-US" sz="2200" kern="1200" dirty="0" smtClean="0">
                <a:solidFill>
                  <a:schemeClr val="accent5">
                    <a:lumMod val="50000"/>
                  </a:schemeClr>
                </a:solidFill>
                <a:latin typeface="Calibri" panose="020F0502020204030204" pitchFamily="34" charset="0"/>
                <a:cs typeface="Arial" panose="020B0604020202020204" pitchFamily="34" charset="0"/>
              </a:rPr>
              <a:t>are </a:t>
            </a:r>
            <a:r>
              <a:rPr lang="en-GB" altLang="en-US" sz="2200" kern="1200" dirty="0">
                <a:solidFill>
                  <a:schemeClr val="accent5">
                    <a:lumMod val="50000"/>
                  </a:schemeClr>
                </a:solidFill>
                <a:latin typeface="Calibri" panose="020F0502020204030204" pitchFamily="34" charset="0"/>
                <a:cs typeface="Arial" panose="020B0604020202020204" pitchFamily="34" charset="0"/>
              </a:rPr>
              <a:t>when gangs and organised crime networks groom and exploit children to sell drugs. Often these children are made to travel across counties (but it can be within the locality) and using dedicated mobile phone ‘lines’ to supply drugs. </a:t>
            </a:r>
          </a:p>
          <a:p>
            <a:pPr marL="0" indent="0">
              <a:buNone/>
              <a:defRPr/>
            </a:pPr>
            <a:endParaRPr lang="en-US" altLang="en-US" sz="2200" i="1" kern="1200" dirty="0" smtClean="0">
              <a:solidFill>
                <a:schemeClr val="accent5">
                  <a:lumMod val="50000"/>
                </a:schemeClr>
              </a:solidFill>
              <a:latin typeface="Calibri" panose="020F0502020204030204" pitchFamily="34" charset="0"/>
            </a:endParaRPr>
          </a:p>
          <a:p>
            <a:pPr marL="0" indent="0">
              <a:buNone/>
              <a:defRPr/>
            </a:pPr>
            <a:r>
              <a:rPr lang="en-GB" altLang="en-US" sz="2200" kern="1200" dirty="0">
                <a:solidFill>
                  <a:schemeClr val="accent5">
                    <a:lumMod val="50000"/>
                  </a:schemeClr>
                </a:solidFill>
                <a:latin typeface="Calibri" panose="020F0502020204030204" pitchFamily="34" charset="0"/>
                <a:cs typeface="Arial" panose="020B0604020202020204" pitchFamily="34" charset="0"/>
              </a:rPr>
              <a:t>Gangs deliberately </a:t>
            </a:r>
            <a:r>
              <a:rPr lang="en-GB" altLang="en-US" sz="2200" b="1" kern="1200" dirty="0">
                <a:solidFill>
                  <a:schemeClr val="accent5">
                    <a:lumMod val="50000"/>
                  </a:schemeClr>
                </a:solidFill>
                <a:latin typeface="Calibri" panose="020F0502020204030204" pitchFamily="34" charset="0"/>
                <a:cs typeface="Arial" panose="020B0604020202020204" pitchFamily="34" charset="0"/>
              </a:rPr>
              <a:t>target vulnerable groups promising a better lifestyle</a:t>
            </a:r>
            <a:r>
              <a:rPr lang="en-GB" altLang="en-US" sz="2200" kern="1200" dirty="0">
                <a:solidFill>
                  <a:schemeClr val="accent5">
                    <a:lumMod val="50000"/>
                  </a:schemeClr>
                </a:solidFill>
                <a:latin typeface="Calibri" panose="020F0502020204030204" pitchFamily="34" charset="0"/>
                <a:cs typeface="Arial" panose="020B0604020202020204" pitchFamily="34" charset="0"/>
              </a:rPr>
              <a:t>, money, food and/or drugs in return for their co-operation and commitment.  Young people often see gang members as the only people that care for them and support them.</a:t>
            </a:r>
          </a:p>
          <a:p>
            <a:pPr marL="0" indent="0">
              <a:buNone/>
              <a:defRPr/>
            </a:pPr>
            <a:endParaRPr lang="en-GB" altLang="en-US" sz="2400" i="1" kern="1200" dirty="0" smtClean="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9"/>
            <a:ext cx="1141973" cy="118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9515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16832"/>
            <a:ext cx="7772400" cy="1008112"/>
          </a:xfrm>
        </p:spPr>
        <p:txBody>
          <a:bodyPr/>
          <a:lstStyle/>
          <a:p>
            <a:pPr lvl="0" algn="ctr">
              <a:spcBef>
                <a:spcPct val="30000"/>
              </a:spcBef>
            </a:pPr>
            <a:r>
              <a:rPr lang="en-GB" altLang="en-US" sz="6600" kern="1200" cap="none" dirty="0" smtClean="0">
                <a:solidFill>
                  <a:schemeClr val="accent2">
                    <a:lumMod val="60000"/>
                    <a:lumOff val="40000"/>
                  </a:schemeClr>
                </a:solidFill>
                <a:latin typeface="Calibri" panose="020F0502020204030204" pitchFamily="34" charset="0"/>
              </a:rPr>
              <a:t>RESPONDING TO LEVELS OF NEED</a:t>
            </a:r>
            <a:endParaRPr lang="en-GB" sz="4800" dirty="0">
              <a:solidFill>
                <a:schemeClr val="accent2">
                  <a:lumMod val="60000"/>
                  <a:lumOff val="40000"/>
                </a:schemeClr>
              </a:solidFill>
              <a:latin typeface="Calibri" panose="020F0502020204030204" pitchFamily="34" charset="0"/>
            </a:endParaRPr>
          </a:p>
        </p:txBody>
      </p:sp>
      <p:pic>
        <p:nvPicPr>
          <p:cNvPr id="4" name="Picture 2" descr="C:\Users\noonn\Pictures\safeguarding withbox-child-circl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402" y="4136585"/>
            <a:ext cx="2189196" cy="1663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9993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903" y="85192"/>
            <a:ext cx="7772400" cy="1143000"/>
          </a:xfrm>
        </p:spPr>
        <p:txBody>
          <a:bodyPr/>
          <a:lstStyle/>
          <a:p>
            <a:r>
              <a:rPr lang="en-GB" b="1" dirty="0" smtClean="0">
                <a:solidFill>
                  <a:schemeClr val="accent1">
                    <a:lumMod val="50000"/>
                  </a:schemeClr>
                </a:solidFill>
                <a:latin typeface="Calibri" panose="020F0502020204030204" pitchFamily="34" charset="0"/>
              </a:rPr>
              <a:t>Responding to Need</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340768"/>
            <a:ext cx="8280920" cy="5006316"/>
          </a:xfrm>
        </p:spPr>
        <p:txBody>
          <a:bodyPr/>
          <a:lstStyle/>
          <a:p>
            <a:pPr marL="0" indent="0" algn="just">
              <a:buNone/>
              <a:defRPr/>
            </a:pPr>
            <a:r>
              <a:rPr lang="en-US" altLang="en-US" sz="2500" kern="1200" dirty="0" smtClean="0">
                <a:solidFill>
                  <a:schemeClr val="accent1">
                    <a:lumMod val="50000"/>
                  </a:schemeClr>
                </a:solidFill>
                <a:latin typeface="Calibri" panose="020F0502020204030204" pitchFamily="34" charset="0"/>
              </a:rPr>
              <a:t>Schools are able to build an accurate picture of a child’s life from the pieces of information that staff can provide.</a:t>
            </a:r>
          </a:p>
          <a:p>
            <a:pPr algn="just">
              <a:defRPr/>
            </a:pPr>
            <a:endParaRPr lang="en-US" altLang="en-US" sz="1400" kern="1200" dirty="0" smtClean="0">
              <a:solidFill>
                <a:schemeClr val="accent1">
                  <a:lumMod val="50000"/>
                </a:schemeClr>
              </a:solidFill>
              <a:latin typeface="Calibri" panose="020F0502020204030204" pitchFamily="34" charset="0"/>
            </a:endParaRPr>
          </a:p>
          <a:p>
            <a:pPr marL="0" indent="0" algn="just">
              <a:buNone/>
              <a:defRPr/>
            </a:pPr>
            <a:r>
              <a:rPr lang="en-US" altLang="en-US" sz="2500" kern="1200" dirty="0" smtClean="0">
                <a:solidFill>
                  <a:schemeClr val="accent1">
                    <a:lumMod val="50000"/>
                  </a:schemeClr>
                </a:solidFill>
                <a:latin typeface="Calibri" panose="020F0502020204030204" pitchFamily="34" charset="0"/>
              </a:rPr>
              <a:t>When considering whether to make a referral to other services (if it is not a one off significant event) the DSL / Deputy will look at all the information and think about the:</a:t>
            </a:r>
          </a:p>
          <a:p>
            <a:pPr algn="just">
              <a:defRPr/>
            </a:pPr>
            <a:endParaRPr lang="en-US" altLang="en-US" sz="1400" kern="1200" dirty="0">
              <a:solidFill>
                <a:schemeClr val="accent1">
                  <a:lumMod val="50000"/>
                </a:schemeClr>
              </a:solidFill>
              <a:latin typeface="Calibri" panose="020F0502020204030204" pitchFamily="34" charset="0"/>
            </a:endParaRPr>
          </a:p>
          <a:p>
            <a:pPr algn="just">
              <a:buFont typeface="Arial" panose="020B0604020202020204" pitchFamily="34" charset="0"/>
              <a:buChar char="•"/>
              <a:defRPr/>
            </a:pPr>
            <a:r>
              <a:rPr lang="en-US" altLang="en-US" sz="2500" kern="1200" dirty="0" smtClean="0">
                <a:solidFill>
                  <a:schemeClr val="accent1">
                    <a:lumMod val="50000"/>
                  </a:schemeClr>
                </a:solidFill>
                <a:latin typeface="Calibri" panose="020F0502020204030204" pitchFamily="34" charset="0"/>
              </a:rPr>
              <a:t>Degree </a:t>
            </a:r>
            <a:r>
              <a:rPr lang="en-US" altLang="en-US" sz="2500" kern="1200" dirty="0">
                <a:solidFill>
                  <a:schemeClr val="accent1">
                    <a:lumMod val="50000"/>
                  </a:schemeClr>
                </a:solidFill>
                <a:latin typeface="Calibri" panose="020F0502020204030204" pitchFamily="34" charset="0"/>
              </a:rPr>
              <a:t>and </a:t>
            </a:r>
            <a:r>
              <a:rPr lang="en-US" altLang="en-US" sz="2500" kern="1200" dirty="0" smtClean="0">
                <a:solidFill>
                  <a:schemeClr val="accent1">
                    <a:lumMod val="50000"/>
                  </a:schemeClr>
                </a:solidFill>
                <a:latin typeface="Calibri" panose="020F0502020204030204" pitchFamily="34" charset="0"/>
              </a:rPr>
              <a:t>extent of harm</a:t>
            </a:r>
            <a:endParaRPr lang="en-US" altLang="en-US" sz="2500" kern="1200" dirty="0">
              <a:solidFill>
                <a:schemeClr val="accent1">
                  <a:lumMod val="50000"/>
                </a:schemeClr>
              </a:solidFill>
              <a:latin typeface="Calibri" panose="020F0502020204030204" pitchFamily="34" charset="0"/>
            </a:endParaRPr>
          </a:p>
          <a:p>
            <a:pPr algn="just">
              <a:buFont typeface="Arial" panose="020B0604020202020204" pitchFamily="34" charset="0"/>
              <a:buChar char="•"/>
              <a:defRPr/>
            </a:pPr>
            <a:r>
              <a:rPr lang="en-US" altLang="en-US" sz="2500" kern="1200" dirty="0">
                <a:solidFill>
                  <a:schemeClr val="accent1">
                    <a:lumMod val="50000"/>
                  </a:schemeClr>
                </a:solidFill>
                <a:latin typeface="Calibri" panose="020F0502020204030204" pitchFamily="34" charset="0"/>
              </a:rPr>
              <a:t>Duration and </a:t>
            </a:r>
            <a:r>
              <a:rPr lang="en-US" altLang="en-US" sz="2500" kern="1200" dirty="0" smtClean="0">
                <a:solidFill>
                  <a:schemeClr val="accent1">
                    <a:lumMod val="50000"/>
                  </a:schemeClr>
                </a:solidFill>
                <a:latin typeface="Calibri" panose="020F0502020204030204" pitchFamily="34" charset="0"/>
              </a:rPr>
              <a:t>frequency of abuse or neglect</a:t>
            </a:r>
          </a:p>
          <a:p>
            <a:pPr algn="just">
              <a:buFont typeface="Arial" panose="020B0604020202020204" pitchFamily="34" charset="0"/>
              <a:buChar char="•"/>
              <a:defRPr/>
            </a:pPr>
            <a:r>
              <a:rPr lang="en-US" altLang="en-US" sz="2500" kern="1200" dirty="0" smtClean="0">
                <a:solidFill>
                  <a:schemeClr val="accent1">
                    <a:lumMod val="50000"/>
                  </a:schemeClr>
                </a:solidFill>
                <a:latin typeface="Calibri" panose="020F0502020204030204" pitchFamily="34" charset="0"/>
              </a:rPr>
              <a:t>Refer to the Multi Agency Assessment Toolkit</a:t>
            </a:r>
          </a:p>
          <a:p>
            <a:pPr marL="0" indent="0" algn="just">
              <a:buNone/>
              <a:defRPr/>
            </a:pPr>
            <a:endParaRPr lang="en-US" altLang="en-US" sz="2200" kern="1200" dirty="0">
              <a:solidFill>
                <a:schemeClr val="accent1">
                  <a:lumMod val="50000"/>
                </a:schemeClr>
              </a:solidFill>
              <a:latin typeface="Calibri" panose="020F0502020204030204" pitchFamily="34" charset="0"/>
            </a:endParaRPr>
          </a:p>
        </p:txBody>
      </p:sp>
      <p:pic>
        <p:nvPicPr>
          <p:cNvPr id="1026" name="Picture 2"/>
          <p:cNvPicPr>
            <a:picLocks noChangeAspect="1" noChangeArrowheads="1"/>
          </p:cNvPicPr>
          <p:nvPr/>
        </p:nvPicPr>
        <p:blipFill>
          <a:blip r:embed="rId3" cstate="print">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5076056" y="5139827"/>
            <a:ext cx="2160240" cy="1312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1858" r="14440" b="5842"/>
          <a:stretch/>
        </p:blipFill>
        <p:spPr bwMode="auto">
          <a:xfrm>
            <a:off x="2339752" y="4953860"/>
            <a:ext cx="1474267" cy="140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4567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903" y="85192"/>
            <a:ext cx="7772400" cy="1143000"/>
          </a:xfrm>
        </p:spPr>
        <p:txBody>
          <a:bodyPr/>
          <a:lstStyle/>
          <a:p>
            <a:r>
              <a:rPr lang="en-GB" b="1" dirty="0" smtClean="0">
                <a:solidFill>
                  <a:schemeClr val="accent1">
                    <a:lumMod val="50000"/>
                  </a:schemeClr>
                </a:solidFill>
                <a:latin typeface="Calibri" panose="020F0502020204030204" pitchFamily="34" charset="0"/>
              </a:rPr>
              <a:t>Responding to Need</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124744"/>
            <a:ext cx="8280920" cy="5222340"/>
          </a:xfrm>
        </p:spPr>
        <p:txBody>
          <a:bodyPr/>
          <a:lstStyle/>
          <a:p>
            <a:pPr marL="0" indent="0" algn="just">
              <a:buNone/>
              <a:defRPr/>
            </a:pPr>
            <a:r>
              <a:rPr lang="en-US" altLang="en-US" sz="2300" kern="1200" dirty="0" smtClean="0">
                <a:solidFill>
                  <a:schemeClr val="accent1">
                    <a:lumMod val="50000"/>
                  </a:schemeClr>
                </a:solidFill>
                <a:latin typeface="Calibri" panose="020F0502020204030204" pitchFamily="34" charset="0"/>
              </a:rPr>
              <a:t>Some children require additional consideration even if there is no immediate evidence of harm…</a:t>
            </a:r>
          </a:p>
          <a:p>
            <a:pPr marL="0" indent="0" algn="just">
              <a:buNone/>
              <a:defRPr/>
            </a:pPr>
            <a:endParaRPr lang="en-US" altLang="en-US" sz="1200" kern="1200" dirty="0" smtClean="0">
              <a:solidFill>
                <a:schemeClr val="accent1">
                  <a:lumMod val="50000"/>
                </a:schemeClr>
              </a:solidFill>
              <a:latin typeface="Calibri" panose="020F0502020204030204" pitchFamily="34" charset="0"/>
            </a:endParaRPr>
          </a:p>
          <a:p>
            <a:pPr marL="0" indent="0" algn="just">
              <a:buNone/>
              <a:defRPr/>
            </a:pPr>
            <a:r>
              <a:rPr lang="en-US" altLang="en-US" sz="2300" b="1" kern="1200" dirty="0" smtClean="0">
                <a:solidFill>
                  <a:schemeClr val="accent1">
                    <a:lumMod val="50000"/>
                  </a:schemeClr>
                </a:solidFill>
                <a:latin typeface="Calibri" panose="020F0502020204030204" pitchFamily="34" charset="0"/>
              </a:rPr>
              <a:t>Could the child be a Young Carer?</a:t>
            </a:r>
          </a:p>
          <a:p>
            <a:pPr marL="0" indent="0" algn="just">
              <a:buNone/>
              <a:defRPr/>
            </a:pPr>
            <a:r>
              <a:rPr lang="en-US" altLang="en-US" sz="2300" kern="1200" dirty="0" smtClean="0">
                <a:solidFill>
                  <a:schemeClr val="accent1">
                    <a:lumMod val="50000"/>
                  </a:schemeClr>
                </a:solidFill>
                <a:latin typeface="Calibri" panose="020F0502020204030204" pitchFamily="34" charset="0"/>
              </a:rPr>
              <a:t>Yes - the child / young person is entitled to an assessment of their needs and arrangements under the Children and Families Act</a:t>
            </a:r>
          </a:p>
          <a:p>
            <a:pPr marL="0" indent="0" algn="just">
              <a:buNone/>
              <a:defRPr/>
            </a:pPr>
            <a:endParaRPr lang="en-US" altLang="en-US" sz="1200" kern="1200" dirty="0" smtClean="0">
              <a:solidFill>
                <a:schemeClr val="accent1">
                  <a:lumMod val="50000"/>
                </a:schemeClr>
              </a:solidFill>
              <a:latin typeface="Calibri" panose="020F0502020204030204" pitchFamily="34" charset="0"/>
            </a:endParaRPr>
          </a:p>
          <a:p>
            <a:pPr marL="0" indent="0" algn="just">
              <a:buNone/>
              <a:defRPr/>
            </a:pPr>
            <a:r>
              <a:rPr lang="en-US" altLang="en-US" sz="2300" b="1" kern="1200" dirty="0" smtClean="0">
                <a:solidFill>
                  <a:schemeClr val="accent1">
                    <a:lumMod val="50000"/>
                  </a:schemeClr>
                </a:solidFill>
                <a:latin typeface="Calibri" panose="020F0502020204030204" pitchFamily="34" charset="0"/>
              </a:rPr>
              <a:t>Could the child be in a Private Fostering arrangement?</a:t>
            </a:r>
          </a:p>
          <a:p>
            <a:pPr marL="0" indent="0" algn="just">
              <a:buNone/>
              <a:defRPr/>
            </a:pPr>
            <a:r>
              <a:rPr lang="en-US" altLang="en-US" sz="2300" kern="1200" dirty="0" smtClean="0">
                <a:solidFill>
                  <a:schemeClr val="accent1">
                    <a:lumMod val="50000"/>
                  </a:schemeClr>
                </a:solidFill>
                <a:latin typeface="Calibri" panose="020F0502020204030204" pitchFamily="34" charset="0"/>
              </a:rPr>
              <a:t>Yes - the child / young person’s living arrangements must be assessed by Children's Social Care to ensure they are appropriate</a:t>
            </a:r>
          </a:p>
          <a:p>
            <a:pPr marL="0" indent="0" algn="just">
              <a:buNone/>
              <a:defRPr/>
            </a:pPr>
            <a:endParaRPr lang="en-US" altLang="en-US" sz="1200" kern="1200" dirty="0" smtClean="0">
              <a:solidFill>
                <a:schemeClr val="accent1">
                  <a:lumMod val="50000"/>
                </a:schemeClr>
              </a:solidFill>
              <a:latin typeface="Calibri" panose="020F0502020204030204" pitchFamily="34" charset="0"/>
            </a:endParaRPr>
          </a:p>
          <a:p>
            <a:pPr marL="0" indent="0" algn="just">
              <a:buNone/>
              <a:defRPr/>
            </a:pPr>
            <a:r>
              <a:rPr lang="en-US" altLang="en-US" sz="2300" b="1" kern="1200" dirty="0" smtClean="0">
                <a:solidFill>
                  <a:schemeClr val="accent1">
                    <a:lumMod val="50000"/>
                  </a:schemeClr>
                </a:solidFill>
                <a:latin typeface="Calibri" panose="020F0502020204030204" pitchFamily="34" charset="0"/>
              </a:rPr>
              <a:t>Does a child with a Disability require access to short breaks?</a:t>
            </a:r>
          </a:p>
          <a:p>
            <a:pPr marL="0" indent="0">
              <a:buNone/>
              <a:defRPr/>
            </a:pPr>
            <a:r>
              <a:rPr lang="en-US" altLang="en-US" sz="2300" kern="1200" dirty="0" smtClean="0">
                <a:solidFill>
                  <a:schemeClr val="accent1">
                    <a:lumMod val="50000"/>
                  </a:schemeClr>
                </a:solidFill>
                <a:latin typeface="Calibri" panose="020F0502020204030204" pitchFamily="34" charset="0"/>
              </a:rPr>
              <a:t>Yes - an assessment of need is required by the Children with Disabilities Team (or CSC if it is overnight breaks)</a:t>
            </a:r>
            <a:endParaRPr lang="en-US" altLang="en-US" sz="2300" kern="1200" dirty="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6"/>
            <a:ext cx="1115616" cy="116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51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7304348" cy="1143000"/>
          </a:xfrm>
        </p:spPr>
        <p:txBody>
          <a:bodyPr/>
          <a:lstStyle/>
          <a:p>
            <a:r>
              <a:rPr lang="en-GB" altLang="en-US" b="1" dirty="0">
                <a:solidFill>
                  <a:schemeClr val="accent1">
                    <a:lumMod val="50000"/>
                  </a:schemeClr>
                </a:solidFill>
                <a:latin typeface="Calibri" panose="020F0502020204030204" pitchFamily="34" charset="0"/>
              </a:rPr>
              <a:t>By the end of </a:t>
            </a:r>
            <a:r>
              <a:rPr lang="en-GB" altLang="en-US" b="1" dirty="0" smtClean="0">
                <a:solidFill>
                  <a:schemeClr val="accent1">
                    <a:lumMod val="50000"/>
                  </a:schemeClr>
                </a:solidFill>
                <a:latin typeface="Calibri" panose="020F0502020204030204" pitchFamily="34" charset="0"/>
              </a:rPr>
              <a:t>Part </a:t>
            </a:r>
            <a:r>
              <a:rPr lang="en-GB" altLang="en-US" b="1" dirty="0">
                <a:solidFill>
                  <a:schemeClr val="accent1">
                    <a:lumMod val="50000"/>
                  </a:schemeClr>
                </a:solidFill>
                <a:latin typeface="Calibri" panose="020F0502020204030204" pitchFamily="34" charset="0"/>
              </a:rPr>
              <a:t>1 </a:t>
            </a:r>
            <a:r>
              <a:rPr lang="en-GB" altLang="en-US" b="1" dirty="0" smtClean="0">
                <a:solidFill>
                  <a:schemeClr val="accent1">
                    <a:lumMod val="50000"/>
                  </a:schemeClr>
                </a:solidFill>
                <a:latin typeface="Calibri" panose="020F0502020204030204" pitchFamily="34" charset="0"/>
              </a:rPr>
              <a:t>you will be able to…</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685800" y="1700808"/>
            <a:ext cx="7772400" cy="4395192"/>
          </a:xfrm>
        </p:spPr>
        <p:txBody>
          <a:bodyPr/>
          <a:lstStyle/>
          <a:p>
            <a:pPr lvl="0" algn="just">
              <a:lnSpc>
                <a:spcPct val="90000"/>
              </a:lnSpc>
            </a:pPr>
            <a:r>
              <a:rPr lang="en-GB" altLang="en-US" sz="2800" dirty="0">
                <a:solidFill>
                  <a:schemeClr val="accent1">
                    <a:lumMod val="50000"/>
                  </a:schemeClr>
                </a:solidFill>
                <a:latin typeface="Calibri" panose="020F0502020204030204" pitchFamily="34" charset="0"/>
              </a:rPr>
              <a:t>List the definitions, categories and different signs and indicators of abuse</a:t>
            </a:r>
          </a:p>
          <a:p>
            <a:pPr lvl="0" algn="just">
              <a:lnSpc>
                <a:spcPct val="90000"/>
              </a:lnSpc>
            </a:pPr>
            <a:r>
              <a:rPr lang="en-GB" altLang="en-US" sz="2800" dirty="0">
                <a:solidFill>
                  <a:schemeClr val="accent1">
                    <a:lumMod val="50000"/>
                  </a:schemeClr>
                </a:solidFill>
                <a:latin typeface="Calibri" panose="020F0502020204030204" pitchFamily="34" charset="0"/>
              </a:rPr>
              <a:t>Explain Halton Levels of Need and know how we support vulnerable pupils</a:t>
            </a:r>
          </a:p>
          <a:p>
            <a:pPr lvl="0" algn="just">
              <a:lnSpc>
                <a:spcPct val="90000"/>
              </a:lnSpc>
            </a:pPr>
            <a:r>
              <a:rPr lang="en-GB" altLang="en-US" sz="2800" dirty="0">
                <a:solidFill>
                  <a:schemeClr val="accent1">
                    <a:lumMod val="50000"/>
                  </a:schemeClr>
                </a:solidFill>
                <a:latin typeface="Calibri" panose="020F0502020204030204" pitchFamily="34" charset="0"/>
              </a:rPr>
              <a:t>Recognise your role and responsibility in safeguarding children from harm</a:t>
            </a:r>
          </a:p>
          <a:p>
            <a:pPr lvl="0" algn="just">
              <a:lnSpc>
                <a:spcPct val="90000"/>
              </a:lnSpc>
            </a:pPr>
            <a:r>
              <a:rPr lang="en-GB" altLang="en-US" sz="2800" dirty="0" smtClean="0">
                <a:solidFill>
                  <a:schemeClr val="accent1">
                    <a:lumMod val="50000"/>
                  </a:schemeClr>
                </a:solidFill>
                <a:latin typeface="Calibri" panose="020F0502020204030204" pitchFamily="34" charset="0"/>
              </a:rPr>
              <a:t>Be </a:t>
            </a:r>
            <a:r>
              <a:rPr lang="en-GB" altLang="en-US" sz="2800" dirty="0">
                <a:solidFill>
                  <a:schemeClr val="accent1">
                    <a:lumMod val="50000"/>
                  </a:schemeClr>
                </a:solidFill>
                <a:latin typeface="Calibri" panose="020F0502020204030204" pitchFamily="34" charset="0"/>
              </a:rPr>
              <a:t>more proactive in safeguarding</a:t>
            </a:r>
          </a:p>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2" y="4763"/>
            <a:ext cx="1275895" cy="132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426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0"/>
            <a:ext cx="7772400" cy="1143000"/>
          </a:xfrm>
        </p:spPr>
        <p:txBody>
          <a:bodyPr/>
          <a:lstStyle/>
          <a:p>
            <a:r>
              <a:rPr lang="en-GB" b="1" dirty="0" smtClean="0">
                <a:solidFill>
                  <a:schemeClr val="accent1">
                    <a:lumMod val="50000"/>
                  </a:schemeClr>
                </a:solidFill>
                <a:latin typeface="Calibri" panose="020F0502020204030204" pitchFamily="34" charset="0"/>
              </a:rPr>
              <a:t>A Range of Needs</a:t>
            </a:r>
            <a:endParaRPr lang="en-GB" b="1" dirty="0">
              <a:solidFill>
                <a:schemeClr val="accent1">
                  <a:lumMod val="50000"/>
                </a:schemeClr>
              </a:solidFill>
              <a:latin typeface="Calibri" panose="020F0502020204030204" pitchFamily="34" charset="0"/>
            </a:endParaRPr>
          </a:p>
        </p:txBody>
      </p:sp>
      <p:pic>
        <p:nvPicPr>
          <p:cNvPr id="7" name="Picture 10" descr="MC90042317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152" y="1752674"/>
            <a:ext cx="776373" cy="77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1"/>
          <p:cNvSpPr>
            <a:spLocks noChangeShapeType="1"/>
          </p:cNvSpPr>
          <p:nvPr/>
        </p:nvSpPr>
        <p:spPr bwMode="auto">
          <a:xfrm>
            <a:off x="1247164" y="2141537"/>
            <a:ext cx="792162"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 name="Text Box 12"/>
          <p:cNvSpPr txBox="1">
            <a:spLocks noChangeArrowheads="1"/>
          </p:cNvSpPr>
          <p:nvPr/>
        </p:nvSpPr>
        <p:spPr bwMode="auto">
          <a:xfrm>
            <a:off x="1786913" y="1826506"/>
            <a:ext cx="1655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000" b="1" dirty="0">
                <a:solidFill>
                  <a:schemeClr val="accent1">
                    <a:lumMod val="50000"/>
                  </a:schemeClr>
                </a:solidFill>
                <a:latin typeface="Calibri" panose="020F0502020204030204" pitchFamily="34" charset="0"/>
              </a:rPr>
              <a:t>Vulnerable Child</a:t>
            </a:r>
          </a:p>
        </p:txBody>
      </p:sp>
      <p:sp>
        <p:nvSpPr>
          <p:cNvPr id="10" name="Line 14"/>
          <p:cNvSpPr>
            <a:spLocks noChangeShapeType="1"/>
          </p:cNvSpPr>
          <p:nvPr/>
        </p:nvSpPr>
        <p:spPr bwMode="auto">
          <a:xfrm>
            <a:off x="3275856" y="2141537"/>
            <a:ext cx="778008"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 name="Text Box 15"/>
          <p:cNvSpPr txBox="1">
            <a:spLocks noChangeArrowheads="1"/>
          </p:cNvSpPr>
          <p:nvPr/>
        </p:nvSpPr>
        <p:spPr bwMode="auto">
          <a:xfrm>
            <a:off x="3839550" y="1826506"/>
            <a:ext cx="1223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000" b="1" dirty="0">
                <a:solidFill>
                  <a:schemeClr val="accent1">
                    <a:lumMod val="50000"/>
                  </a:schemeClr>
                </a:solidFill>
                <a:latin typeface="Calibri" panose="020F0502020204030204" pitchFamily="34" charset="0"/>
              </a:rPr>
              <a:t>Child in Need</a:t>
            </a:r>
          </a:p>
        </p:txBody>
      </p:sp>
      <p:sp>
        <p:nvSpPr>
          <p:cNvPr id="12" name="Line 16"/>
          <p:cNvSpPr>
            <a:spLocks noChangeShapeType="1"/>
          </p:cNvSpPr>
          <p:nvPr/>
        </p:nvSpPr>
        <p:spPr bwMode="auto">
          <a:xfrm>
            <a:off x="4939689" y="2141537"/>
            <a:ext cx="9366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3" name="Text Box 17"/>
          <p:cNvSpPr txBox="1">
            <a:spLocks noChangeArrowheads="1"/>
          </p:cNvSpPr>
          <p:nvPr/>
        </p:nvSpPr>
        <p:spPr bwMode="auto">
          <a:xfrm>
            <a:off x="5927113" y="1826506"/>
            <a:ext cx="15843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2000" b="1" dirty="0">
                <a:solidFill>
                  <a:schemeClr val="accent1">
                    <a:lumMod val="50000"/>
                  </a:schemeClr>
                </a:solidFill>
                <a:latin typeface="Calibri" panose="020F0502020204030204" pitchFamily="34" charset="0"/>
              </a:rPr>
              <a:t>Child in need of Protection</a:t>
            </a:r>
          </a:p>
        </p:txBody>
      </p:sp>
      <p:sp>
        <p:nvSpPr>
          <p:cNvPr id="14" name="AutoShape 18"/>
          <p:cNvSpPr>
            <a:spLocks noChangeArrowheads="1"/>
          </p:cNvSpPr>
          <p:nvPr/>
        </p:nvSpPr>
        <p:spPr bwMode="auto">
          <a:xfrm>
            <a:off x="7619389" y="1273187"/>
            <a:ext cx="1308463" cy="1736699"/>
          </a:xfrm>
          <a:prstGeom prst="irregularSeal1">
            <a:avLst/>
          </a:prstGeom>
          <a:solidFill>
            <a:srgbClr val="FF0000"/>
          </a:solidFill>
          <a:ln w="19050" algn="ctr">
            <a:solidFill>
              <a:srgbClr val="FF0000"/>
            </a:solidFill>
            <a:miter lim="800000"/>
            <a:headEnd/>
            <a:tailEnd/>
          </a:ln>
          <a:effectLst>
            <a:outerShdw dist="35921" dir="2700000" algn="ctr" rotWithShape="0">
              <a:schemeClr val="bg2"/>
            </a:outerShdw>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300"/>
              </a:spcBef>
              <a:buFontTx/>
              <a:buNone/>
            </a:pPr>
            <a:r>
              <a:rPr lang="en-GB" altLang="en-US" sz="1800" b="1" dirty="0">
                <a:latin typeface="Calibri" panose="020F0502020204030204" pitchFamily="34" charset="0"/>
              </a:rPr>
              <a:t>Seriously </a:t>
            </a:r>
          </a:p>
          <a:p>
            <a:pPr algn="ctr" eaLnBrk="1" hangingPunct="1">
              <a:spcBef>
                <a:spcPts val="300"/>
              </a:spcBef>
              <a:buFontTx/>
              <a:buNone/>
            </a:pPr>
            <a:r>
              <a:rPr lang="en-GB" altLang="en-US" sz="1800" b="1" dirty="0">
                <a:latin typeface="Calibri" panose="020F0502020204030204" pitchFamily="34" charset="0"/>
              </a:rPr>
              <a:t>abusive </a:t>
            </a:r>
          </a:p>
          <a:p>
            <a:pPr algn="ctr" eaLnBrk="1" hangingPunct="1">
              <a:spcBef>
                <a:spcPts val="300"/>
              </a:spcBef>
              <a:buFontTx/>
              <a:buNone/>
            </a:pPr>
            <a:r>
              <a:rPr lang="en-GB" altLang="en-US" sz="1800" b="1" dirty="0">
                <a:latin typeface="Calibri" panose="020F0502020204030204" pitchFamily="34" charset="0"/>
              </a:rPr>
              <a:t>environment</a:t>
            </a:r>
          </a:p>
        </p:txBody>
      </p:sp>
      <p:sp>
        <p:nvSpPr>
          <p:cNvPr id="15" name="AutoShape 20"/>
          <p:cNvSpPr>
            <a:spLocks noChangeArrowheads="1"/>
          </p:cNvSpPr>
          <p:nvPr/>
        </p:nvSpPr>
        <p:spPr bwMode="auto">
          <a:xfrm>
            <a:off x="5652120" y="2685242"/>
            <a:ext cx="2376264" cy="743758"/>
          </a:xfrm>
          <a:prstGeom prst="rightArrow">
            <a:avLst>
              <a:gd name="adj1" fmla="val 50120"/>
              <a:gd name="adj2" fmla="val 175051"/>
            </a:avLst>
          </a:prstGeom>
          <a:solidFill>
            <a:srgbClr val="FF0000"/>
          </a:solidFill>
          <a:ln w="19050"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30000"/>
              </a:spcBef>
              <a:buFontTx/>
              <a:buNone/>
            </a:pPr>
            <a:r>
              <a:rPr lang="en-GB" altLang="en-US" sz="1350" b="1" dirty="0" smtClean="0">
                <a:latin typeface="Calibri" panose="020F0502020204030204" pitchFamily="34" charset="0"/>
              </a:rPr>
              <a:t>Child </a:t>
            </a:r>
            <a:r>
              <a:rPr lang="en-GB" altLang="en-US" sz="1350" b="1" dirty="0">
                <a:latin typeface="Calibri" panose="020F0502020204030204" pitchFamily="34" charset="0"/>
              </a:rPr>
              <a:t>Protection Procedures</a:t>
            </a:r>
          </a:p>
        </p:txBody>
      </p:sp>
      <p:sp>
        <p:nvSpPr>
          <p:cNvPr id="16" name="AutoShape 21"/>
          <p:cNvSpPr>
            <a:spLocks noChangeArrowheads="1"/>
          </p:cNvSpPr>
          <p:nvPr/>
        </p:nvSpPr>
        <p:spPr bwMode="auto">
          <a:xfrm>
            <a:off x="3995936" y="3334529"/>
            <a:ext cx="2306525" cy="741430"/>
          </a:xfrm>
          <a:prstGeom prst="rightArrow">
            <a:avLst>
              <a:gd name="adj1" fmla="val 50000"/>
              <a:gd name="adj2" fmla="val 177354"/>
            </a:avLst>
          </a:prstGeom>
          <a:solidFill>
            <a:srgbClr val="FFC000"/>
          </a:solidFill>
          <a:ln w="19050"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30000"/>
              </a:spcBef>
              <a:buFontTx/>
              <a:buNone/>
            </a:pPr>
            <a:r>
              <a:rPr lang="en-GB" altLang="en-US" sz="1400" b="1" dirty="0" smtClean="0">
                <a:latin typeface="Calibri" panose="020F0502020204030204" pitchFamily="34" charset="0"/>
              </a:rPr>
              <a:t>Child </a:t>
            </a:r>
            <a:r>
              <a:rPr lang="en-GB" altLang="en-US" sz="1400" b="1" dirty="0">
                <a:latin typeface="Calibri" panose="020F0502020204030204" pitchFamily="34" charset="0"/>
              </a:rPr>
              <a:t>in Need Procedures</a:t>
            </a:r>
          </a:p>
        </p:txBody>
      </p:sp>
      <p:sp>
        <p:nvSpPr>
          <p:cNvPr id="17" name="AutoShape 22"/>
          <p:cNvSpPr>
            <a:spLocks noChangeArrowheads="1"/>
          </p:cNvSpPr>
          <p:nvPr/>
        </p:nvSpPr>
        <p:spPr bwMode="auto">
          <a:xfrm>
            <a:off x="539552" y="4758225"/>
            <a:ext cx="7920879" cy="720725"/>
          </a:xfrm>
          <a:prstGeom prst="leftRightArrow">
            <a:avLst/>
          </a:prstGeom>
          <a:solidFill>
            <a:srgbClr val="CCFFCC"/>
          </a:solidFill>
          <a:ln w="19050" algn="ctr">
            <a:solidFill>
              <a:schemeClr val="tx1"/>
            </a:solidFill>
            <a:miter lim="800000"/>
            <a:headEnd/>
            <a:tailEnd/>
          </a:ln>
          <a:effectLst>
            <a:outerShdw dist="35921" dir="2700000" algn="ctr" rotWithShape="0">
              <a:schemeClr val="bg2"/>
            </a:outerShdw>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GB" altLang="en-US" sz="2000" b="1" dirty="0">
                <a:latin typeface="Calibri" panose="020F0502020204030204" pitchFamily="34" charset="0"/>
              </a:rPr>
              <a:t>Safeguarding</a:t>
            </a:r>
          </a:p>
        </p:txBody>
      </p:sp>
      <p:sp>
        <p:nvSpPr>
          <p:cNvPr id="19" name="Text Box 25"/>
          <p:cNvSpPr txBox="1">
            <a:spLocks noChangeArrowheads="1"/>
          </p:cNvSpPr>
          <p:nvPr/>
        </p:nvSpPr>
        <p:spPr bwMode="auto">
          <a:xfrm>
            <a:off x="1708460" y="5359293"/>
            <a:ext cx="5832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1800" b="1" dirty="0" smtClean="0">
                <a:latin typeface="Calibri" panose="020F0502020204030204" pitchFamily="34" charset="0"/>
              </a:rPr>
              <a:t>Meeting </a:t>
            </a:r>
            <a:r>
              <a:rPr lang="en-GB" altLang="en-US" sz="1800" b="1" dirty="0">
                <a:latin typeface="Calibri" panose="020F0502020204030204" pitchFamily="34" charset="0"/>
              </a:rPr>
              <a:t>the needs of every child</a:t>
            </a:r>
          </a:p>
        </p:txBody>
      </p:sp>
      <p:sp>
        <p:nvSpPr>
          <p:cNvPr id="20" name="AutoShape 21"/>
          <p:cNvSpPr>
            <a:spLocks noChangeArrowheads="1"/>
          </p:cNvSpPr>
          <p:nvPr/>
        </p:nvSpPr>
        <p:spPr bwMode="auto">
          <a:xfrm>
            <a:off x="1643244" y="4005064"/>
            <a:ext cx="2808287" cy="753161"/>
          </a:xfrm>
          <a:prstGeom prst="rightArrow">
            <a:avLst>
              <a:gd name="adj1" fmla="val 50000"/>
              <a:gd name="adj2" fmla="val 186462"/>
            </a:avLst>
          </a:prstGeom>
          <a:solidFill>
            <a:srgbClr val="FFFF00"/>
          </a:solidFill>
          <a:ln w="19050"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30000"/>
              </a:spcBef>
              <a:buFontTx/>
              <a:buNone/>
            </a:pPr>
            <a:r>
              <a:rPr lang="en-GB" altLang="en-US" sz="1400" b="1" dirty="0" smtClean="0">
                <a:latin typeface="Calibri" panose="020F0502020204030204" pitchFamily="34" charset="0"/>
              </a:rPr>
              <a:t>Early Help / MAP Procedures</a:t>
            </a:r>
            <a:endParaRPr lang="en-GB" altLang="en-US" sz="1400" b="1" dirty="0">
              <a:latin typeface="Calibri" panose="020F0502020204030204" pitchFamily="34" charset="0"/>
            </a:endParaRP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06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3568" y="188640"/>
            <a:ext cx="7772400"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charset="0"/>
              </a:defRPr>
            </a:lvl2pPr>
            <a:lvl3pPr algn="ctr" rtl="0" eaLnBrk="1" fontAlgn="base" hangingPunct="1">
              <a:spcBef>
                <a:spcPct val="0"/>
              </a:spcBef>
              <a:spcAft>
                <a:spcPct val="0"/>
              </a:spcAft>
              <a:defRPr sz="4400">
                <a:solidFill>
                  <a:schemeClr val="tx2"/>
                </a:solidFill>
                <a:latin typeface="Times" charset="0"/>
              </a:defRPr>
            </a:lvl3pPr>
            <a:lvl4pPr algn="ctr" rtl="0" eaLnBrk="1" fontAlgn="base" hangingPunct="1">
              <a:spcBef>
                <a:spcPct val="0"/>
              </a:spcBef>
              <a:spcAft>
                <a:spcPct val="0"/>
              </a:spcAft>
              <a:defRPr sz="4400">
                <a:solidFill>
                  <a:schemeClr val="tx2"/>
                </a:solidFill>
                <a:latin typeface="Times" charset="0"/>
              </a:defRPr>
            </a:lvl4pPr>
            <a:lvl5pPr algn="ctr" rtl="0" eaLnBrk="1" fontAlgn="base" hangingPunct="1">
              <a:spcBef>
                <a:spcPct val="0"/>
              </a:spcBef>
              <a:spcAft>
                <a:spcPct val="0"/>
              </a:spcAft>
              <a:defRPr sz="4400">
                <a:solidFill>
                  <a:schemeClr val="tx2"/>
                </a:solidFill>
                <a:latin typeface="Times" charset="0"/>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a:lstStyle>
          <a:p>
            <a:r>
              <a:rPr lang="en-GB" b="1" kern="0" dirty="0" smtClean="0">
                <a:solidFill>
                  <a:schemeClr val="accent1">
                    <a:lumMod val="50000"/>
                  </a:schemeClr>
                </a:solidFill>
                <a:latin typeface="Calibri" panose="020F0502020204030204" pitchFamily="34" charset="0"/>
              </a:rPr>
              <a:t>Halton Levels of Need</a:t>
            </a:r>
            <a:endParaRPr lang="en-GB" b="1" kern="0"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4035"/>
            <a:ext cx="936104" cy="936104"/>
          </a:xfrm>
          <a:prstGeom prst="rect">
            <a:avLst/>
          </a:prstGeom>
        </p:spPr>
      </p:pic>
      <p:pic>
        <p:nvPicPr>
          <p:cNvPr id="3" name="Picture 2" descr="http://haltonchildrenstrust.co.uk/wp-content/uploads/2013/12/Halton-Levels-of-Need-poster.pdf - Windows Internet Explore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317" t="13881" r="17303" b="8493"/>
          <a:stretch/>
        </p:blipFill>
        <p:spPr>
          <a:xfrm>
            <a:off x="1012126" y="908719"/>
            <a:ext cx="7056784" cy="5686301"/>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3350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92897"/>
            <a:ext cx="7772400" cy="1008112"/>
          </a:xfrm>
        </p:spPr>
        <p:txBody>
          <a:bodyPr/>
          <a:lstStyle/>
          <a:p>
            <a:pPr lvl="0" algn="ctr">
              <a:spcBef>
                <a:spcPct val="30000"/>
              </a:spcBef>
            </a:pPr>
            <a:r>
              <a:rPr lang="en-GB" altLang="en-US" sz="6600" kern="1200" cap="none" dirty="0" smtClean="0">
                <a:solidFill>
                  <a:schemeClr val="accent2">
                    <a:lumMod val="60000"/>
                    <a:lumOff val="40000"/>
                  </a:schemeClr>
                </a:solidFill>
                <a:latin typeface="Calibri" panose="020F0502020204030204" pitchFamily="34" charset="0"/>
              </a:rPr>
              <a:t>END OF PART 1</a:t>
            </a:r>
            <a:endParaRPr lang="en-GB" sz="4800" dirty="0">
              <a:solidFill>
                <a:schemeClr val="accent2">
                  <a:lumMod val="60000"/>
                  <a:lumOff val="40000"/>
                </a:schemeClr>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4035"/>
            <a:ext cx="936104" cy="936104"/>
          </a:xfrm>
          <a:prstGeom prst="rect">
            <a:avLst/>
          </a:prstGeom>
        </p:spPr>
      </p:pic>
      <p:pic>
        <p:nvPicPr>
          <p:cNvPr id="4" name="Picture 2" descr="C:\Users\noonn\Pictures\safeguarding withbox-child-circ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402" y="4136585"/>
            <a:ext cx="2189196" cy="1663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551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92897"/>
            <a:ext cx="7772400" cy="1008112"/>
          </a:xfrm>
        </p:spPr>
        <p:txBody>
          <a:bodyPr/>
          <a:lstStyle/>
          <a:p>
            <a:pPr lvl="0" algn="ctr">
              <a:spcBef>
                <a:spcPct val="30000"/>
              </a:spcBef>
            </a:pPr>
            <a:r>
              <a:rPr lang="en-GB" altLang="en-US" sz="6600" kern="1200" cap="none" dirty="0" smtClean="0">
                <a:solidFill>
                  <a:schemeClr val="accent2">
                    <a:lumMod val="60000"/>
                    <a:lumOff val="40000"/>
                  </a:schemeClr>
                </a:solidFill>
                <a:latin typeface="Calibri" panose="020F0502020204030204" pitchFamily="34" charset="0"/>
              </a:rPr>
              <a:t>PART </a:t>
            </a:r>
            <a:r>
              <a:rPr lang="en-GB" altLang="en-US" sz="6600" kern="1200" cap="none" dirty="0">
                <a:solidFill>
                  <a:schemeClr val="accent2">
                    <a:lumMod val="60000"/>
                    <a:lumOff val="40000"/>
                  </a:schemeClr>
                </a:solidFill>
                <a:latin typeface="Calibri" panose="020F0502020204030204" pitchFamily="34" charset="0"/>
              </a:rPr>
              <a:t>2</a:t>
            </a:r>
            <a:endParaRPr lang="en-GB" sz="4800" dirty="0">
              <a:solidFill>
                <a:schemeClr val="accent2">
                  <a:lumMod val="60000"/>
                  <a:lumOff val="40000"/>
                </a:schemeClr>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4" name="Picture 2" descr="C:\Users\noonn\Pictures\safeguarding withbox-child-circ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402" y="4136585"/>
            <a:ext cx="2189196" cy="1663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8754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304348" cy="1143000"/>
          </a:xfrm>
        </p:spPr>
        <p:txBody>
          <a:bodyPr/>
          <a:lstStyle/>
          <a:p>
            <a:r>
              <a:rPr lang="en-GB" altLang="en-US" b="1" dirty="0">
                <a:solidFill>
                  <a:schemeClr val="accent1">
                    <a:lumMod val="50000"/>
                  </a:schemeClr>
                </a:solidFill>
                <a:latin typeface="Calibri" panose="020F0502020204030204" pitchFamily="34" charset="0"/>
              </a:rPr>
              <a:t>By the end of </a:t>
            </a:r>
            <a:r>
              <a:rPr lang="en-GB" altLang="en-US" b="1" dirty="0" smtClean="0">
                <a:solidFill>
                  <a:schemeClr val="accent1">
                    <a:lumMod val="50000"/>
                  </a:schemeClr>
                </a:solidFill>
                <a:latin typeface="Calibri" panose="020F0502020204030204" pitchFamily="34" charset="0"/>
              </a:rPr>
              <a:t>Part 2 you will be able to…</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647564" y="1772816"/>
            <a:ext cx="7772400" cy="4611216"/>
          </a:xfrm>
        </p:spPr>
        <p:txBody>
          <a:bodyPr/>
          <a:lstStyle/>
          <a:p>
            <a:pPr lvl="0" algn="just">
              <a:lnSpc>
                <a:spcPct val="90000"/>
              </a:lnSpc>
            </a:pPr>
            <a:r>
              <a:rPr lang="en-GB" altLang="en-US" sz="2800" dirty="0">
                <a:solidFill>
                  <a:schemeClr val="accent1">
                    <a:lumMod val="50000"/>
                  </a:schemeClr>
                </a:solidFill>
                <a:latin typeface="Calibri" panose="020F0502020204030204" pitchFamily="34" charset="0"/>
              </a:rPr>
              <a:t>Describe the management of disclosures and the reporting and recording of concerns relating to child welfare</a:t>
            </a:r>
          </a:p>
          <a:p>
            <a:pPr lvl="0" algn="just">
              <a:lnSpc>
                <a:spcPct val="90000"/>
              </a:lnSpc>
            </a:pPr>
            <a:r>
              <a:rPr lang="en-GB" altLang="en-US" sz="2800" dirty="0">
                <a:solidFill>
                  <a:schemeClr val="accent1">
                    <a:lumMod val="50000"/>
                  </a:schemeClr>
                </a:solidFill>
                <a:latin typeface="Calibri" panose="020F0502020204030204" pitchFamily="34" charset="0"/>
              </a:rPr>
              <a:t>Follow procedures regarding the management of </a:t>
            </a:r>
            <a:r>
              <a:rPr lang="en-GB" altLang="en-US" sz="2800" dirty="0" smtClean="0">
                <a:solidFill>
                  <a:schemeClr val="accent1">
                    <a:lumMod val="50000"/>
                  </a:schemeClr>
                </a:solidFill>
                <a:latin typeface="Calibri" panose="020F0502020204030204" pitchFamily="34" charset="0"/>
              </a:rPr>
              <a:t>allegations </a:t>
            </a:r>
            <a:r>
              <a:rPr lang="en-GB" altLang="en-US" sz="2800" dirty="0">
                <a:solidFill>
                  <a:schemeClr val="accent1">
                    <a:lumMod val="50000"/>
                  </a:schemeClr>
                </a:solidFill>
                <a:latin typeface="Calibri" panose="020F0502020204030204" pitchFamily="34" charset="0"/>
              </a:rPr>
              <a:t>and safer working practices</a:t>
            </a:r>
          </a:p>
          <a:p>
            <a:pPr lvl="0" algn="just">
              <a:lnSpc>
                <a:spcPct val="90000"/>
              </a:lnSpc>
            </a:pPr>
            <a:r>
              <a:rPr lang="en-GB" altLang="en-US" sz="2800" dirty="0">
                <a:solidFill>
                  <a:schemeClr val="accent1">
                    <a:lumMod val="50000"/>
                  </a:schemeClr>
                </a:solidFill>
                <a:latin typeface="Calibri" panose="020F0502020204030204" pitchFamily="34" charset="0"/>
              </a:rPr>
              <a:t>Recognise your role and responsibility in safeguarding children from harm</a:t>
            </a:r>
          </a:p>
          <a:p>
            <a:pPr lvl="0" algn="just">
              <a:lnSpc>
                <a:spcPct val="90000"/>
              </a:lnSpc>
            </a:pPr>
            <a:r>
              <a:rPr lang="en-GB" altLang="en-US" sz="2800" dirty="0" smtClean="0">
                <a:solidFill>
                  <a:schemeClr val="accent1">
                    <a:lumMod val="50000"/>
                  </a:schemeClr>
                </a:solidFill>
                <a:latin typeface="Calibri" panose="020F0502020204030204" pitchFamily="34" charset="0"/>
              </a:rPr>
              <a:t>Be </a:t>
            </a:r>
            <a:r>
              <a:rPr lang="en-GB" altLang="en-US" sz="2800" dirty="0">
                <a:solidFill>
                  <a:schemeClr val="accent1">
                    <a:lumMod val="50000"/>
                  </a:schemeClr>
                </a:solidFill>
                <a:latin typeface="Calibri" panose="020F0502020204030204" pitchFamily="34" charset="0"/>
              </a:rPr>
              <a:t>more proactive in safeguarding</a:t>
            </a:r>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4035"/>
            <a:ext cx="936104" cy="93610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5124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16832"/>
            <a:ext cx="7772400" cy="1008112"/>
          </a:xfrm>
        </p:spPr>
        <p:txBody>
          <a:bodyPr/>
          <a:lstStyle/>
          <a:p>
            <a:pPr lvl="0" algn="ctr">
              <a:spcBef>
                <a:spcPct val="30000"/>
              </a:spcBef>
            </a:pPr>
            <a:r>
              <a:rPr lang="en-GB" altLang="en-US" sz="6600" kern="1200" cap="none" dirty="0" smtClean="0">
                <a:solidFill>
                  <a:schemeClr val="accent2">
                    <a:lumMod val="60000"/>
                    <a:lumOff val="40000"/>
                  </a:schemeClr>
                </a:solidFill>
                <a:latin typeface="Calibri" panose="020F0502020204030204" pitchFamily="34" charset="0"/>
              </a:rPr>
              <a:t>DEALING WITH CONCERNS</a:t>
            </a:r>
            <a:endParaRPr lang="en-GB" sz="4800" dirty="0">
              <a:solidFill>
                <a:schemeClr val="accent2">
                  <a:lumMod val="60000"/>
                  <a:lumOff val="40000"/>
                </a:schemeClr>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4" name="Picture 2" descr="C:\Users\noonn\Pictures\safeguarding withbox-child-circ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402" y="4136585"/>
            <a:ext cx="2189196" cy="1663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903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13294"/>
            <a:ext cx="7772400" cy="1143000"/>
          </a:xfrm>
        </p:spPr>
        <p:txBody>
          <a:bodyPr/>
          <a:lstStyle/>
          <a:p>
            <a:r>
              <a:rPr lang="en-GB" b="1" dirty="0" smtClean="0">
                <a:solidFill>
                  <a:schemeClr val="accent1">
                    <a:lumMod val="50000"/>
                  </a:schemeClr>
                </a:solidFill>
                <a:latin typeface="Calibri" panose="020F0502020204030204" pitchFamily="34" charset="0"/>
              </a:rPr>
              <a:t>What to do if you see or hear something that concerns you</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1772816"/>
            <a:ext cx="8208912" cy="4323184"/>
          </a:xfrm>
        </p:spPr>
        <p:txBody>
          <a:bodyPr/>
          <a:lstStyle/>
          <a:p>
            <a:r>
              <a:rPr lang="en-US" sz="2800" dirty="0">
                <a:solidFill>
                  <a:schemeClr val="accent1">
                    <a:lumMod val="50000"/>
                  </a:schemeClr>
                </a:solidFill>
                <a:latin typeface="Calibri" panose="020F0502020204030204" pitchFamily="34" charset="0"/>
              </a:rPr>
              <a:t>Don’t ignore it</a:t>
            </a:r>
          </a:p>
          <a:p>
            <a:r>
              <a:rPr lang="en-US" sz="2800" dirty="0" smtClean="0">
                <a:solidFill>
                  <a:schemeClr val="accent1">
                    <a:lumMod val="50000"/>
                  </a:schemeClr>
                </a:solidFill>
                <a:latin typeface="Calibri" panose="020F0502020204030204" pitchFamily="34" charset="0"/>
              </a:rPr>
              <a:t>Act </a:t>
            </a:r>
            <a:r>
              <a:rPr lang="en-US" sz="2800" dirty="0">
                <a:solidFill>
                  <a:schemeClr val="accent1">
                    <a:lumMod val="50000"/>
                  </a:schemeClr>
                </a:solidFill>
                <a:latin typeface="Calibri" panose="020F0502020204030204" pitchFamily="34" charset="0"/>
              </a:rPr>
              <a:t>quickly if you are concerned about a child’s </a:t>
            </a:r>
            <a:r>
              <a:rPr lang="en-US" sz="2800" dirty="0" smtClean="0">
                <a:solidFill>
                  <a:schemeClr val="accent1">
                    <a:lumMod val="50000"/>
                  </a:schemeClr>
                </a:solidFill>
                <a:latin typeface="Calibri" panose="020F0502020204030204" pitchFamily="34" charset="0"/>
              </a:rPr>
              <a:t>safety – a timely response</a:t>
            </a:r>
            <a:endParaRPr lang="en-US" sz="2800" dirty="0">
              <a:solidFill>
                <a:schemeClr val="accent1">
                  <a:lumMod val="50000"/>
                </a:schemeClr>
              </a:solidFill>
              <a:latin typeface="Calibri" panose="020F0502020204030204" pitchFamily="34" charset="0"/>
            </a:endParaRPr>
          </a:p>
          <a:p>
            <a:r>
              <a:rPr lang="en-US" sz="2800" dirty="0">
                <a:solidFill>
                  <a:schemeClr val="accent1">
                    <a:lumMod val="50000"/>
                  </a:schemeClr>
                </a:solidFill>
                <a:latin typeface="Calibri" panose="020F0502020204030204" pitchFamily="34" charset="0"/>
              </a:rPr>
              <a:t>Use </a:t>
            </a:r>
            <a:r>
              <a:rPr lang="en-US" sz="2800" dirty="0" smtClean="0">
                <a:solidFill>
                  <a:schemeClr val="accent1">
                    <a:lumMod val="50000"/>
                  </a:schemeClr>
                </a:solidFill>
                <a:latin typeface="Calibri" panose="020F0502020204030204" pitchFamily="34" charset="0"/>
              </a:rPr>
              <a:t>our school’s </a:t>
            </a:r>
            <a:r>
              <a:rPr lang="en-US" sz="2800" dirty="0">
                <a:solidFill>
                  <a:schemeClr val="accent1">
                    <a:lumMod val="50000"/>
                  </a:schemeClr>
                </a:solidFill>
                <a:latin typeface="Calibri" panose="020F0502020204030204" pitchFamily="34" charset="0"/>
              </a:rPr>
              <a:t>welfare </a:t>
            </a:r>
            <a:r>
              <a:rPr lang="en-US" sz="2800" dirty="0" smtClean="0">
                <a:solidFill>
                  <a:schemeClr val="accent1">
                    <a:lumMod val="50000"/>
                  </a:schemeClr>
                </a:solidFill>
                <a:latin typeface="Calibri" panose="020F0502020204030204" pitchFamily="34" charset="0"/>
              </a:rPr>
              <a:t>concern / reporting </a:t>
            </a:r>
            <a:r>
              <a:rPr lang="en-US" sz="2800" dirty="0">
                <a:solidFill>
                  <a:schemeClr val="accent1">
                    <a:lumMod val="50000"/>
                  </a:schemeClr>
                </a:solidFill>
                <a:latin typeface="Calibri" panose="020F0502020204030204" pitchFamily="34" charset="0"/>
              </a:rPr>
              <a:t>form</a:t>
            </a:r>
          </a:p>
          <a:p>
            <a:r>
              <a:rPr lang="en-US" sz="2800" dirty="0">
                <a:solidFill>
                  <a:schemeClr val="accent1">
                    <a:lumMod val="50000"/>
                  </a:schemeClr>
                </a:solidFill>
                <a:latin typeface="Calibri" panose="020F0502020204030204" pitchFamily="34" charset="0"/>
              </a:rPr>
              <a:t>Speak to the </a:t>
            </a:r>
            <a:r>
              <a:rPr lang="en-US" sz="2800" dirty="0" smtClean="0">
                <a:solidFill>
                  <a:schemeClr val="accent1">
                    <a:lumMod val="50000"/>
                  </a:schemeClr>
                </a:solidFill>
                <a:latin typeface="Calibri" panose="020F0502020204030204" pitchFamily="34" charset="0"/>
              </a:rPr>
              <a:t>Designated Safeguarding Lead </a:t>
            </a:r>
            <a:r>
              <a:rPr lang="en-US" sz="2800" dirty="0">
                <a:solidFill>
                  <a:schemeClr val="accent1">
                    <a:lumMod val="50000"/>
                  </a:schemeClr>
                </a:solidFill>
                <a:latin typeface="Calibri" panose="020F0502020204030204" pitchFamily="34" charset="0"/>
              </a:rPr>
              <a:t>as soon as you </a:t>
            </a:r>
            <a:r>
              <a:rPr lang="en-US" sz="2800" dirty="0" smtClean="0">
                <a:solidFill>
                  <a:schemeClr val="accent1">
                    <a:lumMod val="50000"/>
                  </a:schemeClr>
                </a:solidFill>
                <a:latin typeface="Calibri" panose="020F0502020204030204" pitchFamily="34" charset="0"/>
              </a:rPr>
              <a:t>can.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3631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72400" cy="1143000"/>
          </a:xfrm>
        </p:spPr>
        <p:txBody>
          <a:bodyPr/>
          <a:lstStyle/>
          <a:p>
            <a:r>
              <a:rPr lang="en-GB" b="1" dirty="0" smtClean="0">
                <a:solidFill>
                  <a:schemeClr val="accent1">
                    <a:lumMod val="50000"/>
                  </a:schemeClr>
                </a:solidFill>
                <a:latin typeface="Calibri" panose="020F0502020204030204" pitchFamily="34" charset="0"/>
              </a:rPr>
              <a:t>Confidentiality and Sensitivity</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1268760"/>
            <a:ext cx="8208912" cy="4755232"/>
          </a:xfrm>
        </p:spPr>
        <p:txBody>
          <a:bodyPr/>
          <a:lstStyle/>
          <a:p>
            <a:pPr algn="just"/>
            <a:r>
              <a:rPr lang="en-US" sz="2800" dirty="0">
                <a:solidFill>
                  <a:schemeClr val="accent1">
                    <a:lumMod val="50000"/>
                  </a:schemeClr>
                </a:solidFill>
                <a:latin typeface="Calibri" panose="020F0502020204030204" pitchFamily="34" charset="0"/>
              </a:rPr>
              <a:t>All information about welfare concerns or possible child abuse is sensitive and should be treated as </a:t>
            </a:r>
            <a:r>
              <a:rPr lang="en-US" sz="2800" dirty="0" smtClean="0">
                <a:solidFill>
                  <a:schemeClr val="accent1">
                    <a:lumMod val="50000"/>
                  </a:schemeClr>
                </a:solidFill>
                <a:latin typeface="Calibri" panose="020F0502020204030204" pitchFamily="34" charset="0"/>
              </a:rPr>
              <a:t>confidential</a:t>
            </a:r>
          </a:p>
          <a:p>
            <a:pPr algn="just"/>
            <a:r>
              <a:rPr lang="en-US" sz="2800" dirty="0" smtClean="0">
                <a:solidFill>
                  <a:schemeClr val="accent1">
                    <a:lumMod val="50000"/>
                  </a:schemeClr>
                </a:solidFill>
                <a:latin typeface="Calibri" panose="020F0502020204030204" pitchFamily="34" charset="0"/>
              </a:rPr>
              <a:t>Such concerns should </a:t>
            </a:r>
            <a:r>
              <a:rPr lang="en-US" sz="2800" i="1" dirty="0" smtClean="0">
                <a:solidFill>
                  <a:schemeClr val="accent1">
                    <a:lumMod val="50000"/>
                  </a:schemeClr>
                </a:solidFill>
                <a:latin typeface="Calibri" panose="020F0502020204030204" pitchFamily="34" charset="0"/>
              </a:rPr>
              <a:t>only</a:t>
            </a:r>
            <a:r>
              <a:rPr lang="en-US" sz="2800" dirty="0" smtClean="0">
                <a:solidFill>
                  <a:schemeClr val="accent1">
                    <a:lumMod val="50000"/>
                  </a:schemeClr>
                </a:solidFill>
                <a:latin typeface="Calibri" panose="020F0502020204030204" pitchFamily="34" charset="0"/>
              </a:rPr>
              <a:t> be shared with the relevant Safeguarding staff in school</a:t>
            </a:r>
            <a:endParaRPr lang="en-US" sz="2800" dirty="0">
              <a:solidFill>
                <a:schemeClr val="accent1">
                  <a:lumMod val="50000"/>
                </a:schemeClr>
              </a:solidFill>
              <a:latin typeface="Calibri" panose="020F0502020204030204" pitchFamily="34" charset="0"/>
            </a:endParaRPr>
          </a:p>
          <a:p>
            <a:pPr algn="just"/>
            <a:r>
              <a:rPr lang="en-US" sz="2800" dirty="0">
                <a:solidFill>
                  <a:schemeClr val="accent1">
                    <a:lumMod val="50000"/>
                  </a:schemeClr>
                </a:solidFill>
                <a:latin typeface="Calibri" panose="020F0502020204030204" pitchFamily="34" charset="0"/>
              </a:rPr>
              <a:t>The </a:t>
            </a:r>
            <a:r>
              <a:rPr lang="en-US" sz="2800" dirty="0" smtClean="0">
                <a:solidFill>
                  <a:schemeClr val="accent1">
                    <a:lumMod val="50000"/>
                  </a:schemeClr>
                </a:solidFill>
                <a:latin typeface="Calibri" panose="020F0502020204030204" pitchFamily="34" charset="0"/>
              </a:rPr>
              <a:t>DSL will </a:t>
            </a:r>
            <a:r>
              <a:rPr lang="en-US" sz="2800" dirty="0">
                <a:solidFill>
                  <a:schemeClr val="accent1">
                    <a:lumMod val="50000"/>
                  </a:schemeClr>
                </a:solidFill>
                <a:latin typeface="Calibri" panose="020F0502020204030204" pitchFamily="34" charset="0"/>
              </a:rPr>
              <a:t>speak to you to let you know who else needs to know</a:t>
            </a:r>
          </a:p>
          <a:p>
            <a:pPr algn="just"/>
            <a:r>
              <a:rPr lang="en-US" sz="2800" dirty="0">
                <a:solidFill>
                  <a:schemeClr val="accent1">
                    <a:lumMod val="50000"/>
                  </a:schemeClr>
                </a:solidFill>
                <a:latin typeface="Calibri" panose="020F0502020204030204" pitchFamily="34" charset="0"/>
              </a:rPr>
              <a:t>Written records are also confidential and subject to Data Protection legislation – must be stored in a locked drawer or desk</a:t>
            </a:r>
            <a:endParaRPr lang="en-GB"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691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931" y="85192"/>
            <a:ext cx="6794216" cy="1143000"/>
          </a:xfrm>
        </p:spPr>
        <p:txBody>
          <a:bodyPr/>
          <a:lstStyle/>
          <a:p>
            <a:r>
              <a:rPr lang="en-GB" b="1" dirty="0" smtClean="0">
                <a:solidFill>
                  <a:schemeClr val="accent1">
                    <a:lumMod val="50000"/>
                  </a:schemeClr>
                </a:solidFill>
                <a:latin typeface="Calibri" panose="020F0502020204030204" pitchFamily="34" charset="0"/>
              </a:rPr>
              <a:t>If a pupil tells you they are worried about their safety…</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17989" y="1268760"/>
            <a:ext cx="8430475" cy="5112568"/>
          </a:xfrm>
        </p:spPr>
        <p:txBody>
          <a:bodyPr/>
          <a:lstStyle/>
          <a:p>
            <a:pPr marL="0" indent="0">
              <a:buNone/>
            </a:pPr>
            <a:r>
              <a:rPr lang="en-US" sz="2800" b="1" dirty="0" smtClean="0">
                <a:solidFill>
                  <a:schemeClr val="accent1">
                    <a:lumMod val="50000"/>
                  </a:schemeClr>
                </a:solidFill>
                <a:latin typeface="Calibri" panose="020F0502020204030204" pitchFamily="34" charset="0"/>
              </a:rPr>
              <a:t>When listening to a disclosure </a:t>
            </a:r>
            <a:r>
              <a:rPr lang="en-US" sz="2800" b="1" dirty="0" smtClean="0">
                <a:solidFill>
                  <a:srgbClr val="00B050"/>
                </a:solidFill>
                <a:effectLst>
                  <a:outerShdw blurRad="38100" dist="38100" dir="2700000" algn="tl">
                    <a:srgbClr val="000000">
                      <a:alpha val="43137"/>
                    </a:srgbClr>
                  </a:outerShdw>
                </a:effectLst>
                <a:latin typeface="Calibri" panose="020F0502020204030204" pitchFamily="34" charset="0"/>
              </a:rPr>
              <a:t>DO</a:t>
            </a:r>
            <a:r>
              <a:rPr lang="en-US" sz="2800" b="1" dirty="0" smtClean="0">
                <a:solidFill>
                  <a:schemeClr val="accent1">
                    <a:lumMod val="50000"/>
                  </a:schemeClr>
                </a:solidFill>
                <a:latin typeface="Calibri" panose="020F0502020204030204" pitchFamily="34" charset="0"/>
              </a:rPr>
              <a:t>:</a:t>
            </a:r>
          </a:p>
          <a:p>
            <a:pPr algn="just"/>
            <a:r>
              <a:rPr lang="en-US" sz="2200" dirty="0" smtClean="0">
                <a:solidFill>
                  <a:schemeClr val="accent1">
                    <a:lumMod val="50000"/>
                  </a:schemeClr>
                </a:solidFill>
                <a:latin typeface="Calibri" panose="020F0502020204030204" pitchFamily="34" charset="0"/>
              </a:rPr>
              <a:t>Stay </a:t>
            </a:r>
            <a:r>
              <a:rPr lang="en-US" sz="2200" dirty="0">
                <a:solidFill>
                  <a:schemeClr val="accent1">
                    <a:lumMod val="50000"/>
                  </a:schemeClr>
                </a:solidFill>
                <a:latin typeface="Calibri" panose="020F0502020204030204" pitchFamily="34" charset="0"/>
              </a:rPr>
              <a:t>calm</a:t>
            </a:r>
          </a:p>
          <a:p>
            <a:pPr algn="just"/>
            <a:r>
              <a:rPr lang="en-US" sz="2200" dirty="0">
                <a:solidFill>
                  <a:schemeClr val="accent1">
                    <a:lumMod val="50000"/>
                  </a:schemeClr>
                </a:solidFill>
                <a:latin typeface="Calibri" panose="020F0502020204030204" pitchFamily="34" charset="0"/>
              </a:rPr>
              <a:t>Be aware of your body language - nod and make reassuring noises and show the child you care through your facial and body language </a:t>
            </a:r>
          </a:p>
          <a:p>
            <a:pPr algn="just"/>
            <a:r>
              <a:rPr lang="en-US" sz="2200" dirty="0" smtClean="0">
                <a:solidFill>
                  <a:schemeClr val="accent1">
                    <a:lumMod val="50000"/>
                  </a:schemeClr>
                </a:solidFill>
                <a:latin typeface="Calibri" panose="020F0502020204030204" pitchFamily="34" charset="0"/>
              </a:rPr>
              <a:t>Listen to the </a:t>
            </a:r>
            <a:r>
              <a:rPr lang="en-US" sz="2200" dirty="0">
                <a:solidFill>
                  <a:schemeClr val="accent1">
                    <a:lumMod val="50000"/>
                  </a:schemeClr>
                </a:solidFill>
                <a:latin typeface="Calibri" panose="020F0502020204030204" pitchFamily="34" charset="0"/>
              </a:rPr>
              <a:t>child </a:t>
            </a:r>
            <a:r>
              <a:rPr lang="en-US" sz="2200" dirty="0" smtClean="0">
                <a:solidFill>
                  <a:schemeClr val="accent1">
                    <a:lumMod val="50000"/>
                  </a:schemeClr>
                </a:solidFill>
                <a:latin typeface="Calibri" panose="020F0502020204030204" pitchFamily="34" charset="0"/>
              </a:rPr>
              <a:t>without interrupting - pay particular attention to the child’s words</a:t>
            </a:r>
            <a:endParaRPr lang="en-US" sz="2200" dirty="0">
              <a:solidFill>
                <a:schemeClr val="accent1">
                  <a:lumMod val="50000"/>
                </a:schemeClr>
              </a:solidFill>
              <a:latin typeface="Calibri" panose="020F0502020204030204" pitchFamily="34" charset="0"/>
            </a:endParaRPr>
          </a:p>
          <a:p>
            <a:pPr algn="just"/>
            <a:r>
              <a:rPr lang="en-US" sz="2200" dirty="0" smtClean="0">
                <a:solidFill>
                  <a:schemeClr val="accent1">
                    <a:lumMod val="50000"/>
                  </a:schemeClr>
                </a:solidFill>
                <a:latin typeface="Calibri" panose="020F0502020204030204" pitchFamily="34" charset="0"/>
              </a:rPr>
              <a:t>Give </a:t>
            </a:r>
            <a:r>
              <a:rPr lang="en-US" sz="2200" dirty="0">
                <a:solidFill>
                  <a:schemeClr val="accent1">
                    <a:lumMod val="50000"/>
                  </a:schemeClr>
                </a:solidFill>
                <a:latin typeface="Calibri" panose="020F0502020204030204" pitchFamily="34" charset="0"/>
              </a:rPr>
              <a:t>the child time, don’t hurry them</a:t>
            </a:r>
          </a:p>
          <a:p>
            <a:pPr algn="just"/>
            <a:r>
              <a:rPr lang="en-US" sz="2200" dirty="0">
                <a:solidFill>
                  <a:schemeClr val="accent1">
                    <a:lumMod val="50000"/>
                  </a:schemeClr>
                </a:solidFill>
                <a:latin typeface="Calibri" panose="020F0502020204030204" pitchFamily="34" charset="0"/>
              </a:rPr>
              <a:t>Explain that you want to help and you </a:t>
            </a:r>
            <a:r>
              <a:rPr lang="en-US" sz="2200" u="sng" dirty="0">
                <a:solidFill>
                  <a:schemeClr val="accent1">
                    <a:lumMod val="50000"/>
                  </a:schemeClr>
                </a:solidFill>
                <a:latin typeface="Calibri" panose="020F0502020204030204" pitchFamily="34" charset="0"/>
              </a:rPr>
              <a:t>must</a:t>
            </a:r>
            <a:r>
              <a:rPr lang="en-US" sz="2200" dirty="0">
                <a:solidFill>
                  <a:schemeClr val="accent1">
                    <a:lumMod val="50000"/>
                  </a:schemeClr>
                </a:solidFill>
                <a:latin typeface="Calibri" panose="020F0502020204030204" pitchFamily="34" charset="0"/>
              </a:rPr>
              <a:t> tell someone else who will know what to do </a:t>
            </a:r>
            <a:endParaRPr lang="en-US" sz="2200" dirty="0" smtClean="0">
              <a:solidFill>
                <a:schemeClr val="accent1">
                  <a:lumMod val="50000"/>
                </a:schemeClr>
              </a:solidFill>
              <a:latin typeface="Calibri" panose="020F0502020204030204" pitchFamily="34" charset="0"/>
            </a:endParaRPr>
          </a:p>
          <a:p>
            <a:pPr algn="just"/>
            <a:r>
              <a:rPr lang="en-US" sz="2200" dirty="0" smtClean="0">
                <a:solidFill>
                  <a:schemeClr val="accent1">
                    <a:lumMod val="50000"/>
                  </a:schemeClr>
                </a:solidFill>
                <a:latin typeface="Calibri" panose="020F0502020204030204" pitchFamily="34" charset="0"/>
              </a:rPr>
              <a:t>Offer reassurance - tell the child they have done the right thing by telling you</a:t>
            </a:r>
            <a:endParaRPr lang="en-US" sz="2200" dirty="0">
              <a:solidFill>
                <a:schemeClr val="accent1">
                  <a:lumMod val="50000"/>
                </a:schemeClr>
              </a:solidFill>
              <a:latin typeface="Calibri" panose="020F0502020204030204" pitchFamily="34" charset="0"/>
            </a:endParaRPr>
          </a:p>
          <a:p>
            <a:r>
              <a:rPr lang="en-US" sz="2200" dirty="0">
                <a:solidFill>
                  <a:schemeClr val="accent1">
                    <a:lumMod val="50000"/>
                  </a:schemeClr>
                </a:solidFill>
                <a:latin typeface="Calibri" panose="020F0502020204030204" pitchFamily="34" charset="0"/>
              </a:rPr>
              <a:t>Give the child other sources of confidential help e.g. Childlin</a:t>
            </a:r>
            <a:r>
              <a:rPr lang="en-US" sz="2200" dirty="0">
                <a:solidFill>
                  <a:srgbClr val="2F6E73"/>
                </a:solidFill>
                <a:latin typeface="Calibri" panose="020F0502020204030204" pitchFamily="34" charset="0"/>
              </a:rPr>
              <a:t>e</a:t>
            </a:r>
          </a:p>
          <a:p>
            <a:pPr algn="just"/>
            <a:r>
              <a:rPr lang="en-US" sz="2200" dirty="0" smtClean="0">
                <a:solidFill>
                  <a:schemeClr val="accent1">
                    <a:lumMod val="50000"/>
                  </a:schemeClr>
                </a:solidFill>
                <a:latin typeface="Calibri" panose="020F0502020204030204" pitchFamily="34" charset="0"/>
              </a:rPr>
              <a:t>Inform </a:t>
            </a:r>
            <a:r>
              <a:rPr lang="en-US" sz="2200" dirty="0">
                <a:solidFill>
                  <a:schemeClr val="accent1">
                    <a:lumMod val="50000"/>
                  </a:schemeClr>
                </a:solidFill>
                <a:latin typeface="Calibri" panose="020F0502020204030204" pitchFamily="34" charset="0"/>
              </a:rPr>
              <a:t>the </a:t>
            </a:r>
            <a:r>
              <a:rPr lang="en-US" sz="2200" dirty="0" smtClean="0">
                <a:solidFill>
                  <a:schemeClr val="accent1">
                    <a:lumMod val="50000"/>
                  </a:schemeClr>
                </a:solidFill>
                <a:latin typeface="Calibri" panose="020F0502020204030204" pitchFamily="34" charset="0"/>
              </a:rPr>
              <a:t>DSL without delay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0000"/>
          <a:stretch/>
        </p:blipFill>
        <p:spPr>
          <a:xfrm>
            <a:off x="7740351" y="188641"/>
            <a:ext cx="1323229" cy="1368164"/>
          </a:xfrm>
          <a:prstGeom prst="rect">
            <a:avLst/>
          </a:prstGeom>
        </p:spPr>
      </p:pic>
      <p:sp>
        <p:nvSpPr>
          <p:cNvPr id="6" name="TextBox 5"/>
          <p:cNvSpPr txBox="1"/>
          <p:nvPr/>
        </p:nvSpPr>
        <p:spPr>
          <a:xfrm>
            <a:off x="179512" y="6237312"/>
            <a:ext cx="2088232" cy="369332"/>
          </a:xfrm>
          <a:prstGeom prst="rect">
            <a:avLst/>
          </a:prstGeom>
          <a:solidFill>
            <a:schemeClr val="bg1"/>
          </a:solidFill>
        </p:spPr>
        <p:txBody>
          <a:bodyPr wrap="square" rtlCol="0">
            <a:spAutoFit/>
          </a:bodyPr>
          <a:lstStyle/>
          <a:p>
            <a:endParaRPr lang="en-GB"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5031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12304"/>
            <a:ext cx="6912767" cy="1143000"/>
          </a:xfrm>
        </p:spPr>
        <p:txBody>
          <a:bodyPr/>
          <a:lstStyle/>
          <a:p>
            <a:r>
              <a:rPr lang="en-GB" b="1" dirty="0" smtClean="0">
                <a:solidFill>
                  <a:schemeClr val="accent1">
                    <a:lumMod val="50000"/>
                  </a:schemeClr>
                </a:solidFill>
                <a:latin typeface="Calibri" panose="020F0502020204030204" pitchFamily="34" charset="0"/>
              </a:rPr>
              <a:t>If a pupil tells you they are worried about their safety…</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412776"/>
            <a:ext cx="8352928" cy="4968552"/>
          </a:xfrm>
        </p:spPr>
        <p:txBody>
          <a:bodyPr/>
          <a:lstStyle/>
          <a:p>
            <a:pPr marL="0" indent="0">
              <a:buNone/>
            </a:pPr>
            <a:r>
              <a:rPr lang="en-US" sz="2800" b="1" dirty="0" smtClean="0">
                <a:solidFill>
                  <a:schemeClr val="accent1">
                    <a:lumMod val="50000"/>
                  </a:schemeClr>
                </a:solidFill>
                <a:latin typeface="Calibri" panose="020F0502020204030204" pitchFamily="34" charset="0"/>
              </a:rPr>
              <a:t>When listening to a disclosure </a:t>
            </a:r>
            <a:r>
              <a:rPr lang="en-US" sz="2800" b="1" dirty="0" smtClean="0">
                <a:solidFill>
                  <a:srgbClr val="FF0000"/>
                </a:solidFill>
                <a:effectLst>
                  <a:outerShdw blurRad="38100" dist="38100" dir="2700000" algn="tl">
                    <a:srgbClr val="000000">
                      <a:alpha val="43137"/>
                    </a:srgbClr>
                  </a:outerShdw>
                </a:effectLst>
                <a:latin typeface="Calibri" panose="020F0502020204030204" pitchFamily="34" charset="0"/>
              </a:rPr>
              <a:t>DO NOT</a:t>
            </a:r>
            <a:r>
              <a:rPr lang="en-US" sz="2800" b="1" dirty="0" smtClean="0">
                <a:solidFill>
                  <a:schemeClr val="accent1">
                    <a:lumMod val="50000"/>
                  </a:schemeClr>
                </a:solidFill>
                <a:latin typeface="Calibri" panose="020F0502020204030204" pitchFamily="34" charset="0"/>
              </a:rPr>
              <a:t>:</a:t>
            </a:r>
          </a:p>
          <a:p>
            <a:r>
              <a:rPr lang="en-US" sz="2700" dirty="0" smtClean="0">
                <a:solidFill>
                  <a:schemeClr val="accent1">
                    <a:lumMod val="50000"/>
                  </a:schemeClr>
                </a:solidFill>
                <a:latin typeface="Calibri" panose="020F0502020204030204" pitchFamily="34" charset="0"/>
              </a:rPr>
              <a:t>Ask leading questions, put words into the child’s mouth or press for details</a:t>
            </a:r>
          </a:p>
          <a:p>
            <a:r>
              <a:rPr lang="en-US" sz="2700" dirty="0" smtClean="0">
                <a:solidFill>
                  <a:schemeClr val="accent1">
                    <a:lumMod val="50000"/>
                  </a:schemeClr>
                </a:solidFill>
                <a:latin typeface="Calibri" panose="020F0502020204030204" pitchFamily="34" charset="0"/>
              </a:rPr>
              <a:t>Rush the child </a:t>
            </a:r>
          </a:p>
          <a:p>
            <a:r>
              <a:rPr lang="en-US" sz="2700" dirty="0" smtClean="0">
                <a:solidFill>
                  <a:schemeClr val="accent1">
                    <a:lumMod val="50000"/>
                  </a:schemeClr>
                </a:solidFill>
                <a:latin typeface="Calibri" panose="020F0502020204030204" pitchFamily="34" charset="0"/>
              </a:rPr>
              <a:t>Examine the child</a:t>
            </a:r>
          </a:p>
          <a:p>
            <a:r>
              <a:rPr lang="en-US" sz="2700" dirty="0">
                <a:solidFill>
                  <a:schemeClr val="accent1">
                    <a:lumMod val="50000"/>
                  </a:schemeClr>
                </a:solidFill>
                <a:latin typeface="Calibri" panose="020F0502020204030204" pitchFamily="34" charset="0"/>
              </a:rPr>
              <a:t>Investigate</a:t>
            </a:r>
          </a:p>
          <a:p>
            <a:r>
              <a:rPr lang="en-US" sz="2700" dirty="0" smtClean="0">
                <a:solidFill>
                  <a:schemeClr val="accent1">
                    <a:lumMod val="50000"/>
                  </a:schemeClr>
                </a:solidFill>
                <a:latin typeface="Calibri" panose="020F0502020204030204" pitchFamily="34" charset="0"/>
              </a:rPr>
              <a:t>Promise </a:t>
            </a:r>
            <a:r>
              <a:rPr lang="en-US" sz="2700" dirty="0">
                <a:solidFill>
                  <a:schemeClr val="accent1">
                    <a:lumMod val="50000"/>
                  </a:schemeClr>
                </a:solidFill>
                <a:latin typeface="Calibri" panose="020F0502020204030204" pitchFamily="34" charset="0"/>
              </a:rPr>
              <a:t>confidentiality</a:t>
            </a:r>
          </a:p>
          <a:p>
            <a:r>
              <a:rPr lang="en-US" sz="2700" dirty="0" smtClean="0">
                <a:solidFill>
                  <a:schemeClr val="accent1">
                    <a:lumMod val="50000"/>
                  </a:schemeClr>
                </a:solidFill>
                <a:latin typeface="Calibri" panose="020F0502020204030204" pitchFamily="34" charset="0"/>
              </a:rPr>
              <a:t>Summarise or use your own words to describe events</a:t>
            </a:r>
          </a:p>
          <a:p>
            <a:r>
              <a:rPr lang="en-US" sz="2700" dirty="0" smtClean="0">
                <a:solidFill>
                  <a:schemeClr val="accent1">
                    <a:lumMod val="50000"/>
                  </a:schemeClr>
                </a:solidFill>
                <a:latin typeface="Calibri" panose="020F0502020204030204" pitchFamily="34" charset="0"/>
              </a:rPr>
              <a:t>Delay sharing the information with the DSL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51725"/>
          <a:stretch/>
        </p:blipFill>
        <p:spPr>
          <a:xfrm>
            <a:off x="7668344" y="6195"/>
            <a:ext cx="1583187" cy="1695450"/>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044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5192"/>
            <a:ext cx="7772400" cy="1143000"/>
          </a:xfrm>
        </p:spPr>
        <p:txBody>
          <a:bodyPr/>
          <a:lstStyle/>
          <a:p>
            <a:r>
              <a:rPr lang="en-GB" altLang="en-US" b="1" dirty="0">
                <a:solidFill>
                  <a:schemeClr val="accent1">
                    <a:lumMod val="50000"/>
                  </a:schemeClr>
                </a:solidFill>
                <a:latin typeface="Calibri" panose="020F0502020204030204" pitchFamily="34" charset="0"/>
              </a:rPr>
              <a:t>Legal framework and guidance</a:t>
            </a:r>
            <a:endParaRPr lang="en-GB" b="1" dirty="0">
              <a:solidFill>
                <a:schemeClr val="accent1">
                  <a:lumMod val="50000"/>
                </a:schemeClr>
              </a:solidFill>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85470530"/>
              </p:ext>
            </p:extLst>
          </p:nvPr>
        </p:nvGraphicFramePr>
        <p:xfrm>
          <a:off x="274580" y="1124744"/>
          <a:ext cx="8594840" cy="5576506"/>
        </p:xfrm>
        <a:graphic>
          <a:graphicData uri="http://schemas.openxmlformats.org/drawingml/2006/table">
            <a:tbl>
              <a:tblPr firstRow="1" bandRow="1">
                <a:tableStyleId>{5C22544A-7EE6-4342-B048-85BDC9FD1C3A}</a:tableStyleId>
              </a:tblPr>
              <a:tblGrid>
                <a:gridCol w="2133000">
                  <a:extLst>
                    <a:ext uri="{9D8B030D-6E8A-4147-A177-3AD203B41FA5}">
                      <a16:colId xmlns:a16="http://schemas.microsoft.com/office/drawing/2014/main" val="20000"/>
                    </a:ext>
                  </a:extLst>
                </a:gridCol>
                <a:gridCol w="639000">
                  <a:extLst>
                    <a:ext uri="{9D8B030D-6E8A-4147-A177-3AD203B41FA5}">
                      <a16:colId xmlns:a16="http://schemas.microsoft.com/office/drawing/2014/main" val="20001"/>
                    </a:ext>
                  </a:extLst>
                </a:gridCol>
                <a:gridCol w="1440000">
                  <a:extLst>
                    <a:ext uri="{9D8B030D-6E8A-4147-A177-3AD203B41FA5}">
                      <a16:colId xmlns:a16="http://schemas.microsoft.com/office/drawing/2014/main" val="20002"/>
                    </a:ext>
                  </a:extLst>
                </a:gridCol>
                <a:gridCol w="116840">
                  <a:extLst>
                    <a:ext uri="{9D8B030D-6E8A-4147-A177-3AD203B41FA5}">
                      <a16:colId xmlns:a16="http://schemas.microsoft.com/office/drawing/2014/main" val="20003"/>
                    </a:ext>
                  </a:extLst>
                </a:gridCol>
                <a:gridCol w="1386000">
                  <a:extLst>
                    <a:ext uri="{9D8B030D-6E8A-4147-A177-3AD203B41FA5}">
                      <a16:colId xmlns:a16="http://schemas.microsoft.com/office/drawing/2014/main" val="20004"/>
                    </a:ext>
                  </a:extLst>
                </a:gridCol>
                <a:gridCol w="747000">
                  <a:extLst>
                    <a:ext uri="{9D8B030D-6E8A-4147-A177-3AD203B41FA5}">
                      <a16:colId xmlns:a16="http://schemas.microsoft.com/office/drawing/2014/main" val="20005"/>
                    </a:ext>
                  </a:extLst>
                </a:gridCol>
                <a:gridCol w="2133000">
                  <a:extLst>
                    <a:ext uri="{9D8B030D-6E8A-4147-A177-3AD203B41FA5}">
                      <a16:colId xmlns:a16="http://schemas.microsoft.com/office/drawing/2014/main" val="20006"/>
                    </a:ext>
                  </a:extLst>
                </a:gridCol>
              </a:tblGrid>
              <a:tr h="402742">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accent1">
                              <a:lumMod val="50000"/>
                            </a:schemeClr>
                          </a:solidFill>
                          <a:effectLst/>
                          <a:latin typeface="Calibri" panose="020F0502020204030204" pitchFamily="34" charset="0"/>
                        </a:rPr>
                        <a:t>UN Convention on the Rights of the Child 1989 – Ratified</a:t>
                      </a:r>
                      <a:r>
                        <a:rPr lang="en-GB" sz="2000" baseline="0" dirty="0" smtClean="0">
                          <a:solidFill>
                            <a:schemeClr val="accent1">
                              <a:lumMod val="50000"/>
                            </a:schemeClr>
                          </a:solidFill>
                          <a:effectLst/>
                          <a:latin typeface="Calibri" panose="020F0502020204030204" pitchFamily="34" charset="0"/>
                        </a:rPr>
                        <a:t> in the UK 1991</a:t>
                      </a:r>
                      <a:endParaRPr lang="en-GB" sz="2000" b="1" dirty="0" smtClean="0">
                        <a:solidFill>
                          <a:schemeClr val="accent1">
                            <a:lumMod val="50000"/>
                          </a:schemeClr>
                        </a:solidFill>
                        <a:effectLst/>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10000"/>
                  </a:ext>
                </a:extLst>
              </a:tr>
              <a:tr h="402742">
                <a:tc gridSpan="7">
                  <a:txBody>
                    <a:bodyPr/>
                    <a:lstStyle/>
                    <a:p>
                      <a:pPr algn="ctr"/>
                      <a:r>
                        <a:rPr lang="en-GB" sz="2000" b="1" dirty="0" smtClean="0">
                          <a:solidFill>
                            <a:schemeClr val="accent1">
                              <a:lumMod val="50000"/>
                            </a:schemeClr>
                          </a:solidFill>
                          <a:effectLst/>
                          <a:latin typeface="Calibri" panose="020F0502020204030204" pitchFamily="34" charset="0"/>
                        </a:rPr>
                        <a:t>Acts</a:t>
                      </a:r>
                      <a:r>
                        <a:rPr lang="en-GB" sz="2000" b="1" baseline="0" dirty="0" smtClean="0">
                          <a:solidFill>
                            <a:schemeClr val="accent1">
                              <a:lumMod val="50000"/>
                            </a:schemeClr>
                          </a:solidFill>
                          <a:effectLst/>
                          <a:latin typeface="Calibri" panose="020F0502020204030204" pitchFamily="34" charset="0"/>
                        </a:rPr>
                        <a:t> of Law</a:t>
                      </a:r>
                      <a:endParaRPr lang="en-GB" sz="2000" b="1" dirty="0">
                        <a:solidFill>
                          <a:schemeClr val="accent1">
                            <a:lumMod val="50000"/>
                          </a:schemeClr>
                        </a:solidFill>
                        <a:effectLst/>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90000"/>
                      </a:schemeClr>
                    </a:solidFill>
                  </a:tcPr>
                </a:tc>
                <a:tc hMerge="1">
                  <a:txBody>
                    <a:bodyPr/>
                    <a:lstStyle/>
                    <a:p>
                      <a:endParaRPr lang="en-GB"/>
                    </a:p>
                  </a:txBody>
                  <a:tcPr/>
                </a:tc>
                <a:tc hMerge="1">
                  <a:txBody>
                    <a:bodyPr/>
                    <a:lstStyle/>
                    <a:p>
                      <a:endParaRPr lang="en-GB" dirty="0">
                        <a:solidFill>
                          <a:schemeClr val="accent1">
                            <a:lumMod val="50000"/>
                          </a:schemeClr>
                        </a:solidFill>
                        <a:latin typeface="Calibri" panose="020F0502020204030204" pitchFamily="34" charset="0"/>
                      </a:endParaRPr>
                    </a:p>
                  </a:txBody>
                  <a:tcPr/>
                </a:tc>
                <a:tc hMerge="1">
                  <a:txBody>
                    <a:bodyPr/>
                    <a:lstStyle/>
                    <a:p>
                      <a:endParaRPr lang="en-GB"/>
                    </a:p>
                  </a:txBody>
                  <a:tcPr/>
                </a:tc>
                <a:tc hMerge="1">
                  <a:txBody>
                    <a:bodyPr/>
                    <a:lstStyle/>
                    <a:p>
                      <a:endParaRPr lang="en-GB"/>
                    </a:p>
                  </a:txBody>
                  <a:tcPr/>
                </a:tc>
                <a:tc hMerge="1">
                  <a:txBody>
                    <a:bodyPr/>
                    <a:lstStyle/>
                    <a:p>
                      <a:endParaRPr lang="en-GB" dirty="0">
                        <a:solidFill>
                          <a:schemeClr val="accent1">
                            <a:lumMod val="50000"/>
                          </a:schemeClr>
                        </a:solidFill>
                        <a:latin typeface="Calibri" panose="020F0502020204030204" pitchFamily="34" charset="0"/>
                      </a:endParaRPr>
                    </a:p>
                  </a:txBody>
                  <a:tcPr/>
                </a:tc>
                <a:tc hMerge="1">
                  <a:txBody>
                    <a:bodyPr/>
                    <a:lstStyle/>
                    <a:p>
                      <a:endParaRPr lang="en-GB"/>
                    </a:p>
                  </a:txBody>
                  <a:tcPr/>
                </a:tc>
                <a:extLst>
                  <a:ext uri="{0D108BD9-81ED-4DB2-BD59-A6C34878D82A}">
                    <a16:rowId xmlns:a16="http://schemas.microsoft.com/office/drawing/2014/main" val="10001"/>
                  </a:ext>
                </a:extLst>
              </a:tr>
              <a:tr h="376926">
                <a:tc gridSpan="2">
                  <a:txBody>
                    <a:bodyPr/>
                    <a:lstStyle/>
                    <a:p>
                      <a:pPr algn="ctr"/>
                      <a:r>
                        <a:rPr lang="en-GB" sz="1750" b="1" dirty="0" smtClean="0">
                          <a:solidFill>
                            <a:schemeClr val="accent1">
                              <a:lumMod val="50000"/>
                            </a:schemeClr>
                          </a:solidFill>
                          <a:latin typeface="Calibri" panose="020F0502020204030204" pitchFamily="34" charset="0"/>
                        </a:rPr>
                        <a:t>Education Act 2002</a:t>
                      </a:r>
                      <a:endParaRPr lang="en-GB" sz="1750" b="1" dirty="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GB"/>
                    </a:p>
                  </a:txBody>
                  <a:tcPr/>
                </a:tc>
                <a:tc gridSpan="3">
                  <a:txBody>
                    <a:bodyPr/>
                    <a:lstStyle/>
                    <a:p>
                      <a:pPr algn="ctr"/>
                      <a:r>
                        <a:rPr lang="en-GB" sz="1750" b="1" dirty="0" smtClean="0">
                          <a:solidFill>
                            <a:schemeClr val="accent1">
                              <a:lumMod val="50000"/>
                            </a:schemeClr>
                          </a:solidFill>
                          <a:latin typeface="Calibri" panose="020F0502020204030204" pitchFamily="34" charset="0"/>
                        </a:rPr>
                        <a:t>Children Act 1989</a:t>
                      </a:r>
                      <a:endParaRPr lang="en-GB" sz="1750" b="1" dirty="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a:r>
                        <a:rPr lang="en-GB" sz="1750" b="1" dirty="0" smtClean="0">
                          <a:solidFill>
                            <a:schemeClr val="accent1">
                              <a:lumMod val="50000"/>
                            </a:schemeClr>
                          </a:solidFill>
                          <a:latin typeface="Calibri" panose="020F0502020204030204" pitchFamily="34" charset="0"/>
                        </a:rPr>
                        <a:t>Children Act 2004</a:t>
                      </a:r>
                      <a:endParaRPr lang="en-GB" sz="1750" b="1" dirty="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2"/>
                  </a:ext>
                </a:extLst>
              </a:tr>
              <a:tr h="63509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50" b="1" dirty="0" smtClean="0">
                          <a:solidFill>
                            <a:schemeClr val="accent1">
                              <a:lumMod val="50000"/>
                            </a:schemeClr>
                          </a:solidFill>
                          <a:latin typeface="Calibri" panose="020F0502020204030204" pitchFamily="34" charset="0"/>
                        </a:rPr>
                        <a:t>Safeguarding Vulnerable Groups Act 2006</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GB"/>
                    </a:p>
                  </a:txBody>
                  <a:tcPr/>
                </a:tc>
                <a:tc gridSpan="3">
                  <a:txBody>
                    <a:bodyPr/>
                    <a:lstStyle/>
                    <a:p>
                      <a:pPr algn="ctr"/>
                      <a:r>
                        <a:rPr lang="en-GB" sz="1750" b="1" dirty="0" smtClean="0">
                          <a:solidFill>
                            <a:schemeClr val="accent1">
                              <a:lumMod val="50000"/>
                            </a:schemeClr>
                          </a:solidFill>
                          <a:latin typeface="Calibri" panose="020F0502020204030204" pitchFamily="34" charset="0"/>
                        </a:rPr>
                        <a:t>Counter</a:t>
                      </a:r>
                      <a:r>
                        <a:rPr lang="en-GB" sz="1750" b="1" baseline="0" dirty="0" smtClean="0">
                          <a:solidFill>
                            <a:schemeClr val="accent1">
                              <a:lumMod val="50000"/>
                            </a:schemeClr>
                          </a:solidFill>
                          <a:latin typeface="Calibri" panose="020F0502020204030204" pitchFamily="34" charset="0"/>
                        </a:rPr>
                        <a:t> Terrorism &amp; Security Act 2015</a:t>
                      </a:r>
                      <a:endParaRPr lang="en-GB" sz="1750" b="1" dirty="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a:r>
                        <a:rPr lang="en-GB" sz="1750" b="1" dirty="0" smtClean="0">
                          <a:solidFill>
                            <a:schemeClr val="accent1">
                              <a:lumMod val="50000"/>
                            </a:schemeClr>
                          </a:solidFill>
                          <a:latin typeface="Calibri" panose="020F0502020204030204" pitchFamily="34" charset="0"/>
                        </a:rPr>
                        <a:t>Education &amp; Inspections Act 2008</a:t>
                      </a:r>
                      <a:endParaRPr lang="en-GB" sz="1750" b="1" dirty="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3"/>
                  </a:ext>
                </a:extLst>
              </a:tr>
              <a:tr h="4027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50" b="1" dirty="0" smtClean="0">
                          <a:solidFill>
                            <a:schemeClr val="accent1">
                              <a:lumMod val="50000"/>
                            </a:schemeClr>
                          </a:solidFill>
                          <a:latin typeface="Calibri" panose="020F0502020204030204" pitchFamily="34" charset="0"/>
                        </a:rPr>
                        <a:t>Sexual Offences Act 2003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50" b="1" dirty="0" smtClean="0">
                          <a:solidFill>
                            <a:schemeClr val="accent1">
                              <a:lumMod val="50000"/>
                            </a:schemeClr>
                          </a:solidFill>
                          <a:latin typeface="Calibri" panose="020F0502020204030204" pitchFamily="34" charset="0"/>
                        </a:rPr>
                        <a:t>Childcare Act 2006</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solidFill>
                  </a:tcPr>
                </a:tc>
                <a:tc hMerge="1">
                  <a:txBody>
                    <a:bodyPr/>
                    <a:lstStyle/>
                    <a:p>
                      <a:endParaRPr lang="en-GB"/>
                    </a:p>
                  </a:txBody>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50" b="1" dirty="0" smtClean="0">
                          <a:solidFill>
                            <a:schemeClr val="accent1">
                              <a:lumMod val="50000"/>
                            </a:schemeClr>
                          </a:solidFill>
                          <a:latin typeface="Calibri" panose="020F0502020204030204" pitchFamily="34" charset="0"/>
                        </a:rPr>
                        <a:t>Children</a:t>
                      </a:r>
                      <a:r>
                        <a:rPr lang="en-GB" sz="1750" b="1" baseline="0" dirty="0" smtClean="0">
                          <a:solidFill>
                            <a:schemeClr val="accent1">
                              <a:lumMod val="50000"/>
                            </a:schemeClr>
                          </a:solidFill>
                          <a:latin typeface="Calibri" panose="020F0502020204030204" pitchFamily="34" charset="0"/>
                        </a:rPr>
                        <a:t> &amp; Families Act 2014</a:t>
                      </a:r>
                      <a:endParaRPr lang="en-GB" sz="1750" b="1" dirty="0" smtClean="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solidFill>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50" b="1" dirty="0" smtClean="0">
                          <a:solidFill>
                            <a:schemeClr val="accent1">
                              <a:lumMod val="50000"/>
                            </a:schemeClr>
                          </a:solidFill>
                          <a:latin typeface="Calibri" panose="020F0502020204030204" pitchFamily="34" charset="0"/>
                        </a:rPr>
                        <a:t>Children &amp; Social Work Act 2017</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r h="402742">
                <a:tc gridSpan="7">
                  <a:txBody>
                    <a:bodyPr/>
                    <a:lstStyle/>
                    <a:p>
                      <a:pPr algn="ctr"/>
                      <a:r>
                        <a:rPr lang="en-GB" sz="2000" b="1" dirty="0" smtClean="0">
                          <a:solidFill>
                            <a:schemeClr val="accent1">
                              <a:lumMod val="50000"/>
                            </a:schemeClr>
                          </a:solidFill>
                          <a:latin typeface="Calibri" panose="020F0502020204030204" pitchFamily="34" charset="0"/>
                        </a:rPr>
                        <a:t>Legislation</a:t>
                      </a:r>
                      <a:endParaRPr lang="en-GB" sz="2000" b="1" dirty="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90000"/>
                      </a:schemeClr>
                    </a:solidFill>
                  </a:tcPr>
                </a:tc>
                <a:tc hMerge="1">
                  <a:txBody>
                    <a:bodyPr/>
                    <a:lstStyle/>
                    <a:p>
                      <a:endParaRPr lang="en-GB"/>
                    </a:p>
                  </a:txBody>
                  <a:tcPr/>
                </a:tc>
                <a:tc hMerge="1">
                  <a:txBody>
                    <a:bodyPr/>
                    <a:lstStyle/>
                    <a:p>
                      <a:endParaRPr lang="en-GB" dirty="0">
                        <a:solidFill>
                          <a:schemeClr val="accent1">
                            <a:lumMod val="50000"/>
                          </a:schemeClr>
                        </a:solidFill>
                        <a:latin typeface="Calibri" panose="020F0502020204030204" pitchFamily="34" charset="0"/>
                      </a:endParaRPr>
                    </a:p>
                  </a:txBody>
                  <a:tcPr/>
                </a:tc>
                <a:tc hMerge="1">
                  <a:txBody>
                    <a:bodyPr/>
                    <a:lstStyle/>
                    <a:p>
                      <a:endParaRPr lang="en-GB"/>
                    </a:p>
                  </a:txBody>
                  <a:tcPr/>
                </a:tc>
                <a:tc hMerge="1">
                  <a:txBody>
                    <a:bodyPr/>
                    <a:lstStyle/>
                    <a:p>
                      <a:endParaRPr lang="en-GB"/>
                    </a:p>
                  </a:txBody>
                  <a:tcPr/>
                </a:tc>
                <a:tc hMerge="1">
                  <a:txBody>
                    <a:bodyPr/>
                    <a:lstStyle/>
                    <a:p>
                      <a:endParaRPr lang="en-GB" dirty="0">
                        <a:solidFill>
                          <a:schemeClr val="accent1">
                            <a:lumMod val="50000"/>
                          </a:schemeClr>
                        </a:solidFill>
                        <a:latin typeface="Calibri" panose="020F0502020204030204" pitchFamily="34" charset="0"/>
                      </a:endParaRPr>
                    </a:p>
                  </a:txBody>
                  <a:tcPr/>
                </a:tc>
                <a:tc hMerge="1">
                  <a:txBody>
                    <a:bodyPr/>
                    <a:lstStyle/>
                    <a:p>
                      <a:endParaRPr lang="en-GB"/>
                    </a:p>
                  </a:txBody>
                  <a:tcPr/>
                </a:tc>
                <a:extLst>
                  <a:ext uri="{0D108BD9-81ED-4DB2-BD59-A6C34878D82A}">
                    <a16:rowId xmlns:a16="http://schemas.microsoft.com/office/drawing/2014/main" val="10005"/>
                  </a:ext>
                </a:extLst>
              </a:tr>
              <a:tr h="635094">
                <a:tc gridSpan="2">
                  <a:txBody>
                    <a:bodyPr/>
                    <a:lstStyle/>
                    <a:p>
                      <a:pPr algn="ctr"/>
                      <a:r>
                        <a:rPr lang="en-GB" sz="1750" b="1" dirty="0" smtClean="0">
                          <a:solidFill>
                            <a:schemeClr val="accent1">
                              <a:lumMod val="50000"/>
                            </a:schemeClr>
                          </a:solidFill>
                          <a:latin typeface="Calibri" panose="020F0502020204030204" pitchFamily="34" charset="0"/>
                        </a:rPr>
                        <a:t>Working Together to Safeguard Children 2018</a:t>
                      </a:r>
                      <a:endParaRPr lang="en-GB" sz="1750" b="1" dirty="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GB"/>
                    </a:p>
                  </a:txBody>
                  <a:tcPr/>
                </a:tc>
                <a:tc gridSpan="3">
                  <a:txBody>
                    <a:bodyPr/>
                    <a:lstStyle/>
                    <a:p>
                      <a:pPr algn="ctr"/>
                      <a:r>
                        <a:rPr lang="en-GB" sz="1750" b="1" dirty="0" smtClean="0">
                          <a:solidFill>
                            <a:schemeClr val="accent1">
                              <a:lumMod val="50000"/>
                            </a:schemeClr>
                          </a:solidFill>
                          <a:latin typeface="Calibri" panose="020F0502020204030204" pitchFamily="34" charset="0"/>
                        </a:rPr>
                        <a:t>Keeping Children Safe in Education 2020</a:t>
                      </a:r>
                      <a:endParaRPr lang="en-GB" sz="1750" b="1" dirty="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2">
                  <a:txBody>
                    <a:bodyPr/>
                    <a:lstStyle/>
                    <a:p>
                      <a:pPr algn="ctr"/>
                      <a:r>
                        <a:rPr lang="en-GB" sz="1750" b="1" dirty="0" smtClean="0">
                          <a:solidFill>
                            <a:schemeClr val="accent1">
                              <a:lumMod val="50000"/>
                            </a:schemeClr>
                          </a:solidFill>
                          <a:latin typeface="Calibri" panose="020F0502020204030204" pitchFamily="34" charset="0"/>
                        </a:rPr>
                        <a:t>Prevent Duty Guidance 2015</a:t>
                      </a:r>
                      <a:endParaRPr lang="en-GB" sz="1750" b="1" dirty="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6"/>
                  </a:ext>
                </a:extLst>
              </a:tr>
              <a:tr h="63509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50" b="1" dirty="0" smtClean="0">
                          <a:solidFill>
                            <a:schemeClr val="accent1">
                              <a:lumMod val="50000"/>
                            </a:schemeClr>
                          </a:solidFill>
                          <a:latin typeface="Calibri" panose="020F0502020204030204" pitchFamily="34" charset="0"/>
                        </a:rPr>
                        <a:t>What to do if you are worried a child is being abused 2015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GB"/>
                    </a:p>
                  </a:txBody>
                  <a:tcPr/>
                </a:tc>
                <a:tc hMerge="1">
                  <a:txBody>
                    <a:bodyPr/>
                    <a:lstStyle/>
                    <a:p>
                      <a:pPr algn="ctr"/>
                      <a:endParaRPr lang="en-GB" dirty="0">
                        <a:solidFill>
                          <a:schemeClr val="accent1">
                            <a:lumMod val="50000"/>
                          </a:schemeClr>
                        </a:solidFill>
                        <a:latin typeface="Calibri" panose="020F0502020204030204" pitchFamily="34" charset="0"/>
                      </a:endParaRPr>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50" b="1" dirty="0" smtClean="0">
                          <a:solidFill>
                            <a:schemeClr val="accent1">
                              <a:lumMod val="50000"/>
                            </a:schemeClr>
                          </a:solidFill>
                          <a:latin typeface="Calibri" panose="020F0502020204030204" pitchFamily="34" charset="0"/>
                        </a:rPr>
                        <a:t>Information Sharing:</a:t>
                      </a:r>
                      <a:r>
                        <a:rPr lang="en-GB" sz="1750" b="1" baseline="0" dirty="0" smtClean="0">
                          <a:solidFill>
                            <a:schemeClr val="accent1">
                              <a:lumMod val="50000"/>
                            </a:schemeClr>
                          </a:solidFill>
                          <a:latin typeface="Calibri" panose="020F0502020204030204" pitchFamily="34" charset="0"/>
                        </a:rPr>
                        <a:t> Advice for Practitioners providing safeguarding services 2018</a:t>
                      </a:r>
                      <a:endParaRPr lang="en-GB" sz="1750" b="1" dirty="0" smtClean="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GB"/>
                    </a:p>
                  </a:txBody>
                  <a:tcPr/>
                </a:tc>
                <a:tc hMerge="1">
                  <a:txBody>
                    <a:bodyPr/>
                    <a:lstStyle/>
                    <a:p>
                      <a:pPr algn="ctr"/>
                      <a:endParaRPr lang="en-GB" dirty="0">
                        <a:solidFill>
                          <a:schemeClr val="accent1">
                            <a:lumMod val="50000"/>
                          </a:schemeClr>
                        </a:solidFill>
                        <a:latin typeface="Calibri" panose="020F0502020204030204" pitchFamily="34" charset="0"/>
                      </a:endParaRPr>
                    </a:p>
                  </a:txBody>
                  <a:tcPr/>
                </a:tc>
                <a:tc hMerge="1">
                  <a:txBody>
                    <a:bodyPr/>
                    <a:lstStyle/>
                    <a:p>
                      <a:endParaRPr lang="en-GB"/>
                    </a:p>
                  </a:txBody>
                  <a:tcPr/>
                </a:tc>
                <a:extLst>
                  <a:ext uri="{0D108BD9-81ED-4DB2-BD59-A6C34878D82A}">
                    <a16:rowId xmlns:a16="http://schemas.microsoft.com/office/drawing/2014/main" val="10007"/>
                  </a:ext>
                </a:extLst>
              </a:tr>
              <a:tr h="402742">
                <a:tc gridSpan="7">
                  <a:txBody>
                    <a:bodyPr/>
                    <a:lstStyle/>
                    <a:p>
                      <a:pPr algn="ctr"/>
                      <a:r>
                        <a:rPr lang="en-GB" sz="2000" b="1" dirty="0" smtClean="0">
                          <a:solidFill>
                            <a:schemeClr val="accent1">
                              <a:lumMod val="50000"/>
                            </a:schemeClr>
                          </a:solidFill>
                          <a:latin typeface="Calibri" panose="020F0502020204030204" pitchFamily="34" charset="0"/>
                        </a:rPr>
                        <a:t>Local </a:t>
                      </a:r>
                      <a:r>
                        <a:rPr lang="en-GB" sz="2000" b="1" dirty="0" err="1" smtClean="0">
                          <a:solidFill>
                            <a:schemeClr val="accent1">
                              <a:lumMod val="50000"/>
                            </a:schemeClr>
                          </a:solidFill>
                          <a:latin typeface="Calibri" panose="020F0502020204030204" pitchFamily="34" charset="0"/>
                        </a:rPr>
                        <a:t>Halton</a:t>
                      </a:r>
                      <a:r>
                        <a:rPr lang="en-GB" sz="2000" b="1" dirty="0" smtClean="0">
                          <a:solidFill>
                            <a:schemeClr val="accent1">
                              <a:lumMod val="50000"/>
                            </a:schemeClr>
                          </a:solidFill>
                          <a:latin typeface="Calibri" panose="020F0502020204030204" pitchFamily="34" charset="0"/>
                        </a:rPr>
                        <a:t> Children and Young People Safeguarding Partnership Procedures </a:t>
                      </a:r>
                      <a:endParaRPr lang="en-GB" sz="2000" b="1" dirty="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90000"/>
                      </a:schemeClr>
                    </a:solidFill>
                  </a:tcPr>
                </a:tc>
                <a:tc hMerge="1">
                  <a:txBody>
                    <a:bodyPr/>
                    <a:lstStyle/>
                    <a:p>
                      <a:endParaRPr lang="en-GB"/>
                    </a:p>
                  </a:txBody>
                  <a:tcPr/>
                </a:tc>
                <a:tc hMerge="1">
                  <a:txBody>
                    <a:bodyPr/>
                    <a:lstStyle/>
                    <a:p>
                      <a:endParaRPr lang="en-GB" dirty="0">
                        <a:latin typeface="Calibri" panose="020F0502020204030204" pitchFamily="34" charset="0"/>
                      </a:endParaRPr>
                    </a:p>
                  </a:txBody>
                  <a:tcPr/>
                </a:tc>
                <a:tc hMerge="1">
                  <a:txBody>
                    <a:bodyPr/>
                    <a:lstStyle/>
                    <a:p>
                      <a:endParaRPr lang="en-GB"/>
                    </a:p>
                  </a:txBody>
                  <a:tcPr/>
                </a:tc>
                <a:tc hMerge="1">
                  <a:txBody>
                    <a:bodyPr/>
                    <a:lstStyle/>
                    <a:p>
                      <a:endParaRPr lang="en-GB"/>
                    </a:p>
                  </a:txBody>
                  <a:tcPr/>
                </a:tc>
                <a:tc hMerge="1">
                  <a:txBody>
                    <a:bodyPr/>
                    <a:lstStyle/>
                    <a:p>
                      <a:endParaRPr lang="en-GB" dirty="0">
                        <a:latin typeface="Calibri" panose="020F0502020204030204" pitchFamily="34" charset="0"/>
                      </a:endParaRPr>
                    </a:p>
                  </a:txBody>
                  <a:tcPr/>
                </a:tc>
                <a:tc hMerge="1">
                  <a:txBody>
                    <a:bodyPr/>
                    <a:lstStyle/>
                    <a:p>
                      <a:endParaRPr lang="en-GB"/>
                    </a:p>
                  </a:txBody>
                  <a:tcPr/>
                </a:tc>
                <a:extLst>
                  <a:ext uri="{0D108BD9-81ED-4DB2-BD59-A6C34878D82A}">
                    <a16:rowId xmlns:a16="http://schemas.microsoft.com/office/drawing/2014/main" val="10008"/>
                  </a:ext>
                </a:extLst>
              </a:tr>
              <a:tr h="376926">
                <a:tc gridSpan="7">
                  <a:txBody>
                    <a:bodyPr/>
                    <a:lstStyle/>
                    <a:p>
                      <a:pPr algn="ctr"/>
                      <a:r>
                        <a:rPr lang="en-GB" b="1" baseline="0" dirty="0" smtClean="0">
                          <a:solidFill>
                            <a:schemeClr val="accent1">
                              <a:lumMod val="50000"/>
                            </a:schemeClr>
                          </a:solidFill>
                          <a:latin typeface="Calibri" panose="020F0502020204030204" pitchFamily="34" charset="0"/>
                        </a:rPr>
                        <a:t>HCYPSP Pan-Cheshire Multi Agency Safeguarding Children Procedures </a:t>
                      </a:r>
                      <a:endParaRPr lang="en-GB" b="1" dirty="0" smtClean="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9"/>
                  </a:ext>
                </a:extLst>
              </a:tr>
              <a:tr h="681564">
                <a:tc gridSpan="7">
                  <a:txBody>
                    <a:bodyPr/>
                    <a:lstStyle/>
                    <a:p>
                      <a:pPr algn="ctr"/>
                      <a:r>
                        <a:rPr lang="en-GB" sz="1900" b="1" dirty="0" smtClean="0">
                          <a:solidFill>
                            <a:schemeClr val="accent1">
                              <a:lumMod val="50000"/>
                            </a:schemeClr>
                          </a:solidFill>
                          <a:latin typeface="Calibri" panose="020F0502020204030204" pitchFamily="34" charset="0"/>
                        </a:rPr>
                        <a:t>Local Authority / School specific Child Protection</a:t>
                      </a:r>
                      <a:r>
                        <a:rPr lang="en-GB" sz="1900" b="1" baseline="0" dirty="0" smtClean="0">
                          <a:solidFill>
                            <a:schemeClr val="accent1">
                              <a:lumMod val="50000"/>
                            </a:schemeClr>
                          </a:solidFill>
                          <a:latin typeface="Calibri" panose="020F0502020204030204" pitchFamily="34" charset="0"/>
                        </a:rPr>
                        <a:t> &amp; Safeguarding policies &amp; procedures</a:t>
                      </a:r>
                      <a:endParaRPr lang="en-GB" sz="1900" b="1" dirty="0">
                        <a:solidFill>
                          <a:schemeClr val="accent1">
                            <a:lumMod val="50000"/>
                          </a:schemeClr>
                        </a:solidFill>
                        <a:latin typeface="Calibri" panose="020F050202020403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90000"/>
                      </a:schemeClr>
                    </a:solidFill>
                  </a:tcPr>
                </a:tc>
                <a:tc hMerge="1">
                  <a:txBody>
                    <a:bodyPr/>
                    <a:lstStyle/>
                    <a:p>
                      <a:endParaRPr lang="en-GB"/>
                    </a:p>
                  </a:txBody>
                  <a:tcPr/>
                </a:tc>
                <a:tc hMerge="1">
                  <a:txBody>
                    <a:bodyPr/>
                    <a:lstStyle/>
                    <a:p>
                      <a:endParaRPr lang="en-GB" dirty="0">
                        <a:latin typeface="Calibri" panose="020F0502020204030204" pitchFamily="34" charset="0"/>
                      </a:endParaRPr>
                    </a:p>
                  </a:txBody>
                  <a:tcPr/>
                </a:tc>
                <a:tc hMerge="1">
                  <a:txBody>
                    <a:bodyPr/>
                    <a:lstStyle/>
                    <a:p>
                      <a:endParaRPr lang="en-GB"/>
                    </a:p>
                  </a:txBody>
                  <a:tcPr/>
                </a:tc>
                <a:tc hMerge="1">
                  <a:txBody>
                    <a:bodyPr/>
                    <a:lstStyle/>
                    <a:p>
                      <a:endParaRPr lang="en-GB"/>
                    </a:p>
                  </a:txBody>
                  <a:tcPr/>
                </a:tc>
                <a:tc hMerge="1">
                  <a:txBody>
                    <a:bodyPr/>
                    <a:lstStyle/>
                    <a:p>
                      <a:endParaRPr lang="en-GB" dirty="0">
                        <a:latin typeface="Calibri" panose="020F0502020204030204" pitchFamily="34" charset="0"/>
                      </a:endParaRPr>
                    </a:p>
                  </a:txBody>
                  <a:tcPr/>
                </a:tc>
                <a:tc hMerge="1">
                  <a:txBody>
                    <a:bodyPr/>
                    <a:lstStyle/>
                    <a:p>
                      <a:endParaRPr lang="en-GB"/>
                    </a:p>
                  </a:txBody>
                  <a:tcPr/>
                </a:tc>
                <a:extLst>
                  <a:ext uri="{0D108BD9-81ED-4DB2-BD59-A6C34878D82A}">
                    <a16:rowId xmlns:a16="http://schemas.microsoft.com/office/drawing/2014/main" val="10010"/>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763"/>
            <a:ext cx="1076948" cy="111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1365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5192"/>
            <a:ext cx="7484368" cy="1143000"/>
          </a:xfrm>
        </p:spPr>
        <p:txBody>
          <a:bodyPr/>
          <a:lstStyle/>
          <a:p>
            <a:pPr algn="l"/>
            <a:r>
              <a:rPr lang="en-GB" sz="4200" b="1" dirty="0" smtClean="0">
                <a:solidFill>
                  <a:schemeClr val="accent1">
                    <a:lumMod val="50000"/>
                  </a:schemeClr>
                </a:solidFill>
                <a:latin typeface="Calibri" panose="020F0502020204030204" pitchFamily="34" charset="0"/>
              </a:rPr>
              <a:t>If a child makes a disclosure…</a:t>
            </a:r>
            <a:endParaRPr lang="en-GB" sz="4200"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82240" y="1209954"/>
            <a:ext cx="7785645" cy="4896543"/>
          </a:xfrm>
        </p:spPr>
        <p:txBody>
          <a:bodyPr/>
          <a:lstStyle/>
          <a:p>
            <a:pPr marL="0" indent="0">
              <a:buNone/>
            </a:pPr>
            <a:r>
              <a:rPr lang="en-US" b="1" dirty="0">
                <a:solidFill>
                  <a:srgbClr val="00B050"/>
                </a:solidFill>
                <a:effectLst>
                  <a:outerShdw blurRad="38100" dist="38100" dir="2700000" algn="tl">
                    <a:srgbClr val="000000">
                      <a:alpha val="43137"/>
                    </a:srgbClr>
                  </a:outerShdw>
                </a:effectLst>
                <a:latin typeface="Calibri" panose="020F0502020204030204" pitchFamily="34" charset="0"/>
              </a:rPr>
              <a:t>DO </a:t>
            </a:r>
            <a:r>
              <a:rPr lang="en-US" b="1" dirty="0" smtClean="0">
                <a:solidFill>
                  <a:schemeClr val="accent1">
                    <a:lumMod val="50000"/>
                  </a:schemeClr>
                </a:solidFill>
                <a:latin typeface="Calibri" panose="020F0502020204030204" pitchFamily="34" charset="0"/>
              </a:rPr>
              <a:t>remember open ended questioning         with TED:</a:t>
            </a:r>
          </a:p>
          <a:p>
            <a:pPr marL="0" indent="0">
              <a:buNone/>
            </a:pPr>
            <a:endParaRPr lang="en-US" sz="1050" b="1" dirty="0" smtClean="0">
              <a:solidFill>
                <a:schemeClr val="accent1">
                  <a:lumMod val="50000"/>
                </a:schemeClr>
              </a:solidFill>
              <a:latin typeface="Calibri" panose="020F0502020204030204" pitchFamily="34" charset="0"/>
            </a:endParaRPr>
          </a:p>
          <a:p>
            <a:pPr marL="0" indent="0">
              <a:buNone/>
            </a:pPr>
            <a:r>
              <a:rPr lang="en-US"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	</a:t>
            </a:r>
            <a:r>
              <a:rPr lang="en-US" dirty="0" smtClean="0">
                <a:solidFill>
                  <a:schemeClr val="accent1">
                    <a:lumMod val="50000"/>
                  </a:schemeClr>
                </a:solidFill>
                <a:latin typeface="Calibri" panose="020F0502020204030204" pitchFamily="34" charset="0"/>
              </a:rPr>
              <a:t>“</a:t>
            </a:r>
            <a:r>
              <a:rPr lang="en-US" sz="36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T</a:t>
            </a:r>
            <a:r>
              <a:rPr lang="en-US" dirty="0" smtClean="0">
                <a:solidFill>
                  <a:schemeClr val="accent1">
                    <a:lumMod val="50000"/>
                  </a:schemeClr>
                </a:solidFill>
                <a:latin typeface="Calibri" panose="020F0502020204030204" pitchFamily="34" charset="0"/>
              </a:rPr>
              <a:t>ell me about that…”</a:t>
            </a:r>
          </a:p>
          <a:p>
            <a:pPr marL="0" indent="0">
              <a:buNone/>
            </a:pPr>
            <a:r>
              <a:rPr lang="en-US" sz="36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	</a:t>
            </a:r>
            <a:r>
              <a:rPr lang="en-US" dirty="0" smtClean="0">
                <a:solidFill>
                  <a:schemeClr val="accent1">
                    <a:lumMod val="50000"/>
                  </a:schemeClr>
                </a:solidFill>
                <a:latin typeface="Calibri" panose="020F0502020204030204" pitchFamily="34" charset="0"/>
              </a:rPr>
              <a:t>“</a:t>
            </a:r>
            <a:r>
              <a:rPr lang="en-US" sz="36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E</a:t>
            </a:r>
            <a:r>
              <a:rPr lang="en-US" dirty="0" smtClean="0">
                <a:solidFill>
                  <a:schemeClr val="accent1">
                    <a:lumMod val="50000"/>
                  </a:schemeClr>
                </a:solidFill>
                <a:latin typeface="Calibri" panose="020F0502020204030204" pitchFamily="34" charset="0"/>
              </a:rPr>
              <a:t>xplain that to me…”</a:t>
            </a:r>
          </a:p>
          <a:p>
            <a:pPr marL="0" indent="0">
              <a:buNone/>
            </a:pPr>
            <a:r>
              <a:rPr lang="en-US" sz="36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	</a:t>
            </a:r>
            <a:r>
              <a:rPr lang="en-US" dirty="0" smtClean="0">
                <a:solidFill>
                  <a:schemeClr val="accent1">
                    <a:lumMod val="50000"/>
                  </a:schemeClr>
                </a:solidFill>
                <a:latin typeface="Calibri" panose="020F0502020204030204" pitchFamily="34" charset="0"/>
              </a:rPr>
              <a:t>“</a:t>
            </a:r>
            <a:r>
              <a:rPr lang="en-US" sz="36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rPr>
              <a:t>D</a:t>
            </a:r>
            <a:r>
              <a:rPr lang="en-US" dirty="0" smtClean="0">
                <a:solidFill>
                  <a:schemeClr val="accent1">
                    <a:lumMod val="50000"/>
                  </a:schemeClr>
                </a:solidFill>
                <a:latin typeface="Calibri" panose="020F0502020204030204" pitchFamily="34" charset="0"/>
              </a:rPr>
              <a:t>escribe that…”</a:t>
            </a:r>
          </a:p>
          <a:p>
            <a:pPr marL="0" indent="0">
              <a:buNone/>
            </a:pPr>
            <a:endParaRPr lang="en-US" sz="1800" dirty="0">
              <a:solidFill>
                <a:schemeClr val="accent1">
                  <a:lumMod val="50000"/>
                </a:schemeClr>
              </a:solidFill>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549300"/>
            <a:ext cx="3060303" cy="3528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bwMode="auto">
          <a:xfrm rot="21158678">
            <a:off x="454558" y="4797432"/>
            <a:ext cx="2384602" cy="1283029"/>
          </a:xfrm>
          <a:prstGeom prst="wedgeEllipseCallout">
            <a:avLst/>
          </a:prstGeom>
          <a:solidFill>
            <a:schemeClr val="accent5"/>
          </a:solidFill>
          <a:ln w="9525" cap="flat" cmpd="sng" algn="ctr">
            <a:solidFill>
              <a:schemeClr val="accent1">
                <a:lumMod val="2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6" name="TextBox 5"/>
          <p:cNvSpPr txBox="1"/>
          <p:nvPr/>
        </p:nvSpPr>
        <p:spPr>
          <a:xfrm rot="21246123">
            <a:off x="635150" y="5122151"/>
            <a:ext cx="1973464" cy="646331"/>
          </a:xfrm>
          <a:prstGeom prst="rect">
            <a:avLst/>
          </a:prstGeom>
          <a:noFill/>
        </p:spPr>
        <p:txBody>
          <a:bodyPr wrap="square" rtlCol="0">
            <a:spAutoFit/>
          </a:bodyPr>
          <a:lstStyle/>
          <a:p>
            <a:pPr algn="ctr"/>
            <a:r>
              <a:rPr lang="en-GB" b="1" i="1" dirty="0" smtClean="0">
                <a:solidFill>
                  <a:schemeClr val="accent1">
                    <a:lumMod val="50000"/>
                  </a:schemeClr>
                </a:solidFill>
                <a:latin typeface="Calibri" panose="020F0502020204030204" pitchFamily="34" charset="0"/>
              </a:rPr>
              <a:t>“This must be very difficult for you”</a:t>
            </a:r>
            <a:endParaRPr lang="en-GB" b="1" i="1" dirty="0">
              <a:solidFill>
                <a:schemeClr val="accent1">
                  <a:lumMod val="50000"/>
                </a:schemeClr>
              </a:solidFill>
              <a:latin typeface="Calibri" panose="020F0502020204030204" pitchFamily="34" charset="0"/>
            </a:endParaRPr>
          </a:p>
        </p:txBody>
      </p:sp>
      <p:sp>
        <p:nvSpPr>
          <p:cNvPr id="8" name="Oval Callout 7"/>
          <p:cNvSpPr/>
          <p:nvPr/>
        </p:nvSpPr>
        <p:spPr bwMode="auto">
          <a:xfrm rot="21207761">
            <a:off x="5898943" y="4819157"/>
            <a:ext cx="2400099" cy="1283029"/>
          </a:xfrm>
          <a:prstGeom prst="wedgeEllipseCallout">
            <a:avLst/>
          </a:prstGeom>
          <a:solidFill>
            <a:schemeClr val="accent5"/>
          </a:solidFill>
          <a:ln w="9525" cap="flat" cmpd="sng" algn="ctr">
            <a:solidFill>
              <a:schemeClr val="accent1">
                <a:lumMod val="2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9" name="TextBox 8"/>
          <p:cNvSpPr txBox="1"/>
          <p:nvPr/>
        </p:nvSpPr>
        <p:spPr>
          <a:xfrm rot="21295206">
            <a:off x="6105847" y="5122151"/>
            <a:ext cx="1986289" cy="646331"/>
          </a:xfrm>
          <a:prstGeom prst="rect">
            <a:avLst/>
          </a:prstGeom>
          <a:noFill/>
        </p:spPr>
        <p:txBody>
          <a:bodyPr wrap="square" rtlCol="0">
            <a:spAutoFit/>
          </a:bodyPr>
          <a:lstStyle/>
          <a:p>
            <a:pPr algn="ctr"/>
            <a:r>
              <a:rPr lang="en-GB" b="1" i="1" dirty="0" smtClean="0">
                <a:solidFill>
                  <a:schemeClr val="accent1">
                    <a:lumMod val="50000"/>
                  </a:schemeClr>
                </a:solidFill>
                <a:latin typeface="Calibri" panose="020F0502020204030204" pitchFamily="34" charset="0"/>
              </a:rPr>
              <a:t>“I’m sorry this has happened to you”</a:t>
            </a:r>
            <a:endParaRPr lang="en-GB" b="1" i="1" dirty="0">
              <a:solidFill>
                <a:schemeClr val="accent1">
                  <a:lumMod val="50000"/>
                </a:schemeClr>
              </a:solidFill>
              <a:latin typeface="Calibri" panose="020F050202020403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sp>
        <p:nvSpPr>
          <p:cNvPr id="11" name="Oval Callout 10"/>
          <p:cNvSpPr/>
          <p:nvPr/>
        </p:nvSpPr>
        <p:spPr bwMode="auto">
          <a:xfrm>
            <a:off x="3203848" y="4450633"/>
            <a:ext cx="2400099" cy="1283029"/>
          </a:xfrm>
          <a:prstGeom prst="wedgeEllipseCallout">
            <a:avLst/>
          </a:prstGeom>
          <a:solidFill>
            <a:schemeClr val="accent5"/>
          </a:solidFill>
          <a:ln w="9525" cap="flat" cmpd="sng" algn="ctr">
            <a:solidFill>
              <a:schemeClr val="accent1">
                <a:lumMod val="2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12" name="TextBox 11"/>
          <p:cNvSpPr txBox="1"/>
          <p:nvPr/>
        </p:nvSpPr>
        <p:spPr>
          <a:xfrm rot="87445">
            <a:off x="3461787" y="4767460"/>
            <a:ext cx="1986289" cy="646331"/>
          </a:xfrm>
          <a:prstGeom prst="rect">
            <a:avLst/>
          </a:prstGeom>
          <a:noFill/>
        </p:spPr>
        <p:txBody>
          <a:bodyPr wrap="square" rtlCol="0">
            <a:spAutoFit/>
          </a:bodyPr>
          <a:lstStyle/>
          <a:p>
            <a:pPr algn="ctr"/>
            <a:r>
              <a:rPr lang="en-GB" b="1" i="1" dirty="0" smtClean="0">
                <a:solidFill>
                  <a:schemeClr val="accent1">
                    <a:lumMod val="50000"/>
                  </a:schemeClr>
                </a:solidFill>
                <a:latin typeface="Calibri" panose="020F0502020204030204" pitchFamily="34" charset="0"/>
              </a:rPr>
              <a:t>“You have done the right thing”</a:t>
            </a:r>
            <a:endParaRPr lang="en-GB" b="1" i="1" dirty="0">
              <a:solidFill>
                <a:schemeClr val="accent1">
                  <a:lumMod val="50000"/>
                </a:schemeClr>
              </a:solidFill>
              <a:latin typeface="Calibri" panose="020F0502020204030204" pitchFamily="34" charset="0"/>
            </a:endParaRPr>
          </a:p>
        </p:txBody>
      </p:sp>
      <p:pic>
        <p:nvPicPr>
          <p:cNvPr id="13" name="Picture 12"/>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0000"/>
          <a:stretch/>
        </p:blipFill>
        <p:spPr>
          <a:xfrm>
            <a:off x="7740351" y="188641"/>
            <a:ext cx="1323229" cy="1368164"/>
          </a:xfrm>
          <a:prstGeom prst="rect">
            <a:avLst/>
          </a:prstGeom>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5096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85192"/>
            <a:ext cx="7772400" cy="1143000"/>
          </a:xfrm>
        </p:spPr>
        <p:txBody>
          <a:bodyPr/>
          <a:lstStyle/>
          <a:p>
            <a:r>
              <a:rPr lang="en-GB" b="1" dirty="0" smtClean="0">
                <a:solidFill>
                  <a:schemeClr val="accent1">
                    <a:lumMod val="50000"/>
                  </a:schemeClr>
                </a:solidFill>
                <a:latin typeface="Calibri" panose="020F0502020204030204" pitchFamily="34" charset="0"/>
              </a:rPr>
              <a:t>Recap – the 4 R’s</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539552" y="1052736"/>
            <a:ext cx="8064896" cy="5616624"/>
          </a:xfrm>
        </p:spPr>
        <p:txBody>
          <a:bodyPr/>
          <a:lstStyle/>
          <a:p>
            <a:pPr marL="0" indent="0" algn="ctr">
              <a:buNone/>
            </a:pPr>
            <a:r>
              <a:rPr lang="en-US" sz="5400" b="1" dirty="0" smtClean="0">
                <a:solidFill>
                  <a:srgbClr val="C00000"/>
                </a:solidFill>
                <a:effectLst>
                  <a:outerShdw blurRad="38100" dist="38100" dir="2700000" algn="tl">
                    <a:srgbClr val="000000">
                      <a:alpha val="43137"/>
                    </a:srgbClr>
                  </a:outerShdw>
                </a:effectLst>
                <a:latin typeface="Calibri" panose="020F0502020204030204" pitchFamily="34" charset="0"/>
              </a:rPr>
              <a:t>R</a:t>
            </a:r>
            <a:r>
              <a:rPr lang="en-US" sz="4800" dirty="0" smtClean="0">
                <a:solidFill>
                  <a:srgbClr val="C00000"/>
                </a:solidFill>
                <a:latin typeface="Calibri" panose="020F0502020204030204" pitchFamily="34" charset="0"/>
              </a:rPr>
              <a:t>eceive</a:t>
            </a:r>
          </a:p>
          <a:p>
            <a:pPr marL="0" indent="0" algn="ctr">
              <a:buNone/>
            </a:pPr>
            <a:r>
              <a:rPr lang="en-US" sz="5400" b="1" dirty="0" smtClean="0">
                <a:solidFill>
                  <a:srgbClr val="C00000"/>
                </a:solidFill>
                <a:effectLst>
                  <a:outerShdw blurRad="38100" dist="38100" dir="2700000" algn="tl">
                    <a:srgbClr val="000000">
                      <a:alpha val="43137"/>
                    </a:srgbClr>
                  </a:outerShdw>
                </a:effectLst>
                <a:latin typeface="Calibri" panose="020F0502020204030204" pitchFamily="34" charset="0"/>
              </a:rPr>
              <a:t>R</a:t>
            </a:r>
            <a:r>
              <a:rPr lang="en-US" sz="4800" dirty="0" smtClean="0">
                <a:solidFill>
                  <a:srgbClr val="C00000"/>
                </a:solidFill>
                <a:latin typeface="Calibri" panose="020F0502020204030204" pitchFamily="34" charset="0"/>
              </a:rPr>
              <a:t>eassure</a:t>
            </a:r>
          </a:p>
          <a:p>
            <a:pPr marL="0" indent="0" algn="ctr">
              <a:buNone/>
            </a:pPr>
            <a:r>
              <a:rPr lang="en-US" sz="5400" b="1" dirty="0" smtClean="0">
                <a:solidFill>
                  <a:srgbClr val="C00000"/>
                </a:solidFill>
                <a:effectLst>
                  <a:outerShdw blurRad="38100" dist="38100" dir="2700000" algn="tl">
                    <a:srgbClr val="000000">
                      <a:alpha val="43137"/>
                    </a:srgbClr>
                  </a:outerShdw>
                </a:effectLst>
                <a:latin typeface="Calibri" panose="020F0502020204030204" pitchFamily="34" charset="0"/>
              </a:rPr>
              <a:t>R</a:t>
            </a:r>
            <a:r>
              <a:rPr lang="en-US" sz="4800" dirty="0" smtClean="0">
                <a:solidFill>
                  <a:srgbClr val="C00000"/>
                </a:solidFill>
                <a:latin typeface="Calibri" panose="020F0502020204030204" pitchFamily="34" charset="0"/>
              </a:rPr>
              <a:t>eact</a:t>
            </a:r>
          </a:p>
          <a:p>
            <a:pPr marL="0" lvl="0" indent="0" algn="ctr">
              <a:buNone/>
            </a:pPr>
            <a:r>
              <a:rPr lang="en-US" sz="5400" b="1" dirty="0" smtClean="0">
                <a:solidFill>
                  <a:srgbClr val="C00000"/>
                </a:solidFill>
                <a:effectLst>
                  <a:outerShdw blurRad="38100" dist="38100" dir="2700000" algn="tl">
                    <a:srgbClr val="000000">
                      <a:alpha val="43137"/>
                    </a:srgbClr>
                  </a:outerShdw>
                </a:effectLst>
                <a:latin typeface="Calibri" panose="020F0502020204030204" pitchFamily="34" charset="0"/>
              </a:rPr>
              <a:t>R</a:t>
            </a:r>
            <a:r>
              <a:rPr lang="en-US" sz="4800" dirty="0" smtClean="0">
                <a:solidFill>
                  <a:srgbClr val="C00000"/>
                </a:solidFill>
                <a:latin typeface="Calibri" panose="020F0502020204030204" pitchFamily="34" charset="0"/>
              </a:rPr>
              <a:t>ecord</a:t>
            </a:r>
          </a:p>
          <a:p>
            <a:pPr marL="0" lvl="0" indent="0" algn="ctr">
              <a:buNone/>
            </a:pPr>
            <a:endParaRPr lang="en-US" sz="900" dirty="0" smtClean="0">
              <a:solidFill>
                <a:schemeClr val="accent1">
                  <a:lumMod val="50000"/>
                </a:schemeClr>
              </a:solidFill>
              <a:latin typeface="Calibri" panose="020F0502020204030204" pitchFamily="34" charset="0"/>
            </a:endParaRPr>
          </a:p>
          <a:p>
            <a:pPr marL="0" lvl="0" indent="0" algn="ctr">
              <a:buNone/>
            </a:pPr>
            <a:r>
              <a:rPr lang="en-US" sz="2800" dirty="0" smtClean="0">
                <a:solidFill>
                  <a:schemeClr val="accent1">
                    <a:lumMod val="50000"/>
                  </a:schemeClr>
                </a:solidFill>
                <a:latin typeface="Calibri" panose="020F0502020204030204" pitchFamily="34" charset="0"/>
              </a:rPr>
              <a:t>“</a:t>
            </a:r>
            <a:r>
              <a:rPr lang="en-US" sz="2800" dirty="0">
                <a:solidFill>
                  <a:schemeClr val="accent1">
                    <a:lumMod val="50000"/>
                  </a:schemeClr>
                </a:solidFill>
                <a:latin typeface="Calibri" panose="020F0502020204030204" pitchFamily="34" charset="0"/>
              </a:rPr>
              <a:t>Every child should be listened to, no matter how difficult they are to talk </a:t>
            </a:r>
            <a:r>
              <a:rPr lang="en-US" sz="2800" dirty="0" smtClean="0">
                <a:solidFill>
                  <a:schemeClr val="accent1">
                    <a:lumMod val="50000"/>
                  </a:schemeClr>
                </a:solidFill>
                <a:latin typeface="Calibri" panose="020F0502020204030204" pitchFamily="34" charset="0"/>
              </a:rPr>
              <a:t>to”</a:t>
            </a:r>
          </a:p>
          <a:p>
            <a:pPr marL="0" lvl="0" indent="0" algn="ctr">
              <a:buNone/>
            </a:pPr>
            <a:r>
              <a:rPr lang="en-US" sz="2200" i="1" dirty="0" smtClean="0">
                <a:solidFill>
                  <a:schemeClr val="accent1">
                    <a:lumMod val="50000"/>
                  </a:schemeClr>
                </a:solidFill>
                <a:latin typeface="Calibri" panose="020F0502020204030204" pitchFamily="34" charset="0"/>
              </a:rPr>
              <a:t>Lord Laming</a:t>
            </a:r>
            <a:endParaRPr lang="en-US" sz="2200" i="1"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4276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85192"/>
            <a:ext cx="7772400" cy="1143000"/>
          </a:xfrm>
        </p:spPr>
        <p:txBody>
          <a:bodyPr/>
          <a:lstStyle/>
          <a:p>
            <a:r>
              <a:rPr lang="en-GB" b="1" dirty="0" smtClean="0">
                <a:solidFill>
                  <a:schemeClr val="accent1">
                    <a:lumMod val="50000"/>
                  </a:schemeClr>
                </a:solidFill>
                <a:latin typeface="Calibri" panose="020F0502020204030204" pitchFamily="34" charset="0"/>
              </a:rPr>
              <a:t>How and why children tell</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1268760"/>
            <a:ext cx="8136904" cy="5184576"/>
          </a:xfrm>
        </p:spPr>
        <p:txBody>
          <a:bodyPr/>
          <a:lstStyle/>
          <a:p>
            <a:r>
              <a:rPr lang="en-US" sz="2800" b="1" dirty="0">
                <a:solidFill>
                  <a:srgbClr val="C00000"/>
                </a:solidFill>
                <a:latin typeface="Calibri" panose="020F0502020204030204" pitchFamily="34" charset="0"/>
              </a:rPr>
              <a:t>They want abuse to stop</a:t>
            </a:r>
          </a:p>
          <a:p>
            <a:pPr algn="just"/>
            <a:r>
              <a:rPr lang="en-US" sz="2800" dirty="0">
                <a:solidFill>
                  <a:schemeClr val="accent1">
                    <a:lumMod val="50000"/>
                  </a:schemeClr>
                </a:solidFill>
                <a:latin typeface="Calibri" panose="020F0502020204030204" pitchFamily="34" charset="0"/>
              </a:rPr>
              <a:t>They have identified you as an adult that they feel they can trust</a:t>
            </a:r>
          </a:p>
          <a:p>
            <a:pPr algn="just"/>
            <a:r>
              <a:rPr lang="en-US" sz="2800" dirty="0">
                <a:solidFill>
                  <a:schemeClr val="accent1">
                    <a:lumMod val="50000"/>
                  </a:schemeClr>
                </a:solidFill>
                <a:latin typeface="Calibri" panose="020F0502020204030204" pitchFamily="34" charset="0"/>
              </a:rPr>
              <a:t>They will chose a time and place that feels right for them – even if it isn’t right for you</a:t>
            </a:r>
          </a:p>
          <a:p>
            <a:pPr algn="just"/>
            <a:r>
              <a:rPr lang="en-US" sz="2800" dirty="0">
                <a:solidFill>
                  <a:schemeClr val="accent1">
                    <a:lumMod val="50000"/>
                  </a:schemeClr>
                </a:solidFill>
                <a:latin typeface="Calibri" panose="020F0502020204030204" pitchFamily="34" charset="0"/>
              </a:rPr>
              <a:t>They will use language and terminology that is comfortable for them</a:t>
            </a:r>
          </a:p>
          <a:p>
            <a:pPr algn="just"/>
            <a:r>
              <a:rPr lang="en-US" sz="2800" dirty="0">
                <a:solidFill>
                  <a:schemeClr val="accent1">
                    <a:lumMod val="50000"/>
                  </a:schemeClr>
                </a:solidFill>
                <a:latin typeface="Calibri" panose="020F0502020204030204" pitchFamily="34" charset="0"/>
              </a:rPr>
              <a:t>They may be talking about their friends as they are concerned about something that they have seen, heard or been told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9399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424936" cy="4320480"/>
          </a:xfrm>
        </p:spPr>
        <p:txBody>
          <a:bodyPr/>
          <a:lstStyle/>
          <a:p>
            <a:pPr marL="0" indent="0" algn="ctr">
              <a:buNone/>
            </a:pPr>
            <a:r>
              <a:rPr lang="en-US" sz="4000" b="1" dirty="0" smtClean="0">
                <a:solidFill>
                  <a:schemeClr val="accent1">
                    <a:lumMod val="50000"/>
                  </a:schemeClr>
                </a:solidFill>
                <a:latin typeface="Calibri" panose="020F0502020204030204" pitchFamily="34" charset="0"/>
              </a:rPr>
              <a:t>Our Designated Safeguarding Lead is…</a:t>
            </a:r>
            <a:endParaRPr lang="en-US" sz="1200" b="1" dirty="0" smtClean="0">
              <a:solidFill>
                <a:schemeClr val="accent1">
                  <a:lumMod val="50000"/>
                </a:schemeClr>
              </a:solidFill>
              <a:latin typeface="Calibri" panose="020F0502020204030204" pitchFamily="34" charset="0"/>
            </a:endParaRPr>
          </a:p>
          <a:p>
            <a:pPr marL="0" indent="0" algn="ctr">
              <a:buNone/>
            </a:pPr>
            <a:r>
              <a:rPr lang="en-US" sz="4000" b="1" dirty="0" smtClean="0">
                <a:solidFill>
                  <a:schemeClr val="accent1">
                    <a:lumMod val="50000"/>
                  </a:schemeClr>
                </a:solidFill>
                <a:latin typeface="Calibri" panose="020F0502020204030204" pitchFamily="34" charset="0"/>
              </a:rPr>
              <a:t>Our Deputy Designated Safeguarding Lead is…</a:t>
            </a:r>
            <a:endParaRPr lang="en-US" sz="1200" b="1" dirty="0" smtClean="0">
              <a:solidFill>
                <a:schemeClr val="accent1">
                  <a:lumMod val="50000"/>
                </a:schemeClr>
              </a:solidFill>
              <a:latin typeface="Calibri" panose="020F0502020204030204" pitchFamily="34" charset="0"/>
            </a:endParaRPr>
          </a:p>
          <a:p>
            <a:pPr marL="0" indent="0" algn="ctr">
              <a:buNone/>
            </a:pPr>
            <a:r>
              <a:rPr lang="en-US" sz="4000" b="1" dirty="0" smtClean="0">
                <a:solidFill>
                  <a:schemeClr val="accent1">
                    <a:lumMod val="50000"/>
                  </a:schemeClr>
                </a:solidFill>
                <a:latin typeface="Calibri" panose="020F0502020204030204" pitchFamily="34" charset="0"/>
              </a:rPr>
              <a:t>What do you do if neither of them are in?</a:t>
            </a:r>
            <a:endParaRPr lang="en-US" b="1"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8689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348880"/>
            <a:ext cx="7772400" cy="1143000"/>
          </a:xfrm>
        </p:spPr>
        <p:txBody>
          <a:bodyPr/>
          <a:lstStyle/>
          <a:p>
            <a:r>
              <a:rPr lang="en-GB" b="1" dirty="0" smtClean="0">
                <a:solidFill>
                  <a:schemeClr val="accent1">
                    <a:lumMod val="50000"/>
                  </a:schemeClr>
                </a:solidFill>
                <a:latin typeface="Calibri" panose="020F0502020204030204" pitchFamily="34" charset="0"/>
              </a:rPr>
              <a:t>Activity 3  – </a:t>
            </a:r>
            <a:br>
              <a:rPr lang="en-GB" b="1" dirty="0" smtClean="0">
                <a:solidFill>
                  <a:schemeClr val="accent1">
                    <a:lumMod val="50000"/>
                  </a:schemeClr>
                </a:solidFill>
                <a:latin typeface="Calibri" panose="020F0502020204030204" pitchFamily="34" charset="0"/>
              </a:rPr>
            </a:br>
            <a:r>
              <a:rPr lang="en-GB" b="1" dirty="0" smtClean="0">
                <a:solidFill>
                  <a:schemeClr val="accent1">
                    <a:lumMod val="50000"/>
                  </a:schemeClr>
                </a:solidFill>
                <a:latin typeface="Calibri" panose="020F0502020204030204" pitchFamily="34" charset="0"/>
              </a:rPr>
              <a:t>Safeguarding scenarios </a:t>
            </a:r>
            <a:endParaRPr lang="en-GB" b="1"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4035"/>
            <a:ext cx="936104" cy="936104"/>
          </a:xfrm>
          <a:prstGeom prst="rect">
            <a:avLst/>
          </a:prstGeom>
        </p:spPr>
      </p:pic>
      <p:pic>
        <p:nvPicPr>
          <p:cNvPr id="5" name="Picture 4"/>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188640"/>
            <a:ext cx="1210471" cy="1210471"/>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2905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3568" y="188640"/>
            <a:ext cx="7772400"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charset="0"/>
              </a:defRPr>
            </a:lvl2pPr>
            <a:lvl3pPr algn="ctr" rtl="0" eaLnBrk="1" fontAlgn="base" hangingPunct="1">
              <a:spcBef>
                <a:spcPct val="0"/>
              </a:spcBef>
              <a:spcAft>
                <a:spcPct val="0"/>
              </a:spcAft>
              <a:defRPr sz="4400">
                <a:solidFill>
                  <a:schemeClr val="tx2"/>
                </a:solidFill>
                <a:latin typeface="Times" charset="0"/>
              </a:defRPr>
            </a:lvl3pPr>
            <a:lvl4pPr algn="ctr" rtl="0" eaLnBrk="1" fontAlgn="base" hangingPunct="1">
              <a:spcBef>
                <a:spcPct val="0"/>
              </a:spcBef>
              <a:spcAft>
                <a:spcPct val="0"/>
              </a:spcAft>
              <a:defRPr sz="4400">
                <a:solidFill>
                  <a:schemeClr val="tx2"/>
                </a:solidFill>
                <a:latin typeface="Times" charset="0"/>
              </a:defRPr>
            </a:lvl4pPr>
            <a:lvl5pPr algn="ctr" rtl="0" eaLnBrk="1" fontAlgn="base" hangingPunct="1">
              <a:spcBef>
                <a:spcPct val="0"/>
              </a:spcBef>
              <a:spcAft>
                <a:spcPct val="0"/>
              </a:spcAft>
              <a:defRPr sz="4400">
                <a:solidFill>
                  <a:schemeClr val="tx2"/>
                </a:solidFill>
                <a:latin typeface="Times" charset="0"/>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a:lstStyle>
          <a:p>
            <a:r>
              <a:rPr lang="en-GB" b="1" kern="0" dirty="0" smtClean="0">
                <a:solidFill>
                  <a:schemeClr val="accent1">
                    <a:lumMod val="50000"/>
                  </a:schemeClr>
                </a:solidFill>
                <a:latin typeface="Calibri" panose="020F0502020204030204" pitchFamily="34" charset="0"/>
              </a:rPr>
              <a:t>Halton Levels of Need</a:t>
            </a:r>
            <a:endParaRPr lang="en-GB" b="1" kern="0"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3" name="Picture 2" descr="http://haltonchildrenstrust.co.uk/wp-content/uploads/2013/12/Halton-Levels-of-Need-leaflet.pdf - Windows Internet Explorer"/>
          <p:cNvPicPr>
            <a:picLocks noChangeAspect="1"/>
          </p:cNvPicPr>
          <p:nvPr/>
        </p:nvPicPr>
        <p:blipFill rotWithShape="1">
          <a:blip r:embed="rId4">
            <a:extLst>
              <a:ext uri="{BEBA8EAE-BF5A-486C-A8C5-ECC9F3942E4B}">
                <a14:imgProps xmlns:a14="http://schemas.microsoft.com/office/drawing/2010/main">
                  <a14:imgLayer r:embed="rId5">
                    <a14:imgEffect>
                      <a14:backgroundRemoval t="14800" b="90000" l="16281" r="82253"/>
                    </a14:imgEffect>
                  </a14:imgLayer>
                </a14:imgProps>
              </a:ext>
              <a:ext uri="{28A0092B-C50C-407E-A947-70E740481C1C}">
                <a14:useLocalDpi xmlns:a14="http://schemas.microsoft.com/office/drawing/2010/main" val="0"/>
              </a:ext>
            </a:extLst>
          </a:blip>
          <a:srcRect l="16177" t="14612" r="16740" b="8127"/>
          <a:stretch/>
        </p:blipFill>
        <p:spPr>
          <a:xfrm>
            <a:off x="899592" y="980728"/>
            <a:ext cx="7416824" cy="5439176"/>
          </a:xfrm>
          <a:prstGeom prst="rect">
            <a:avLst/>
          </a:prstGeom>
        </p:spPr>
      </p:pic>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5691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72816"/>
            <a:ext cx="7772400" cy="1008112"/>
          </a:xfrm>
        </p:spPr>
        <p:txBody>
          <a:bodyPr/>
          <a:lstStyle/>
          <a:p>
            <a:pPr lvl="0" algn="ctr">
              <a:spcBef>
                <a:spcPct val="30000"/>
              </a:spcBef>
            </a:pPr>
            <a:r>
              <a:rPr lang="en-GB" altLang="en-US" sz="6600" kern="1200" cap="none" dirty="0" smtClean="0">
                <a:solidFill>
                  <a:schemeClr val="accent2">
                    <a:lumMod val="60000"/>
                    <a:lumOff val="40000"/>
                  </a:schemeClr>
                </a:solidFill>
                <a:latin typeface="Calibri" panose="020F0502020204030204" pitchFamily="34" charset="0"/>
              </a:rPr>
              <a:t>EVIDENCE GATHERING</a:t>
            </a:r>
            <a:endParaRPr lang="en-GB" sz="4800" dirty="0">
              <a:solidFill>
                <a:schemeClr val="accent2">
                  <a:lumMod val="60000"/>
                  <a:lumOff val="40000"/>
                </a:schemeClr>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4" name="Picture 2" descr="C:\Users\noonn\Pictures\safeguarding withbox-child-circ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402" y="4136585"/>
            <a:ext cx="2189196" cy="1663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538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852936"/>
            <a:ext cx="7772400" cy="1143000"/>
          </a:xfrm>
        </p:spPr>
        <p:txBody>
          <a:bodyPr/>
          <a:lstStyle/>
          <a:p>
            <a:r>
              <a:rPr lang="en-GB" b="1" dirty="0" smtClean="0">
                <a:solidFill>
                  <a:schemeClr val="accent1">
                    <a:lumMod val="50000"/>
                  </a:schemeClr>
                </a:solidFill>
                <a:latin typeface="Calibri" panose="020F0502020204030204" pitchFamily="34" charset="0"/>
              </a:rPr>
              <a:t>Activity 4 – Concerns</a:t>
            </a:r>
            <a:endParaRPr lang="en-GB" b="1"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6" name="Picture 5"/>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188640"/>
            <a:ext cx="1210471" cy="1210471"/>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4647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852936"/>
            <a:ext cx="7772400" cy="1143000"/>
          </a:xfrm>
        </p:spPr>
        <p:txBody>
          <a:bodyPr/>
          <a:lstStyle/>
          <a:p>
            <a:r>
              <a:rPr lang="en-GB" b="1" dirty="0" smtClean="0">
                <a:solidFill>
                  <a:schemeClr val="accent1">
                    <a:lumMod val="50000"/>
                  </a:schemeClr>
                </a:solidFill>
                <a:latin typeface="Calibri" panose="020F0502020204030204" pitchFamily="34" charset="0"/>
              </a:rPr>
              <a:t>Activity 5 – Recording a disclosure</a:t>
            </a:r>
            <a:endParaRPr lang="en-GB" b="1"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6" name="Picture 5"/>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188640"/>
            <a:ext cx="1210471" cy="1210471"/>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353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33505"/>
            <a:ext cx="7772400" cy="1143000"/>
          </a:xfrm>
        </p:spPr>
        <p:txBody>
          <a:bodyPr/>
          <a:lstStyle/>
          <a:p>
            <a:r>
              <a:rPr lang="en-GB" b="1" dirty="0" smtClean="0">
                <a:solidFill>
                  <a:schemeClr val="accent1">
                    <a:lumMod val="50000"/>
                  </a:schemeClr>
                </a:solidFill>
                <a:latin typeface="Calibri" panose="020F0502020204030204" pitchFamily="34" charset="0"/>
              </a:rPr>
              <a:t>Record Keeping</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23528" y="1052736"/>
            <a:ext cx="8496944" cy="5328592"/>
          </a:xfrm>
        </p:spPr>
        <p:txBody>
          <a:bodyPr/>
          <a:lstStyle/>
          <a:p>
            <a:pPr marL="0" indent="0">
              <a:spcBef>
                <a:spcPts val="150"/>
              </a:spcBef>
              <a:buNone/>
            </a:pPr>
            <a:r>
              <a:rPr lang="en-US" sz="3000" b="1" dirty="0" smtClean="0">
                <a:solidFill>
                  <a:schemeClr val="accent1">
                    <a:lumMod val="50000"/>
                  </a:schemeClr>
                </a:solidFill>
                <a:latin typeface="Calibri" panose="020F0502020204030204" pitchFamily="34" charset="0"/>
              </a:rPr>
              <a:t>When?</a:t>
            </a:r>
          </a:p>
          <a:p>
            <a:pPr algn="just">
              <a:spcBef>
                <a:spcPts val="150"/>
              </a:spcBef>
            </a:pPr>
            <a:r>
              <a:rPr lang="en-US" sz="2500" dirty="0" smtClean="0">
                <a:solidFill>
                  <a:schemeClr val="accent1">
                    <a:lumMod val="50000"/>
                  </a:schemeClr>
                </a:solidFill>
                <a:latin typeface="Calibri" panose="020F0502020204030204" pitchFamily="34" charset="0"/>
              </a:rPr>
              <a:t>If there are any child welfare concerns or child protection issues</a:t>
            </a:r>
          </a:p>
          <a:p>
            <a:pPr algn="just">
              <a:spcBef>
                <a:spcPts val="150"/>
              </a:spcBef>
            </a:pPr>
            <a:r>
              <a:rPr lang="en-US" sz="2500" dirty="0" smtClean="0">
                <a:solidFill>
                  <a:schemeClr val="accent1">
                    <a:lumMod val="50000"/>
                  </a:schemeClr>
                </a:solidFill>
                <a:latin typeface="Calibri" panose="020F0502020204030204" pitchFamily="34" charset="0"/>
              </a:rPr>
              <a:t>If there are any face to face discussions or telephone conversations with a child, parent, family member or professional</a:t>
            </a:r>
          </a:p>
          <a:p>
            <a:pPr marL="0" indent="0">
              <a:spcBef>
                <a:spcPts val="150"/>
              </a:spcBef>
              <a:buNone/>
            </a:pPr>
            <a:r>
              <a:rPr lang="en-US" sz="3000" b="1" dirty="0" smtClean="0">
                <a:solidFill>
                  <a:schemeClr val="accent1">
                    <a:lumMod val="50000"/>
                  </a:schemeClr>
                </a:solidFill>
                <a:latin typeface="Calibri" panose="020F0502020204030204" pitchFamily="34" charset="0"/>
              </a:rPr>
              <a:t>Why?</a:t>
            </a:r>
          </a:p>
          <a:p>
            <a:pPr algn="just">
              <a:spcBef>
                <a:spcPts val="150"/>
              </a:spcBef>
            </a:pPr>
            <a:r>
              <a:rPr lang="en-US" sz="2500" dirty="0" smtClean="0">
                <a:solidFill>
                  <a:schemeClr val="accent1">
                    <a:lumMod val="50000"/>
                  </a:schemeClr>
                </a:solidFill>
                <a:latin typeface="Calibri" panose="020F0502020204030204" pitchFamily="34" charset="0"/>
              </a:rPr>
              <a:t>To ensure accurate details are recorded and to ensure that all issues are monitored and a picture is built up preventing each incident being treated as a new issue.  </a:t>
            </a:r>
          </a:p>
          <a:p>
            <a:pPr>
              <a:spcBef>
                <a:spcPts val="150"/>
              </a:spcBef>
            </a:pPr>
            <a:r>
              <a:rPr lang="en-US" sz="2500" dirty="0" smtClean="0">
                <a:solidFill>
                  <a:schemeClr val="accent1">
                    <a:lumMod val="50000"/>
                  </a:schemeClr>
                </a:solidFill>
                <a:latin typeface="Calibri" panose="020F0502020204030204" pitchFamily="34" charset="0"/>
              </a:rPr>
              <a:t>Written records inform </a:t>
            </a:r>
            <a:r>
              <a:rPr lang="en-US" sz="2500" dirty="0" smtClean="0">
                <a:solidFill>
                  <a:schemeClr val="accent1">
                    <a:lumMod val="50000"/>
                  </a:schemeClr>
                </a:solidFill>
                <a:latin typeface="Calibri" panose="020F0502020204030204" pitchFamily="34" charset="0"/>
              </a:rPr>
              <a:t>MAP</a:t>
            </a:r>
            <a:r>
              <a:rPr lang="en-US" sz="2500" dirty="0" smtClean="0">
                <a:solidFill>
                  <a:schemeClr val="accent1">
                    <a:lumMod val="50000"/>
                  </a:schemeClr>
                </a:solidFill>
                <a:latin typeface="Calibri" panose="020F0502020204030204" pitchFamily="34" charset="0"/>
              </a:rPr>
              <a:t>, </a:t>
            </a:r>
            <a:r>
              <a:rPr lang="en-US" sz="2500" dirty="0" smtClean="0">
                <a:solidFill>
                  <a:schemeClr val="accent1">
                    <a:lumMod val="50000"/>
                  </a:schemeClr>
                </a:solidFill>
                <a:latin typeface="Calibri" panose="020F0502020204030204" pitchFamily="34" charset="0"/>
              </a:rPr>
              <a:t>CIN and CP Processes, and can be required for legal processes, including criminal   investigations and  Serious Case Reviews</a:t>
            </a:r>
            <a:endParaRPr lang="en-US" sz="2500" dirty="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 y="33505"/>
            <a:ext cx="1115616" cy="116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51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54" y="144035"/>
            <a:ext cx="7218179" cy="1255076"/>
          </a:xfrm>
        </p:spPr>
        <p:txBody>
          <a:bodyPr/>
          <a:lstStyle/>
          <a:p>
            <a:r>
              <a:rPr lang="en-GB" b="1" dirty="0" smtClean="0">
                <a:solidFill>
                  <a:schemeClr val="accent1">
                    <a:lumMod val="50000"/>
                  </a:schemeClr>
                </a:solidFill>
                <a:latin typeface="Calibri" panose="020F0502020204030204" pitchFamily="34" charset="0"/>
              </a:rPr>
              <a:t>The Key Documents</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539552" y="1399111"/>
            <a:ext cx="8208912" cy="4982217"/>
          </a:xfrm>
        </p:spPr>
        <p:txBody>
          <a:bodyPr/>
          <a:lstStyle/>
          <a:p>
            <a:pPr marL="0" indent="0" algn="ctr">
              <a:buNone/>
            </a:pPr>
            <a:r>
              <a:rPr lang="en-US" sz="3600" dirty="0" smtClean="0">
                <a:solidFill>
                  <a:schemeClr val="accent1">
                    <a:lumMod val="50000"/>
                  </a:schemeClr>
                </a:solidFill>
                <a:latin typeface="Calibri" panose="020F0502020204030204" pitchFamily="34" charset="0"/>
              </a:rPr>
              <a:t>Keeping Children Safe in Education 2020</a:t>
            </a:r>
          </a:p>
          <a:p>
            <a:pPr marL="0" indent="0" algn="ctr">
              <a:buNone/>
            </a:pPr>
            <a:r>
              <a:rPr lang="en-US" sz="2400" dirty="0" smtClean="0">
                <a:solidFill>
                  <a:schemeClr val="accent1">
                    <a:lumMod val="50000"/>
                  </a:schemeClr>
                </a:solidFill>
                <a:latin typeface="Calibri" panose="020F0502020204030204" pitchFamily="34" charset="0"/>
              </a:rPr>
              <a:t>Everyone in school needs to read </a:t>
            </a:r>
            <a:r>
              <a:rPr lang="en-US" sz="2400" u="sng" dirty="0" smtClean="0">
                <a:solidFill>
                  <a:schemeClr val="accent1">
                    <a:lumMod val="50000"/>
                  </a:schemeClr>
                </a:solidFill>
                <a:latin typeface="Calibri" panose="020F0502020204030204" pitchFamily="34" charset="0"/>
              </a:rPr>
              <a:t>and understand</a:t>
            </a:r>
            <a:r>
              <a:rPr lang="en-US" sz="2400" dirty="0" smtClean="0">
                <a:solidFill>
                  <a:schemeClr val="accent1">
                    <a:lumMod val="50000"/>
                  </a:schemeClr>
                </a:solidFill>
                <a:latin typeface="Calibri" panose="020F0502020204030204" pitchFamily="34" charset="0"/>
              </a:rPr>
              <a:t> Part 1</a:t>
            </a:r>
          </a:p>
          <a:p>
            <a:pPr marL="0" indent="0" algn="ctr">
              <a:buNone/>
            </a:pPr>
            <a:endParaRPr lang="en-US" sz="3600" dirty="0">
              <a:solidFill>
                <a:schemeClr val="accent1">
                  <a:lumMod val="50000"/>
                </a:schemeClr>
              </a:solidFill>
              <a:latin typeface="Calibri" panose="020F0502020204030204" pitchFamily="34" charset="0"/>
            </a:endParaRPr>
          </a:p>
          <a:p>
            <a:pPr marL="0" indent="0" algn="ctr">
              <a:buNone/>
            </a:pPr>
            <a:r>
              <a:rPr lang="en-US" sz="3600" dirty="0" smtClean="0">
                <a:solidFill>
                  <a:schemeClr val="accent1">
                    <a:lumMod val="50000"/>
                  </a:schemeClr>
                </a:solidFill>
                <a:latin typeface="Calibri" panose="020F0502020204030204" pitchFamily="34" charset="0"/>
              </a:rPr>
              <a:t>Working Together to Safeguard Children 2018</a:t>
            </a:r>
          </a:p>
          <a:p>
            <a:pPr marL="0" indent="0" algn="ctr">
              <a:buNone/>
            </a:pPr>
            <a:endParaRPr lang="en-US" sz="3600" dirty="0">
              <a:solidFill>
                <a:schemeClr val="accent1">
                  <a:lumMod val="50000"/>
                </a:schemeClr>
              </a:solidFill>
              <a:latin typeface="Calibri" panose="020F0502020204030204" pitchFamily="34" charset="0"/>
            </a:endParaRPr>
          </a:p>
          <a:p>
            <a:pPr marL="0" indent="0" algn="ctr">
              <a:buNone/>
            </a:pPr>
            <a:r>
              <a:rPr lang="en-US" sz="3600" dirty="0" smtClean="0">
                <a:solidFill>
                  <a:schemeClr val="accent1">
                    <a:lumMod val="50000"/>
                  </a:schemeClr>
                </a:solidFill>
                <a:latin typeface="Calibri" panose="020F0502020204030204" pitchFamily="34" charset="0"/>
              </a:rPr>
              <a:t>Guidance for Safer Working Practice 2019 (Addendum April 2020)</a:t>
            </a:r>
          </a:p>
          <a:p>
            <a:pPr marL="0" indent="0" algn="ctr">
              <a:buNone/>
            </a:pPr>
            <a:endParaRPr lang="en-US" sz="3600" dirty="0">
              <a:solidFill>
                <a:schemeClr val="accent1">
                  <a:lumMod val="50000"/>
                </a:schemeClr>
              </a:solidFill>
              <a:latin typeface="Calibri" panose="020F0502020204030204" pitchFamily="34" charset="0"/>
            </a:endParaRPr>
          </a:p>
          <a:p>
            <a:pPr marL="0" indent="0">
              <a:buNone/>
            </a:pPr>
            <a:endParaRPr lang="en-US" sz="1600" dirty="0">
              <a:solidFill>
                <a:schemeClr val="accent1">
                  <a:lumMod val="50000"/>
                </a:schemeClr>
              </a:solidFill>
              <a:latin typeface="Calibri" panose="020F0502020204030204" pitchFamily="34" charset="0"/>
            </a:endParaRPr>
          </a:p>
        </p:txBody>
      </p:sp>
      <p:pic>
        <p:nvPicPr>
          <p:cNvPr id="6" name="Picture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188640"/>
            <a:ext cx="1210471" cy="1210471"/>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4763"/>
            <a:ext cx="1402060" cy="145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0592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lstStyle/>
          <a:p>
            <a:r>
              <a:rPr lang="en-GB" b="1" dirty="0" smtClean="0">
                <a:solidFill>
                  <a:schemeClr val="accent1">
                    <a:lumMod val="50000"/>
                  </a:schemeClr>
                </a:solidFill>
                <a:latin typeface="Calibri" panose="020F0502020204030204" pitchFamily="34" charset="0"/>
              </a:rPr>
              <a:t>Record Keeping</a:t>
            </a:r>
            <a:br>
              <a:rPr lang="en-GB" b="1" dirty="0" smtClean="0">
                <a:solidFill>
                  <a:schemeClr val="accent1">
                    <a:lumMod val="50000"/>
                  </a:schemeClr>
                </a:solidFill>
                <a:latin typeface="Calibri" panose="020F0502020204030204" pitchFamily="34" charset="0"/>
              </a:rPr>
            </a:br>
            <a:r>
              <a:rPr lang="en-GB" b="1" dirty="0" smtClean="0">
                <a:solidFill>
                  <a:schemeClr val="accent1">
                    <a:lumMod val="50000"/>
                  </a:schemeClr>
                </a:solidFill>
                <a:latin typeface="Calibri" panose="020F0502020204030204" pitchFamily="34" charset="0"/>
              </a:rPr>
              <a:t>What needs to be recorded?</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1484784"/>
            <a:ext cx="8280920" cy="4824536"/>
          </a:xfrm>
        </p:spPr>
        <p:txBody>
          <a:bodyPr/>
          <a:lstStyle/>
          <a:p>
            <a:pPr algn="just">
              <a:spcBef>
                <a:spcPts val="200"/>
              </a:spcBef>
            </a:pPr>
            <a:r>
              <a:rPr lang="en-US" sz="2500" dirty="0">
                <a:solidFill>
                  <a:schemeClr val="accent1">
                    <a:lumMod val="50000"/>
                  </a:schemeClr>
                </a:solidFill>
                <a:latin typeface="Calibri" panose="020F0502020204030204" pitchFamily="34" charset="0"/>
              </a:rPr>
              <a:t>The time and date the disclosure was made or the issue / concern arose</a:t>
            </a:r>
          </a:p>
          <a:p>
            <a:pPr algn="just">
              <a:spcBef>
                <a:spcPts val="200"/>
              </a:spcBef>
            </a:pPr>
            <a:r>
              <a:rPr lang="en-US" sz="2500" dirty="0" smtClean="0">
                <a:solidFill>
                  <a:schemeClr val="accent1">
                    <a:lumMod val="50000"/>
                  </a:schemeClr>
                </a:solidFill>
                <a:latin typeface="Calibri" panose="020F0502020204030204" pitchFamily="34" charset="0"/>
              </a:rPr>
              <a:t>The time and date the record is being made</a:t>
            </a:r>
          </a:p>
          <a:p>
            <a:pPr algn="just">
              <a:spcBef>
                <a:spcPts val="200"/>
              </a:spcBef>
            </a:pPr>
            <a:r>
              <a:rPr lang="en-US" sz="2500" dirty="0" smtClean="0">
                <a:solidFill>
                  <a:schemeClr val="accent1">
                    <a:lumMod val="50000"/>
                  </a:schemeClr>
                </a:solidFill>
                <a:latin typeface="Calibri" panose="020F0502020204030204" pitchFamily="34" charset="0"/>
              </a:rPr>
              <a:t>An accurate record of what has been said, using the child’s words – CAPITAL LETTERS</a:t>
            </a:r>
          </a:p>
          <a:p>
            <a:pPr algn="just">
              <a:spcBef>
                <a:spcPts val="200"/>
              </a:spcBef>
            </a:pPr>
            <a:r>
              <a:rPr lang="en-US" sz="2500" dirty="0" smtClean="0">
                <a:solidFill>
                  <a:schemeClr val="accent1">
                    <a:lumMod val="50000"/>
                  </a:schemeClr>
                </a:solidFill>
                <a:latin typeface="Calibri" panose="020F0502020204030204" pitchFamily="34" charset="0"/>
              </a:rPr>
              <a:t>An accurate record of what has been seen – use body charts where appropriate</a:t>
            </a:r>
          </a:p>
          <a:p>
            <a:pPr algn="just">
              <a:spcBef>
                <a:spcPts val="200"/>
              </a:spcBef>
            </a:pPr>
            <a:r>
              <a:rPr lang="en-US" sz="2500" dirty="0" smtClean="0">
                <a:solidFill>
                  <a:schemeClr val="accent1">
                    <a:lumMod val="50000"/>
                  </a:schemeClr>
                </a:solidFill>
                <a:latin typeface="Calibri" panose="020F0502020204030204" pitchFamily="34" charset="0"/>
              </a:rPr>
              <a:t>Whether the information is 1</a:t>
            </a:r>
            <a:r>
              <a:rPr lang="en-US" sz="2500" baseline="30000" dirty="0" smtClean="0">
                <a:solidFill>
                  <a:schemeClr val="accent1">
                    <a:lumMod val="50000"/>
                  </a:schemeClr>
                </a:solidFill>
                <a:latin typeface="Calibri" panose="020F0502020204030204" pitchFamily="34" charset="0"/>
              </a:rPr>
              <a:t>st</a:t>
            </a:r>
            <a:r>
              <a:rPr lang="en-US" sz="2500" dirty="0">
                <a:solidFill>
                  <a:schemeClr val="accent1">
                    <a:lumMod val="50000"/>
                  </a:schemeClr>
                </a:solidFill>
                <a:latin typeface="Calibri" panose="020F0502020204030204" pitchFamily="34" charset="0"/>
              </a:rPr>
              <a:t> </a:t>
            </a:r>
            <a:r>
              <a:rPr lang="en-US" sz="2500" dirty="0" smtClean="0">
                <a:solidFill>
                  <a:schemeClr val="accent1">
                    <a:lumMod val="50000"/>
                  </a:schemeClr>
                </a:solidFill>
                <a:latin typeface="Calibri" panose="020F0502020204030204" pitchFamily="34" charset="0"/>
              </a:rPr>
              <a:t>hand, 2</a:t>
            </a:r>
            <a:r>
              <a:rPr lang="en-US" sz="2500" baseline="30000" dirty="0" smtClean="0">
                <a:solidFill>
                  <a:schemeClr val="accent1">
                    <a:lumMod val="50000"/>
                  </a:schemeClr>
                </a:solidFill>
                <a:latin typeface="Calibri" panose="020F0502020204030204" pitchFamily="34" charset="0"/>
              </a:rPr>
              <a:t>nd</a:t>
            </a:r>
            <a:r>
              <a:rPr lang="en-US" sz="2500" dirty="0" smtClean="0">
                <a:solidFill>
                  <a:schemeClr val="accent1">
                    <a:lumMod val="50000"/>
                  </a:schemeClr>
                </a:solidFill>
                <a:latin typeface="Calibri" panose="020F0502020204030204" pitchFamily="34" charset="0"/>
              </a:rPr>
              <a:t> hand, fact or opinion</a:t>
            </a:r>
          </a:p>
          <a:p>
            <a:pPr>
              <a:spcBef>
                <a:spcPts val="200"/>
              </a:spcBef>
            </a:pPr>
            <a:r>
              <a:rPr lang="en-US" sz="2500" dirty="0" smtClean="0">
                <a:solidFill>
                  <a:schemeClr val="accent1">
                    <a:lumMod val="50000"/>
                  </a:schemeClr>
                </a:solidFill>
                <a:latin typeface="Calibri" panose="020F0502020204030204" pitchFamily="34" charset="0"/>
              </a:rPr>
              <a:t>Clear and unambiguous notes</a:t>
            </a:r>
          </a:p>
          <a:p>
            <a:pPr>
              <a:spcBef>
                <a:spcPts val="200"/>
              </a:spcBef>
            </a:pPr>
            <a:r>
              <a:rPr lang="en-US" sz="2500" dirty="0" smtClean="0">
                <a:solidFill>
                  <a:schemeClr val="accent1">
                    <a:lumMod val="50000"/>
                  </a:schemeClr>
                </a:solidFill>
                <a:latin typeface="Calibri" panose="020F0502020204030204" pitchFamily="34" charset="0"/>
              </a:rPr>
              <a:t>A record of any decision making / actions</a:t>
            </a:r>
          </a:p>
          <a:p>
            <a:pPr>
              <a:spcBef>
                <a:spcPts val="200"/>
              </a:spcBef>
            </a:pPr>
            <a:r>
              <a:rPr lang="en-US" sz="2500" dirty="0" smtClean="0">
                <a:solidFill>
                  <a:schemeClr val="accent1">
                    <a:lumMod val="50000"/>
                  </a:schemeClr>
                </a:solidFill>
                <a:latin typeface="Calibri" panose="020F0502020204030204" pitchFamily="34" charset="0"/>
              </a:rPr>
              <a:t>Your name and a legible signature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9474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1143000"/>
          </a:xfrm>
        </p:spPr>
        <p:txBody>
          <a:bodyPr/>
          <a:lstStyle/>
          <a:p>
            <a:r>
              <a:rPr lang="en-GB" b="1" dirty="0" smtClean="0">
                <a:solidFill>
                  <a:schemeClr val="accent1">
                    <a:lumMod val="50000"/>
                  </a:schemeClr>
                </a:solidFill>
                <a:latin typeface="Calibri" panose="020F0502020204030204" pitchFamily="34" charset="0"/>
              </a:rPr>
              <a:t>Record Keeping</a:t>
            </a:r>
            <a:br>
              <a:rPr lang="en-GB" b="1" dirty="0" smtClean="0">
                <a:solidFill>
                  <a:schemeClr val="accent1">
                    <a:lumMod val="50000"/>
                  </a:schemeClr>
                </a:solidFill>
                <a:latin typeface="Calibri" panose="020F0502020204030204" pitchFamily="34" charset="0"/>
              </a:rPr>
            </a:br>
            <a:r>
              <a:rPr lang="en-GB" b="1" dirty="0" smtClean="0">
                <a:solidFill>
                  <a:schemeClr val="accent1">
                    <a:lumMod val="50000"/>
                  </a:schemeClr>
                </a:solidFill>
                <a:latin typeface="Calibri" panose="020F0502020204030204" pitchFamily="34" charset="0"/>
              </a:rPr>
              <a:t>Good Practice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611560" y="1700808"/>
            <a:ext cx="7992888" cy="4176464"/>
          </a:xfrm>
        </p:spPr>
        <p:txBody>
          <a:bodyPr/>
          <a:lstStyle/>
          <a:p>
            <a:pPr marL="0" indent="0" algn="just">
              <a:buNone/>
            </a:pPr>
            <a:r>
              <a:rPr lang="en-US" sz="2600" dirty="0" smtClean="0">
                <a:solidFill>
                  <a:schemeClr val="accent1">
                    <a:lumMod val="50000"/>
                  </a:schemeClr>
                </a:solidFill>
                <a:latin typeface="Calibri" panose="020F0502020204030204" pitchFamily="34" charset="0"/>
              </a:rPr>
              <a:t>Case audits and Serious Case Reviews indicate that in cases of good practice, records are…</a:t>
            </a:r>
          </a:p>
          <a:p>
            <a:r>
              <a:rPr lang="en-US" sz="2600" dirty="0">
                <a:solidFill>
                  <a:schemeClr val="accent1">
                    <a:lumMod val="50000"/>
                  </a:schemeClr>
                </a:solidFill>
                <a:latin typeface="Calibri" panose="020F0502020204030204" pitchFamily="34" charset="0"/>
              </a:rPr>
              <a:t>C</a:t>
            </a:r>
            <a:r>
              <a:rPr lang="en-US" sz="2600" dirty="0" smtClean="0">
                <a:solidFill>
                  <a:schemeClr val="accent1">
                    <a:lumMod val="50000"/>
                  </a:schemeClr>
                </a:solidFill>
                <a:latin typeface="Calibri" panose="020F0502020204030204" pitchFamily="34" charset="0"/>
              </a:rPr>
              <a:t>ontemporaneous</a:t>
            </a:r>
          </a:p>
          <a:p>
            <a:r>
              <a:rPr lang="en-US" sz="2600" dirty="0">
                <a:solidFill>
                  <a:schemeClr val="accent1">
                    <a:lumMod val="50000"/>
                  </a:schemeClr>
                </a:solidFill>
                <a:latin typeface="Calibri" panose="020F0502020204030204" pitchFamily="34" charset="0"/>
              </a:rPr>
              <a:t>F</a:t>
            </a:r>
            <a:r>
              <a:rPr lang="en-US" sz="2600" dirty="0" smtClean="0">
                <a:solidFill>
                  <a:schemeClr val="accent1">
                    <a:lumMod val="50000"/>
                  </a:schemeClr>
                </a:solidFill>
                <a:latin typeface="Calibri" panose="020F0502020204030204" pitchFamily="34" charset="0"/>
              </a:rPr>
              <a:t>ormal</a:t>
            </a:r>
          </a:p>
          <a:p>
            <a:r>
              <a:rPr lang="en-US" sz="2600" dirty="0" smtClean="0">
                <a:solidFill>
                  <a:schemeClr val="accent1">
                    <a:lumMod val="50000"/>
                  </a:schemeClr>
                </a:solidFill>
                <a:latin typeface="Calibri" panose="020F0502020204030204" pitchFamily="34" charset="0"/>
              </a:rPr>
              <a:t>Confidential</a:t>
            </a:r>
          </a:p>
          <a:p>
            <a:r>
              <a:rPr lang="en-US" sz="2600" dirty="0" smtClean="0">
                <a:solidFill>
                  <a:schemeClr val="accent1">
                    <a:lumMod val="50000"/>
                  </a:schemeClr>
                </a:solidFill>
                <a:latin typeface="Calibri" panose="020F0502020204030204" pitchFamily="34" charset="0"/>
              </a:rPr>
              <a:t>Clear in evidencing the voice of the child</a:t>
            </a:r>
          </a:p>
          <a:p>
            <a:r>
              <a:rPr lang="en-US" sz="2600" dirty="0" smtClean="0">
                <a:solidFill>
                  <a:schemeClr val="accent1">
                    <a:lumMod val="50000"/>
                  </a:schemeClr>
                </a:solidFill>
                <a:latin typeface="Calibri" panose="020F0502020204030204" pitchFamily="34" charset="0"/>
              </a:rPr>
              <a:t>Clear in evidencing the impact on the child</a:t>
            </a:r>
          </a:p>
          <a:p>
            <a:r>
              <a:rPr lang="en-US" sz="2600" dirty="0">
                <a:solidFill>
                  <a:schemeClr val="accent1">
                    <a:lumMod val="50000"/>
                  </a:schemeClr>
                </a:solidFill>
                <a:latin typeface="Calibri" panose="020F0502020204030204" pitchFamily="34" charset="0"/>
              </a:rPr>
              <a:t>W</a:t>
            </a:r>
            <a:r>
              <a:rPr lang="en-US" sz="2600" dirty="0" smtClean="0">
                <a:solidFill>
                  <a:schemeClr val="accent1">
                    <a:lumMod val="50000"/>
                  </a:schemeClr>
                </a:solidFill>
                <a:latin typeface="Calibri" panose="020F0502020204030204" pitchFamily="34" charset="0"/>
              </a:rPr>
              <a:t>ritten by the person who owns the information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4035"/>
            <a:ext cx="936104" cy="93610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8499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51649"/>
            <a:ext cx="7128792" cy="1143000"/>
          </a:xfrm>
        </p:spPr>
        <p:txBody>
          <a:bodyPr/>
          <a:lstStyle/>
          <a:p>
            <a:r>
              <a:rPr lang="en-GB" b="1" dirty="0" smtClean="0">
                <a:solidFill>
                  <a:schemeClr val="accent1">
                    <a:lumMod val="50000"/>
                  </a:schemeClr>
                </a:solidFill>
                <a:latin typeface="Calibri" panose="020F0502020204030204" pitchFamily="34" charset="0"/>
              </a:rPr>
              <a:t>Multi Agency Working</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1412776"/>
            <a:ext cx="8208912" cy="4824536"/>
          </a:xfrm>
        </p:spPr>
        <p:txBody>
          <a:bodyPr/>
          <a:lstStyle/>
          <a:p>
            <a:pPr marL="0" indent="0" algn="just">
              <a:buNone/>
            </a:pPr>
            <a:r>
              <a:rPr lang="en-US" sz="2600" dirty="0">
                <a:solidFill>
                  <a:schemeClr val="accent1">
                    <a:lumMod val="50000"/>
                  </a:schemeClr>
                </a:solidFill>
                <a:latin typeface="Calibri" panose="020F0502020204030204" pitchFamily="34" charset="0"/>
              </a:rPr>
              <a:t>Schools don’t work in isolation.  If there is a concern about a child’s welfare and safety the </a:t>
            </a:r>
            <a:r>
              <a:rPr lang="en-US" sz="2600" dirty="0" smtClean="0">
                <a:solidFill>
                  <a:schemeClr val="accent1">
                    <a:lumMod val="50000"/>
                  </a:schemeClr>
                </a:solidFill>
                <a:latin typeface="Calibri" panose="020F0502020204030204" pitchFamily="34" charset="0"/>
              </a:rPr>
              <a:t>DSL will </a:t>
            </a:r>
            <a:r>
              <a:rPr lang="en-US" sz="2600" dirty="0">
                <a:solidFill>
                  <a:schemeClr val="accent1">
                    <a:lumMod val="50000"/>
                  </a:schemeClr>
                </a:solidFill>
                <a:latin typeface="Calibri" panose="020F0502020204030204" pitchFamily="34" charset="0"/>
              </a:rPr>
              <a:t>communicate with other </a:t>
            </a:r>
            <a:r>
              <a:rPr lang="en-US" sz="2600" dirty="0" smtClean="0">
                <a:solidFill>
                  <a:schemeClr val="accent1">
                    <a:lumMod val="50000"/>
                  </a:schemeClr>
                </a:solidFill>
                <a:latin typeface="Calibri" panose="020F0502020204030204" pitchFamily="34" charset="0"/>
              </a:rPr>
              <a:t>agencies.</a:t>
            </a:r>
            <a:endParaRPr lang="en-US" sz="2600" dirty="0">
              <a:solidFill>
                <a:schemeClr val="accent1">
                  <a:lumMod val="50000"/>
                </a:schemeClr>
              </a:solidFill>
              <a:latin typeface="Calibri" panose="020F0502020204030204" pitchFamily="34" charset="0"/>
            </a:endParaRPr>
          </a:p>
          <a:p>
            <a:pPr marL="0" indent="0">
              <a:buNone/>
            </a:pPr>
            <a:endParaRPr lang="en-US" sz="1600" dirty="0">
              <a:solidFill>
                <a:schemeClr val="accent1">
                  <a:lumMod val="50000"/>
                </a:schemeClr>
              </a:solidFill>
              <a:latin typeface="Calibri" panose="020F0502020204030204" pitchFamily="34" charset="0"/>
            </a:endParaRPr>
          </a:p>
          <a:p>
            <a:pPr marL="0" indent="0" algn="just">
              <a:buNone/>
            </a:pPr>
            <a:r>
              <a:rPr lang="en-US" sz="2600" dirty="0">
                <a:solidFill>
                  <a:schemeClr val="accent1">
                    <a:lumMod val="50000"/>
                  </a:schemeClr>
                </a:solidFill>
                <a:latin typeface="Calibri" panose="020F0502020204030204" pitchFamily="34" charset="0"/>
              </a:rPr>
              <a:t>The only agencies who have the legal authority to conduct an investigation into child abuse and neglect are – Children’s Social Care, the Police and the NSPCC</a:t>
            </a:r>
          </a:p>
          <a:p>
            <a:pPr marL="0" indent="0">
              <a:buNone/>
            </a:pPr>
            <a:endParaRPr lang="en-US" sz="1600" dirty="0">
              <a:solidFill>
                <a:schemeClr val="accent1">
                  <a:lumMod val="50000"/>
                </a:schemeClr>
              </a:solidFill>
              <a:latin typeface="Calibri" panose="020F0502020204030204" pitchFamily="34" charset="0"/>
            </a:endParaRPr>
          </a:p>
          <a:p>
            <a:pPr marL="0" indent="0" algn="just">
              <a:buNone/>
            </a:pPr>
            <a:r>
              <a:rPr lang="en-US" sz="2600" dirty="0">
                <a:solidFill>
                  <a:schemeClr val="accent1">
                    <a:lumMod val="50000"/>
                  </a:schemeClr>
                </a:solidFill>
                <a:latin typeface="Calibri" panose="020F0502020204030204" pitchFamily="34" charset="0"/>
              </a:rPr>
              <a:t>Schools are </a:t>
            </a:r>
            <a:r>
              <a:rPr lang="en-US" sz="2600" b="1" u="sng" dirty="0">
                <a:solidFill>
                  <a:schemeClr val="accent1">
                    <a:lumMod val="50000"/>
                  </a:schemeClr>
                </a:solidFill>
                <a:latin typeface="Calibri" panose="020F0502020204030204" pitchFamily="34" charset="0"/>
              </a:rPr>
              <a:t>not allowed to investigate </a:t>
            </a:r>
            <a:r>
              <a:rPr lang="en-US" sz="2600" dirty="0">
                <a:solidFill>
                  <a:schemeClr val="accent1">
                    <a:lumMod val="50000"/>
                  </a:schemeClr>
                </a:solidFill>
                <a:latin typeface="Calibri" panose="020F0502020204030204" pitchFamily="34" charset="0"/>
              </a:rPr>
              <a:t>cases of abuse and neglect – they can only refer their concerns to the other </a:t>
            </a:r>
            <a:r>
              <a:rPr lang="en-US" sz="2600" dirty="0" smtClean="0">
                <a:solidFill>
                  <a:schemeClr val="accent1">
                    <a:lumMod val="50000"/>
                  </a:schemeClr>
                </a:solidFill>
                <a:latin typeface="Calibri" panose="020F0502020204030204" pitchFamily="34" charset="0"/>
              </a:rPr>
              <a:t>agencies.</a:t>
            </a:r>
            <a:endParaRPr lang="en-US" sz="2600"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5637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51649"/>
            <a:ext cx="7128792" cy="1143000"/>
          </a:xfrm>
        </p:spPr>
        <p:txBody>
          <a:bodyPr/>
          <a:lstStyle/>
          <a:p>
            <a:r>
              <a:rPr lang="en-GB" b="1" dirty="0" smtClean="0">
                <a:solidFill>
                  <a:schemeClr val="accent1">
                    <a:lumMod val="50000"/>
                  </a:schemeClr>
                </a:solidFill>
                <a:latin typeface="Calibri" panose="020F0502020204030204" pitchFamily="34" charset="0"/>
              </a:rPr>
              <a:t>Making a referral</a:t>
            </a:r>
            <a:endParaRPr lang="en-GB" b="1"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sp>
        <p:nvSpPr>
          <p:cNvPr id="6" name="Content Placeholder 2"/>
          <p:cNvSpPr txBox="1">
            <a:spLocks/>
          </p:cNvSpPr>
          <p:nvPr/>
        </p:nvSpPr>
        <p:spPr bwMode="auto">
          <a:xfrm>
            <a:off x="591969" y="999758"/>
            <a:ext cx="8208912" cy="52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sz="2600" kern="0" dirty="0" smtClean="0">
                <a:solidFill>
                  <a:schemeClr val="accent1">
                    <a:lumMod val="50000"/>
                  </a:schemeClr>
                </a:solidFill>
                <a:latin typeface="Calibri" panose="020F0502020204030204" pitchFamily="34" charset="0"/>
              </a:rPr>
              <a:t>Actions where there are concerns about a child</a:t>
            </a:r>
            <a:endParaRPr lang="en-US" sz="2600" kern="0" dirty="0">
              <a:solidFill>
                <a:schemeClr val="accent1">
                  <a:lumMod val="50000"/>
                </a:schemeClr>
              </a:solidFill>
              <a:latin typeface="Calibri" panose="020F0502020204030204" pitchFamily="34" charset="0"/>
            </a:endParaRPr>
          </a:p>
        </p:txBody>
      </p:sp>
      <p:sp>
        <p:nvSpPr>
          <p:cNvPr id="5" name="Rectangle 4"/>
          <p:cNvSpPr/>
          <p:nvPr/>
        </p:nvSpPr>
        <p:spPr bwMode="auto">
          <a:xfrm>
            <a:off x="7468609" y="2276872"/>
            <a:ext cx="1656184" cy="1184788"/>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smtClean="0">
                <a:solidFill>
                  <a:srgbClr val="2F6E73"/>
                </a:solidFill>
                <a:latin typeface="Calibri" panose="020F0502020204030204" pitchFamily="34" charset="0"/>
              </a:rPr>
              <a:t>Referral made to Halton’s front door iCART via the contact centre  on 0151 907 8305</a:t>
            </a:r>
            <a:endParaRPr kumimoji="0" lang="en-GB" sz="1400" i="0" u="none" strike="noStrike" normalizeH="0" baseline="0" dirty="0" smtClean="0">
              <a:solidFill>
                <a:srgbClr val="2F6E73"/>
              </a:solidFill>
              <a:latin typeface="Calibri" panose="020F0502020204030204" pitchFamily="34" charset="0"/>
            </a:endParaRPr>
          </a:p>
        </p:txBody>
      </p:sp>
      <p:cxnSp>
        <p:nvCxnSpPr>
          <p:cNvPr id="8" name="Straight Arrow Connector 7"/>
          <p:cNvCxnSpPr/>
          <p:nvPr/>
        </p:nvCxnSpPr>
        <p:spPr bwMode="auto">
          <a:xfrm flipH="1">
            <a:off x="6660232" y="2725250"/>
            <a:ext cx="648072" cy="0"/>
          </a:xfrm>
          <a:prstGeom prst="straightConnector1">
            <a:avLst/>
          </a:prstGeom>
          <a:ln w="19050">
            <a:solidFill>
              <a:schemeClr val="bg2"/>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a:off x="1873121" y="3624408"/>
            <a:ext cx="466631" cy="0"/>
          </a:xfrm>
          <a:prstGeom prst="straightConnector1">
            <a:avLst/>
          </a:prstGeom>
          <a:ln w="19050">
            <a:solidFill>
              <a:schemeClr val="bg2"/>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8206" y="1484784"/>
            <a:ext cx="5685013" cy="5182049"/>
          </a:xfrm>
          <a:prstGeom prst="rect">
            <a:avLst/>
          </a:prstGeom>
        </p:spPr>
      </p:pic>
      <p:sp>
        <p:nvSpPr>
          <p:cNvPr id="11" name="Rectangle 10"/>
          <p:cNvSpPr/>
          <p:nvPr/>
        </p:nvSpPr>
        <p:spPr bwMode="auto">
          <a:xfrm>
            <a:off x="216937" y="3195414"/>
            <a:ext cx="1656184" cy="819927"/>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dirty="0">
                <a:solidFill>
                  <a:srgbClr val="2F6E73"/>
                </a:solidFill>
                <a:latin typeface="Calibri" panose="020F0502020204030204" pitchFamily="34" charset="0"/>
              </a:rPr>
              <a:t>i</a:t>
            </a:r>
            <a:r>
              <a:rPr lang="en-GB" sz="1400" dirty="0" smtClean="0">
                <a:solidFill>
                  <a:srgbClr val="2F6E73"/>
                </a:solidFill>
                <a:latin typeface="Calibri" panose="020F0502020204030204" pitchFamily="34" charset="0"/>
              </a:rPr>
              <a:t>CART assess the information &amp; agree the Level of Need.  </a:t>
            </a:r>
            <a:endParaRPr kumimoji="0" lang="en-GB" sz="1400" i="0" u="none" strike="noStrike" normalizeH="0" baseline="0" dirty="0" smtClean="0">
              <a:solidFill>
                <a:srgbClr val="2F6E73"/>
              </a:solidFill>
              <a:latin typeface="Calibri" panose="020F0502020204030204" pitchFamily="34" charset="0"/>
            </a:endParaRPr>
          </a:p>
        </p:txBody>
      </p:sp>
    </p:spTree>
    <p:extLst>
      <p:ext uri="{BB962C8B-B14F-4D97-AF65-F5344CB8AC3E}">
        <p14:creationId xmlns:p14="http://schemas.microsoft.com/office/powerpoint/2010/main" val="35423135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51649"/>
            <a:ext cx="7128792" cy="1143000"/>
          </a:xfrm>
        </p:spPr>
        <p:txBody>
          <a:bodyPr/>
          <a:lstStyle/>
          <a:p>
            <a:r>
              <a:rPr lang="en-GB" b="1" dirty="0" smtClean="0">
                <a:solidFill>
                  <a:schemeClr val="accent1">
                    <a:lumMod val="50000"/>
                  </a:schemeClr>
                </a:solidFill>
                <a:latin typeface="Calibri" panose="020F0502020204030204" pitchFamily="34" charset="0"/>
              </a:rPr>
              <a:t>Multi Agency Working</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1412776"/>
            <a:ext cx="8208912" cy="4824536"/>
          </a:xfrm>
        </p:spPr>
        <p:txBody>
          <a:bodyPr/>
          <a:lstStyle/>
          <a:p>
            <a:pPr marL="0" indent="0" algn="ctr">
              <a:buNone/>
            </a:pPr>
            <a:r>
              <a:rPr lang="en-US" sz="2600" dirty="0" smtClean="0">
                <a:solidFill>
                  <a:schemeClr val="accent1">
                    <a:lumMod val="50000"/>
                  </a:schemeClr>
                </a:solidFill>
                <a:latin typeface="Calibri" panose="020F0502020204030204" pitchFamily="34" charset="0"/>
              </a:rPr>
              <a:t>In </a:t>
            </a:r>
            <a:r>
              <a:rPr lang="en-US" sz="2600" dirty="0" err="1" smtClean="0">
                <a:solidFill>
                  <a:schemeClr val="accent1">
                    <a:lumMod val="50000"/>
                  </a:schemeClr>
                </a:solidFill>
                <a:latin typeface="Calibri" panose="020F0502020204030204" pitchFamily="34" charset="0"/>
              </a:rPr>
              <a:t>Halton</a:t>
            </a:r>
            <a:r>
              <a:rPr lang="en-US" sz="2600" dirty="0" smtClean="0">
                <a:solidFill>
                  <a:schemeClr val="accent1">
                    <a:lumMod val="50000"/>
                  </a:schemeClr>
                </a:solidFill>
                <a:latin typeface="Calibri" panose="020F0502020204030204" pitchFamily="34" charset="0"/>
              </a:rPr>
              <a:t>, we use the Multi Agency Assessment toolkit to support a referral through </a:t>
            </a:r>
            <a:r>
              <a:rPr lang="en-US" sz="2600" dirty="0" err="1" smtClean="0">
                <a:solidFill>
                  <a:schemeClr val="accent1">
                    <a:lumMod val="50000"/>
                  </a:schemeClr>
                </a:solidFill>
                <a:latin typeface="Calibri" panose="020F0502020204030204" pitchFamily="34" charset="0"/>
              </a:rPr>
              <a:t>iCART</a:t>
            </a:r>
            <a:r>
              <a:rPr lang="en-US" sz="2600" dirty="0" smtClean="0">
                <a:solidFill>
                  <a:schemeClr val="accent1">
                    <a:lumMod val="50000"/>
                  </a:schemeClr>
                </a:solidFill>
                <a:latin typeface="Calibri" panose="020F0502020204030204" pitchFamily="34" charset="0"/>
              </a:rPr>
              <a:t>. </a:t>
            </a:r>
            <a:endParaRPr lang="en-US" sz="2600"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4112" y="2357098"/>
            <a:ext cx="5511800" cy="4483100"/>
          </a:xfrm>
          <a:prstGeom prst="rect">
            <a:avLst/>
          </a:prstGeom>
        </p:spPr>
      </p:pic>
    </p:spTree>
    <p:extLst>
      <p:ext uri="{BB962C8B-B14F-4D97-AF65-F5344CB8AC3E}">
        <p14:creationId xmlns:p14="http://schemas.microsoft.com/office/powerpoint/2010/main" val="19799693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8840"/>
            <a:ext cx="7772400" cy="1008112"/>
          </a:xfrm>
        </p:spPr>
        <p:txBody>
          <a:bodyPr/>
          <a:lstStyle/>
          <a:p>
            <a:pPr lvl="0" algn="ctr">
              <a:spcBef>
                <a:spcPct val="30000"/>
              </a:spcBef>
            </a:pPr>
            <a:r>
              <a:rPr lang="en-GB" altLang="en-US" sz="6600" kern="1200" cap="none" dirty="0" smtClean="0">
                <a:solidFill>
                  <a:schemeClr val="accent2">
                    <a:lumMod val="60000"/>
                    <a:lumOff val="40000"/>
                  </a:schemeClr>
                </a:solidFill>
                <a:latin typeface="Calibri" panose="020F0502020204030204" pitchFamily="34" charset="0"/>
              </a:rPr>
              <a:t>PROTECTING EVERYONE</a:t>
            </a:r>
            <a:endParaRPr lang="en-GB" sz="4800" dirty="0">
              <a:solidFill>
                <a:schemeClr val="accent2">
                  <a:lumMod val="60000"/>
                  <a:lumOff val="40000"/>
                </a:schemeClr>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4" name="Picture 2" descr="C:\Users\noonn\Pictures\safeguarding withbox-child-circ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402" y="4136585"/>
            <a:ext cx="2189196" cy="1663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1349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5192"/>
            <a:ext cx="7772400" cy="1143000"/>
          </a:xfrm>
        </p:spPr>
        <p:txBody>
          <a:bodyPr/>
          <a:lstStyle/>
          <a:p>
            <a:r>
              <a:rPr lang="en-GB" b="1" dirty="0" smtClean="0">
                <a:solidFill>
                  <a:schemeClr val="accent1">
                    <a:lumMod val="50000"/>
                  </a:schemeClr>
                </a:solidFill>
                <a:latin typeface="Calibri" panose="020F0502020204030204" pitchFamily="34" charset="0"/>
              </a:rPr>
              <a:t>Protecting Yourself</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23528" y="1302944"/>
            <a:ext cx="8424936" cy="5006376"/>
          </a:xfrm>
        </p:spPr>
        <p:txBody>
          <a:bodyPr/>
          <a:lstStyle/>
          <a:p>
            <a:pPr algn="just"/>
            <a:r>
              <a:rPr lang="en-US" sz="2600" dirty="0">
                <a:solidFill>
                  <a:schemeClr val="accent1">
                    <a:lumMod val="50000"/>
                  </a:schemeClr>
                </a:solidFill>
                <a:latin typeface="Calibri" panose="020F0502020204030204" pitchFamily="34" charset="0"/>
              </a:rPr>
              <a:t>Through day to day contact with children, staff in schools are in a good position to observe the outward signs of abuse</a:t>
            </a:r>
            <a:r>
              <a:rPr lang="en-US" sz="2600" dirty="0" smtClean="0">
                <a:solidFill>
                  <a:schemeClr val="accent1">
                    <a:lumMod val="50000"/>
                  </a:schemeClr>
                </a:solidFill>
                <a:latin typeface="Calibri" panose="020F0502020204030204" pitchFamily="34" charset="0"/>
              </a:rPr>
              <a:t>…</a:t>
            </a:r>
            <a:endParaRPr lang="en-US" sz="1000" dirty="0">
              <a:solidFill>
                <a:schemeClr val="accent1">
                  <a:lumMod val="50000"/>
                </a:schemeClr>
              </a:solidFill>
              <a:latin typeface="Calibri" panose="020F0502020204030204" pitchFamily="34" charset="0"/>
            </a:endParaRPr>
          </a:p>
          <a:p>
            <a:pPr algn="just"/>
            <a:r>
              <a:rPr lang="en-US" sz="2600" dirty="0">
                <a:solidFill>
                  <a:schemeClr val="accent1">
                    <a:lumMod val="50000"/>
                  </a:schemeClr>
                </a:solidFill>
                <a:latin typeface="Calibri" panose="020F0502020204030204" pitchFamily="34" charset="0"/>
              </a:rPr>
              <a:t>Unfortunately, due to their close personal relationships with children they are also vulnerable to allegations of abuse or </a:t>
            </a:r>
            <a:r>
              <a:rPr lang="en-US" sz="2600" dirty="0" smtClean="0">
                <a:solidFill>
                  <a:schemeClr val="accent1">
                    <a:lumMod val="50000"/>
                  </a:schemeClr>
                </a:solidFill>
                <a:latin typeface="Calibri" panose="020F0502020204030204" pitchFamily="34" charset="0"/>
              </a:rPr>
              <a:t>misconduct</a:t>
            </a:r>
            <a:endParaRPr lang="en-US" sz="1000" dirty="0">
              <a:solidFill>
                <a:schemeClr val="accent1">
                  <a:lumMod val="50000"/>
                </a:schemeClr>
              </a:solidFill>
              <a:latin typeface="Calibri" panose="020F0502020204030204" pitchFamily="34" charset="0"/>
            </a:endParaRPr>
          </a:p>
          <a:p>
            <a:pPr algn="just"/>
            <a:r>
              <a:rPr lang="en-US" sz="2600" dirty="0">
                <a:solidFill>
                  <a:schemeClr val="accent1">
                    <a:lumMod val="50000"/>
                  </a:schemeClr>
                </a:solidFill>
                <a:latin typeface="Calibri" panose="020F0502020204030204" pitchFamily="34" charset="0"/>
              </a:rPr>
              <a:t>These allegations may be false, </a:t>
            </a:r>
            <a:r>
              <a:rPr lang="en-US" sz="2600" dirty="0" smtClean="0">
                <a:solidFill>
                  <a:schemeClr val="accent1">
                    <a:lumMod val="50000"/>
                  </a:schemeClr>
                </a:solidFill>
                <a:latin typeface="Calibri" panose="020F0502020204030204" pitchFamily="34" charset="0"/>
              </a:rPr>
              <a:t>malicious or </a:t>
            </a:r>
            <a:r>
              <a:rPr lang="en-US" sz="2600" dirty="0">
                <a:solidFill>
                  <a:schemeClr val="accent1">
                    <a:lumMod val="50000"/>
                  </a:schemeClr>
                </a:solidFill>
                <a:latin typeface="Calibri" panose="020F0502020204030204" pitchFamily="34" charset="0"/>
              </a:rPr>
              <a:t>unsubstantiated but in some circumstances, they are </a:t>
            </a:r>
            <a:r>
              <a:rPr lang="en-US" sz="2600" dirty="0" smtClean="0">
                <a:solidFill>
                  <a:schemeClr val="accent1">
                    <a:lumMod val="50000"/>
                  </a:schemeClr>
                </a:solidFill>
                <a:latin typeface="Calibri" panose="020F0502020204030204" pitchFamily="34" charset="0"/>
              </a:rPr>
              <a:t>true</a:t>
            </a:r>
            <a:endParaRPr lang="en-US" sz="1000" dirty="0" smtClean="0">
              <a:solidFill>
                <a:schemeClr val="accent1">
                  <a:lumMod val="50000"/>
                </a:schemeClr>
              </a:solidFill>
              <a:latin typeface="Calibri" panose="020F0502020204030204" pitchFamily="34" charset="0"/>
            </a:endParaRPr>
          </a:p>
          <a:p>
            <a:r>
              <a:rPr lang="en-US" sz="2600" dirty="0">
                <a:solidFill>
                  <a:schemeClr val="accent1">
                    <a:lumMod val="50000"/>
                  </a:schemeClr>
                </a:solidFill>
                <a:latin typeface="Calibri" panose="020F0502020204030204" pitchFamily="34" charset="0"/>
              </a:rPr>
              <a:t>Allegations can be made as a result of inexperience, a genuine mistake, stress OR a deliberate harmful or </a:t>
            </a:r>
            <a:r>
              <a:rPr lang="en-US" sz="2600" dirty="0" smtClean="0">
                <a:solidFill>
                  <a:schemeClr val="accent1">
                    <a:lumMod val="50000"/>
                  </a:schemeClr>
                </a:solidFill>
                <a:latin typeface="Calibri" panose="020F0502020204030204" pitchFamily="34" charset="0"/>
              </a:rPr>
              <a:t>     abusive </a:t>
            </a:r>
            <a:r>
              <a:rPr lang="en-US" sz="2600" dirty="0">
                <a:solidFill>
                  <a:schemeClr val="accent1">
                    <a:lumMod val="50000"/>
                  </a:schemeClr>
                </a:solidFill>
                <a:latin typeface="Calibri" panose="020F0502020204030204" pitchFamily="34" charset="0"/>
              </a:rPr>
              <a:t>act</a:t>
            </a:r>
          </a:p>
          <a:p>
            <a:pPr marL="0" indent="0" algn="just">
              <a:buNone/>
            </a:pPr>
            <a:endParaRPr lang="en-US" sz="2400"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3074" name="Picture 2" descr="C:\Users\noonn\Pictures\Safeguarding-Switch-277x30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4368" y="186142"/>
            <a:ext cx="1031180" cy="1116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59210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31763"/>
            <a:ext cx="7772400" cy="1143000"/>
          </a:xfrm>
        </p:spPr>
        <p:txBody>
          <a:bodyPr/>
          <a:lstStyle/>
          <a:p>
            <a:r>
              <a:rPr lang="en-GB" b="1" dirty="0" smtClean="0">
                <a:solidFill>
                  <a:schemeClr val="accent1">
                    <a:lumMod val="50000"/>
                  </a:schemeClr>
                </a:solidFill>
                <a:latin typeface="Calibri" panose="020F0502020204030204" pitchFamily="34" charset="0"/>
              </a:rPr>
              <a:t>Protecting Yourself</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1124744"/>
            <a:ext cx="8136904" cy="5184576"/>
          </a:xfrm>
        </p:spPr>
        <p:txBody>
          <a:bodyPr>
            <a:noAutofit/>
          </a:bodyPr>
          <a:lstStyle/>
          <a:p>
            <a:pPr marL="0" indent="0" algn="just">
              <a:buNone/>
            </a:pPr>
            <a:r>
              <a:rPr lang="en-US" sz="2600" dirty="0" smtClean="0">
                <a:solidFill>
                  <a:schemeClr val="accent1">
                    <a:lumMod val="50000"/>
                  </a:schemeClr>
                </a:solidFill>
                <a:latin typeface="Calibri" panose="020F0502020204030204" pitchFamily="34" charset="0"/>
              </a:rPr>
              <a:t>Unacceptable </a:t>
            </a:r>
            <a:r>
              <a:rPr lang="en-US" sz="2600" dirty="0">
                <a:solidFill>
                  <a:schemeClr val="accent1">
                    <a:lumMod val="50000"/>
                  </a:schemeClr>
                </a:solidFill>
                <a:latin typeface="Calibri" panose="020F0502020204030204" pitchFamily="34" charset="0"/>
              </a:rPr>
              <a:t>behaviour must be reported to ensure the safety of pupils</a:t>
            </a:r>
          </a:p>
          <a:p>
            <a:pPr marL="0" indent="0" algn="just">
              <a:buNone/>
            </a:pPr>
            <a:endParaRPr lang="en-US" sz="1200" dirty="0" smtClean="0">
              <a:solidFill>
                <a:schemeClr val="accent1">
                  <a:lumMod val="50000"/>
                </a:schemeClr>
              </a:solidFill>
              <a:latin typeface="Calibri" panose="020F0502020204030204" pitchFamily="34" charset="0"/>
            </a:endParaRPr>
          </a:p>
          <a:p>
            <a:pPr marL="0" indent="0">
              <a:buNone/>
            </a:pPr>
            <a:r>
              <a:rPr lang="en-US" sz="2600" b="1" dirty="0" smtClean="0">
                <a:solidFill>
                  <a:schemeClr val="accent1">
                    <a:lumMod val="50000"/>
                  </a:schemeClr>
                </a:solidFill>
                <a:latin typeface="Calibri" panose="020F0502020204030204" pitchFamily="34" charset="0"/>
              </a:rPr>
              <a:t>Whistle </a:t>
            </a:r>
            <a:r>
              <a:rPr lang="en-US" sz="2600" b="1" dirty="0">
                <a:solidFill>
                  <a:schemeClr val="accent1">
                    <a:lumMod val="50000"/>
                  </a:schemeClr>
                </a:solidFill>
                <a:latin typeface="Calibri" panose="020F0502020204030204" pitchFamily="34" charset="0"/>
              </a:rPr>
              <a:t>blowing </a:t>
            </a:r>
            <a:r>
              <a:rPr lang="en-US" sz="2600" b="1" dirty="0" smtClean="0">
                <a:solidFill>
                  <a:schemeClr val="accent1">
                    <a:lumMod val="50000"/>
                  </a:schemeClr>
                </a:solidFill>
                <a:latin typeface="Calibri" panose="020F0502020204030204" pitchFamily="34" charset="0"/>
              </a:rPr>
              <a:t>policy </a:t>
            </a:r>
          </a:p>
          <a:p>
            <a:pPr marL="0" indent="0">
              <a:buNone/>
            </a:pPr>
            <a:r>
              <a:rPr lang="en-US" sz="2600" i="1" dirty="0">
                <a:solidFill>
                  <a:schemeClr val="accent1">
                    <a:lumMod val="50000"/>
                  </a:schemeClr>
                </a:solidFill>
                <a:latin typeface="Calibri" panose="020F0502020204030204" pitchFamily="34" charset="0"/>
              </a:rPr>
              <a:t>S</a:t>
            </a:r>
            <a:r>
              <a:rPr lang="en-US" sz="2600" i="1" dirty="0" smtClean="0">
                <a:solidFill>
                  <a:schemeClr val="accent1">
                    <a:lumMod val="50000"/>
                  </a:schemeClr>
                </a:solidFill>
                <a:latin typeface="Calibri" panose="020F0502020204030204" pitchFamily="34" charset="0"/>
              </a:rPr>
              <a:t>upports </a:t>
            </a:r>
            <a:r>
              <a:rPr lang="en-US" sz="2600" i="1" dirty="0">
                <a:solidFill>
                  <a:schemeClr val="accent1">
                    <a:lumMod val="50000"/>
                  </a:schemeClr>
                </a:solidFill>
                <a:latin typeface="Calibri" panose="020F0502020204030204" pitchFamily="34" charset="0"/>
              </a:rPr>
              <a:t>staff who raise concerns in good faith and not out of malice, </a:t>
            </a:r>
            <a:r>
              <a:rPr lang="en-US" sz="2600" i="1" dirty="0" smtClean="0">
                <a:solidFill>
                  <a:schemeClr val="accent1">
                    <a:lumMod val="50000"/>
                  </a:schemeClr>
                </a:solidFill>
                <a:latin typeface="Calibri" panose="020F0502020204030204" pitchFamily="34" charset="0"/>
              </a:rPr>
              <a:t>and ensure they will </a:t>
            </a:r>
            <a:r>
              <a:rPr lang="en-US" sz="2600" i="1" dirty="0">
                <a:solidFill>
                  <a:schemeClr val="accent1">
                    <a:lumMod val="50000"/>
                  </a:schemeClr>
                </a:solidFill>
                <a:latin typeface="Calibri" panose="020F0502020204030204" pitchFamily="34" charset="0"/>
              </a:rPr>
              <a:t>be taken </a:t>
            </a:r>
            <a:r>
              <a:rPr lang="en-US" sz="2600" i="1" dirty="0" smtClean="0">
                <a:solidFill>
                  <a:schemeClr val="accent1">
                    <a:lumMod val="50000"/>
                  </a:schemeClr>
                </a:solidFill>
                <a:latin typeface="Calibri" panose="020F0502020204030204" pitchFamily="34" charset="0"/>
              </a:rPr>
              <a:t>seriously</a:t>
            </a:r>
          </a:p>
          <a:p>
            <a:pPr marL="0" indent="0">
              <a:buNone/>
            </a:pPr>
            <a:endParaRPr lang="en-US" sz="1200" dirty="0">
              <a:solidFill>
                <a:schemeClr val="accent1">
                  <a:lumMod val="50000"/>
                </a:schemeClr>
              </a:solidFill>
              <a:latin typeface="Calibri" panose="020F0502020204030204" pitchFamily="34" charset="0"/>
            </a:endParaRPr>
          </a:p>
          <a:p>
            <a:pPr marL="0" indent="0" algn="just">
              <a:buNone/>
            </a:pPr>
            <a:r>
              <a:rPr lang="en-US" sz="2600" b="1" dirty="0" smtClean="0">
                <a:solidFill>
                  <a:schemeClr val="accent1">
                    <a:lumMod val="50000"/>
                  </a:schemeClr>
                </a:solidFill>
                <a:latin typeface="Calibri" panose="020F0502020204030204" pitchFamily="34" charset="0"/>
              </a:rPr>
              <a:t>Any concerns about a colleague or other professionals behaviour must be reported to help create a safe, open and transparent environment in school</a:t>
            </a:r>
          </a:p>
          <a:p>
            <a:pPr marL="0" indent="0" algn="just">
              <a:buNone/>
            </a:pPr>
            <a:endParaRPr lang="en-US" sz="1200" dirty="0" smtClean="0">
              <a:solidFill>
                <a:srgbClr val="C00000"/>
              </a:solidFill>
              <a:effectLst>
                <a:outerShdw blurRad="38100" dist="38100" dir="2700000" algn="tl">
                  <a:srgbClr val="000000">
                    <a:alpha val="43137"/>
                  </a:srgbClr>
                </a:outerShdw>
              </a:effectLst>
              <a:latin typeface="Calibri" panose="020F0502020204030204" pitchFamily="34" charset="0"/>
            </a:endParaRPr>
          </a:p>
          <a:p>
            <a:pPr marL="0" indent="0" algn="ctr">
              <a:buNone/>
            </a:pPr>
            <a:r>
              <a:rPr lang="en-US" sz="2600" dirty="0" smtClean="0">
                <a:solidFill>
                  <a:srgbClr val="C00000"/>
                </a:solidFill>
                <a:latin typeface="Calibri" panose="020F0502020204030204" pitchFamily="34" charset="0"/>
              </a:rPr>
              <a:t>Don’t think </a:t>
            </a:r>
            <a:r>
              <a:rPr lang="en-US" sz="2600" b="1" i="1" dirty="0" smtClean="0">
                <a:solidFill>
                  <a:srgbClr val="C00000"/>
                </a:solidFill>
                <a:latin typeface="Calibri" panose="020F0502020204030204" pitchFamily="34" charset="0"/>
              </a:rPr>
              <a:t>“What if I’m wrong?” </a:t>
            </a:r>
          </a:p>
          <a:p>
            <a:pPr marL="0" indent="0" algn="ctr">
              <a:buNone/>
            </a:pPr>
            <a:r>
              <a:rPr lang="en-US" sz="2600" dirty="0" smtClean="0">
                <a:solidFill>
                  <a:srgbClr val="C00000"/>
                </a:solidFill>
                <a:latin typeface="Calibri" panose="020F0502020204030204" pitchFamily="34" charset="0"/>
              </a:rPr>
              <a:t>think </a:t>
            </a:r>
            <a:r>
              <a:rPr lang="en-US" sz="2600" b="1" i="1" dirty="0" smtClean="0">
                <a:solidFill>
                  <a:srgbClr val="C00000"/>
                </a:solidFill>
                <a:latin typeface="Calibri" panose="020F0502020204030204" pitchFamily="34" charset="0"/>
              </a:rPr>
              <a:t>“What if I’m right?”</a:t>
            </a:r>
            <a:endParaRPr lang="en-US" sz="2600" b="1" i="1" dirty="0">
              <a:solidFill>
                <a:srgbClr val="C00000"/>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4035"/>
            <a:ext cx="936104" cy="936104"/>
          </a:xfrm>
          <a:prstGeom prst="rect">
            <a:avLst/>
          </a:prstGeom>
        </p:spPr>
      </p:pic>
      <p:pic>
        <p:nvPicPr>
          <p:cNvPr id="5" name="Picture 2" descr="C:\Users\noonn\Pictures\Safeguarding-Switch-277x30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4368" y="186142"/>
            <a:ext cx="1031180" cy="1116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4220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201418"/>
            <a:ext cx="7772400" cy="1143000"/>
          </a:xfrm>
        </p:spPr>
        <p:txBody>
          <a:bodyPr/>
          <a:lstStyle/>
          <a:p>
            <a:r>
              <a:rPr lang="en-GB" b="1" dirty="0" smtClean="0">
                <a:solidFill>
                  <a:schemeClr val="accent1">
                    <a:lumMod val="50000"/>
                  </a:schemeClr>
                </a:solidFill>
                <a:latin typeface="Calibri" panose="020F0502020204030204" pitchFamily="34" charset="0"/>
              </a:rPr>
              <a:t>What happens when an Allegation is made?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412776"/>
            <a:ext cx="8280920" cy="5328592"/>
          </a:xfrm>
        </p:spPr>
        <p:txBody>
          <a:bodyPr/>
          <a:lstStyle/>
          <a:p>
            <a:pPr marL="0" lvl="0" indent="0" fontAlgn="auto">
              <a:spcBef>
                <a:spcPts val="0"/>
              </a:spcBef>
              <a:spcAft>
                <a:spcPts val="0"/>
              </a:spcAft>
              <a:buNone/>
            </a:pPr>
            <a:r>
              <a:rPr lang="en-GB" sz="2300" b="1" kern="1200" dirty="0">
                <a:solidFill>
                  <a:schemeClr val="accent1">
                    <a:lumMod val="50000"/>
                  </a:schemeClr>
                </a:solidFill>
                <a:latin typeface="Calibri"/>
              </a:rPr>
              <a:t>Head teacher </a:t>
            </a:r>
            <a:r>
              <a:rPr lang="en-GB" sz="2300" b="1" i="1" kern="1200" dirty="0">
                <a:solidFill>
                  <a:srgbClr val="C00000"/>
                </a:solidFill>
                <a:latin typeface="Calibri"/>
              </a:rPr>
              <a:t>considers</a:t>
            </a:r>
            <a:r>
              <a:rPr lang="en-GB" sz="2300" b="1" i="1" kern="1200" dirty="0">
                <a:solidFill>
                  <a:schemeClr val="accent1">
                    <a:lumMod val="50000"/>
                  </a:schemeClr>
                </a:solidFill>
                <a:latin typeface="Calibri"/>
              </a:rPr>
              <a:t>:</a:t>
            </a:r>
            <a:endParaRPr lang="en-GB" sz="2300" i="1" kern="1200" dirty="0">
              <a:solidFill>
                <a:schemeClr val="accent1">
                  <a:lumMod val="50000"/>
                </a:schemeClr>
              </a:solidFill>
              <a:latin typeface="Calibri"/>
            </a:endParaRPr>
          </a:p>
          <a:p>
            <a:pPr lvl="0" fontAlgn="auto">
              <a:spcBef>
                <a:spcPts val="0"/>
              </a:spcBef>
              <a:spcAft>
                <a:spcPts val="0"/>
              </a:spcAft>
            </a:pPr>
            <a:r>
              <a:rPr lang="en-GB" sz="2300" kern="1200" dirty="0">
                <a:solidFill>
                  <a:schemeClr val="accent1">
                    <a:lumMod val="50000"/>
                  </a:schemeClr>
                </a:solidFill>
                <a:latin typeface="Calibri"/>
              </a:rPr>
              <a:t>What information do I have about the subject of the allegation?</a:t>
            </a:r>
          </a:p>
          <a:p>
            <a:pPr lvl="0" fontAlgn="auto">
              <a:spcBef>
                <a:spcPts val="0"/>
              </a:spcBef>
              <a:spcAft>
                <a:spcPts val="0"/>
              </a:spcAft>
            </a:pPr>
            <a:r>
              <a:rPr lang="en-GB" sz="2300" kern="1200" dirty="0">
                <a:solidFill>
                  <a:schemeClr val="accent1">
                    <a:lumMod val="50000"/>
                  </a:schemeClr>
                </a:solidFill>
                <a:latin typeface="Calibri"/>
              </a:rPr>
              <a:t>What information do I have about the </a:t>
            </a:r>
            <a:r>
              <a:rPr lang="en-GB" sz="2300" kern="1200" dirty="0" smtClean="0">
                <a:solidFill>
                  <a:schemeClr val="accent1">
                    <a:lumMod val="50000"/>
                  </a:schemeClr>
                </a:solidFill>
                <a:latin typeface="Calibri"/>
              </a:rPr>
              <a:t>parties involved?</a:t>
            </a:r>
            <a:endParaRPr lang="en-GB" sz="2300" kern="1200" dirty="0">
              <a:solidFill>
                <a:schemeClr val="accent1">
                  <a:lumMod val="50000"/>
                </a:schemeClr>
              </a:solidFill>
              <a:latin typeface="Calibri"/>
            </a:endParaRPr>
          </a:p>
          <a:p>
            <a:pPr lvl="0" fontAlgn="auto">
              <a:spcBef>
                <a:spcPts val="0"/>
              </a:spcBef>
              <a:spcAft>
                <a:spcPts val="0"/>
              </a:spcAft>
            </a:pPr>
            <a:r>
              <a:rPr lang="en-GB" sz="2300" kern="1200" dirty="0">
                <a:solidFill>
                  <a:schemeClr val="accent1">
                    <a:lumMod val="50000"/>
                  </a:schemeClr>
                </a:solidFill>
                <a:latin typeface="Calibri"/>
              </a:rPr>
              <a:t>Am I aware of any incident/tension/friction between the parties?</a:t>
            </a:r>
          </a:p>
          <a:p>
            <a:pPr lvl="0" fontAlgn="auto">
              <a:spcBef>
                <a:spcPts val="0"/>
              </a:spcBef>
              <a:spcAft>
                <a:spcPts val="0"/>
              </a:spcAft>
            </a:pPr>
            <a:r>
              <a:rPr lang="en-GB" sz="2300" kern="1200" dirty="0">
                <a:solidFill>
                  <a:schemeClr val="accent1">
                    <a:lumMod val="50000"/>
                  </a:schemeClr>
                </a:solidFill>
                <a:latin typeface="Calibri"/>
              </a:rPr>
              <a:t>Could the incident have taken place</a:t>
            </a:r>
            <a:r>
              <a:rPr lang="en-GB" sz="2300" kern="1200" dirty="0" smtClean="0">
                <a:solidFill>
                  <a:schemeClr val="accent1">
                    <a:lumMod val="50000"/>
                  </a:schemeClr>
                </a:solidFill>
                <a:latin typeface="Calibri"/>
              </a:rPr>
              <a:t>?</a:t>
            </a:r>
          </a:p>
          <a:p>
            <a:pPr marL="0" lvl="0" indent="0" fontAlgn="auto">
              <a:spcBef>
                <a:spcPts val="0"/>
              </a:spcBef>
              <a:spcAft>
                <a:spcPts val="0"/>
              </a:spcAft>
              <a:buNone/>
            </a:pPr>
            <a:endParaRPr lang="en-GB" sz="800" kern="1200" dirty="0">
              <a:solidFill>
                <a:schemeClr val="accent1">
                  <a:lumMod val="50000"/>
                </a:schemeClr>
              </a:solidFill>
              <a:latin typeface="Calibri"/>
            </a:endParaRPr>
          </a:p>
          <a:p>
            <a:pPr lvl="0" fontAlgn="auto">
              <a:spcBef>
                <a:spcPts val="0"/>
              </a:spcBef>
              <a:spcAft>
                <a:spcPts val="0"/>
              </a:spcAft>
              <a:buNone/>
            </a:pPr>
            <a:r>
              <a:rPr lang="en-GB" sz="2300" b="1" kern="1200" dirty="0" smtClean="0">
                <a:solidFill>
                  <a:schemeClr val="accent1">
                    <a:lumMod val="50000"/>
                  </a:schemeClr>
                </a:solidFill>
                <a:latin typeface="Calibri"/>
              </a:rPr>
              <a:t>Head </a:t>
            </a:r>
            <a:r>
              <a:rPr lang="en-GB" sz="2300" b="1" kern="1200" dirty="0">
                <a:solidFill>
                  <a:schemeClr val="accent1">
                    <a:lumMod val="50000"/>
                  </a:schemeClr>
                </a:solidFill>
                <a:latin typeface="Calibri"/>
              </a:rPr>
              <a:t>teacher must then </a:t>
            </a:r>
            <a:r>
              <a:rPr lang="en-GB" sz="2300" b="1" i="1" kern="1200" dirty="0">
                <a:solidFill>
                  <a:srgbClr val="C00000"/>
                </a:solidFill>
                <a:latin typeface="Calibri"/>
              </a:rPr>
              <a:t>consider</a:t>
            </a:r>
            <a:r>
              <a:rPr lang="en-GB" sz="2300" b="1" i="1" kern="1200" dirty="0">
                <a:solidFill>
                  <a:schemeClr val="accent1">
                    <a:lumMod val="50000"/>
                  </a:schemeClr>
                </a:solidFill>
                <a:latin typeface="Calibri"/>
              </a:rPr>
              <a:t>:</a:t>
            </a:r>
            <a:endParaRPr lang="en-GB" sz="2300" i="1" kern="1200" dirty="0">
              <a:solidFill>
                <a:schemeClr val="accent1">
                  <a:lumMod val="50000"/>
                </a:schemeClr>
              </a:solidFill>
              <a:latin typeface="Calibri"/>
            </a:endParaRPr>
          </a:p>
          <a:p>
            <a:pPr marL="0" lvl="0" indent="0" fontAlgn="auto">
              <a:spcBef>
                <a:spcPts val="0"/>
              </a:spcBef>
              <a:spcAft>
                <a:spcPts val="0"/>
              </a:spcAft>
              <a:buNone/>
            </a:pPr>
            <a:r>
              <a:rPr lang="en-GB" sz="2300" kern="1200" dirty="0">
                <a:solidFill>
                  <a:schemeClr val="accent1">
                    <a:lumMod val="50000"/>
                  </a:schemeClr>
                </a:solidFill>
                <a:latin typeface="Calibri"/>
              </a:rPr>
              <a:t>Does the allegation suggest that the individual has:</a:t>
            </a:r>
          </a:p>
          <a:p>
            <a:pPr lvl="0" fontAlgn="auto">
              <a:spcBef>
                <a:spcPts val="0"/>
              </a:spcBef>
              <a:spcAft>
                <a:spcPts val="0"/>
              </a:spcAft>
              <a:buFont typeface="Wingdings" panose="05000000000000000000" pitchFamily="2" charset="2"/>
              <a:buChar char="Ø"/>
            </a:pPr>
            <a:r>
              <a:rPr lang="en-GB" sz="2300" kern="1200" dirty="0">
                <a:solidFill>
                  <a:schemeClr val="accent1">
                    <a:lumMod val="50000"/>
                  </a:schemeClr>
                </a:solidFill>
                <a:latin typeface="Calibri"/>
              </a:rPr>
              <a:t>behaved in a way that has harmed, or may have harmed, a child</a:t>
            </a:r>
          </a:p>
          <a:p>
            <a:pPr lvl="0" fontAlgn="auto">
              <a:spcBef>
                <a:spcPts val="0"/>
              </a:spcBef>
              <a:spcAft>
                <a:spcPts val="0"/>
              </a:spcAft>
              <a:buFont typeface="Wingdings" panose="05000000000000000000" pitchFamily="2" charset="2"/>
              <a:buChar char="Ø"/>
            </a:pPr>
            <a:r>
              <a:rPr lang="en-GB" sz="2300" kern="1200" dirty="0">
                <a:solidFill>
                  <a:schemeClr val="accent1">
                    <a:lumMod val="50000"/>
                  </a:schemeClr>
                </a:solidFill>
                <a:latin typeface="Calibri"/>
              </a:rPr>
              <a:t>possibly committed a criminal offence against, or related to a child, a child; or</a:t>
            </a:r>
          </a:p>
          <a:p>
            <a:pPr lvl="0" fontAlgn="auto">
              <a:spcBef>
                <a:spcPts val="0"/>
              </a:spcBef>
              <a:spcAft>
                <a:spcPts val="0"/>
              </a:spcAft>
              <a:buFont typeface="Wingdings" panose="05000000000000000000" pitchFamily="2" charset="2"/>
              <a:buChar char="Ø"/>
            </a:pPr>
            <a:r>
              <a:rPr lang="en-GB" sz="2300" kern="1200" dirty="0">
                <a:solidFill>
                  <a:schemeClr val="accent1">
                    <a:lumMod val="50000"/>
                  </a:schemeClr>
                </a:solidFill>
                <a:latin typeface="Calibri"/>
              </a:rPr>
              <a:t>behaved towards a child or children in a way that indicates s/he would pose a risk of </a:t>
            </a:r>
            <a:r>
              <a:rPr lang="en-GB" sz="2300" kern="1200" dirty="0" smtClean="0">
                <a:solidFill>
                  <a:schemeClr val="accent1">
                    <a:lumMod val="50000"/>
                  </a:schemeClr>
                </a:solidFill>
                <a:latin typeface="Calibri"/>
              </a:rPr>
              <a:t>harm</a:t>
            </a:r>
            <a:endParaRPr lang="en-GB" sz="2300" kern="1200" dirty="0">
              <a:solidFill>
                <a:schemeClr val="accent1">
                  <a:lumMod val="50000"/>
                </a:schemeClr>
              </a:solidFill>
              <a:latin typeface="Calibri"/>
            </a:endParaRPr>
          </a:p>
          <a:p>
            <a:pPr marL="0" lvl="0" indent="0" fontAlgn="auto">
              <a:spcBef>
                <a:spcPts val="0"/>
              </a:spcBef>
              <a:spcAft>
                <a:spcPts val="0"/>
              </a:spcAft>
              <a:buNone/>
            </a:pPr>
            <a:endParaRPr lang="en-GB" sz="600" kern="1200" dirty="0">
              <a:solidFill>
                <a:schemeClr val="accent1">
                  <a:lumMod val="50000"/>
                </a:schemeClr>
              </a:solidFill>
              <a:latin typeface="Calibri"/>
            </a:endParaRPr>
          </a:p>
          <a:p>
            <a:pPr marL="0" lvl="0" indent="0" algn="ctr" fontAlgn="auto">
              <a:spcBef>
                <a:spcPts val="0"/>
              </a:spcBef>
              <a:spcAft>
                <a:spcPts val="0"/>
              </a:spcAft>
              <a:buNone/>
            </a:pPr>
            <a:r>
              <a:rPr lang="en-GB" sz="2400" b="1" kern="1200" dirty="0">
                <a:solidFill>
                  <a:srgbClr val="C00000"/>
                </a:solidFill>
                <a:latin typeface="Calibri"/>
              </a:rPr>
              <a:t>If yes, contact must be made </a:t>
            </a:r>
          </a:p>
          <a:p>
            <a:pPr marL="0" lvl="0" indent="0" algn="ctr" fontAlgn="auto">
              <a:spcBef>
                <a:spcPts val="0"/>
              </a:spcBef>
              <a:spcAft>
                <a:spcPts val="0"/>
              </a:spcAft>
              <a:buNone/>
            </a:pPr>
            <a:r>
              <a:rPr lang="en-GB" sz="2400" b="1" kern="1200" dirty="0">
                <a:solidFill>
                  <a:srgbClr val="C00000"/>
                </a:solidFill>
                <a:latin typeface="Calibri"/>
              </a:rPr>
              <a:t>with LADO within 24 Hours</a:t>
            </a:r>
            <a:endParaRPr lang="en-US" sz="1800" i="1" dirty="0" smtClean="0">
              <a:solidFill>
                <a:srgbClr val="C00000"/>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2" descr="C:\Users\noonn\Pictures\Safeguarding-Switch-277x30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4368" y="186142"/>
            <a:ext cx="1031180" cy="1116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2693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85192"/>
            <a:ext cx="7772400" cy="1143000"/>
          </a:xfrm>
        </p:spPr>
        <p:txBody>
          <a:bodyPr/>
          <a:lstStyle/>
          <a:p>
            <a:r>
              <a:rPr lang="en-GB" b="1" dirty="0" smtClean="0">
                <a:solidFill>
                  <a:schemeClr val="accent1">
                    <a:lumMod val="50000"/>
                  </a:schemeClr>
                </a:solidFill>
                <a:latin typeface="Calibri" panose="020F0502020204030204" pitchFamily="34" charset="0"/>
              </a:rPr>
              <a:t>What is LADO?</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23528" y="1302944"/>
            <a:ext cx="8592020" cy="4793056"/>
          </a:xfrm>
        </p:spPr>
        <p:txBody>
          <a:bodyPr/>
          <a:lstStyle/>
          <a:p>
            <a:pPr marL="0" lvl="0" indent="0" algn="ctr">
              <a:spcBef>
                <a:spcPct val="50000"/>
              </a:spcBef>
              <a:buNone/>
            </a:pPr>
            <a:r>
              <a:rPr lang="en-GB" b="1" dirty="0">
                <a:solidFill>
                  <a:schemeClr val="accent1">
                    <a:lumMod val="50000"/>
                  </a:schemeClr>
                </a:solidFill>
                <a:latin typeface="Calibri" panose="020F0502020204030204" pitchFamily="34" charset="0"/>
                <a:cs typeface="Arial" pitchFamily="34" charset="0"/>
              </a:rPr>
              <a:t>Local Authority Designated Officer (LADO</a:t>
            </a:r>
            <a:r>
              <a:rPr lang="en-GB" b="1" dirty="0" smtClean="0">
                <a:solidFill>
                  <a:schemeClr val="accent1">
                    <a:lumMod val="50000"/>
                  </a:schemeClr>
                </a:solidFill>
                <a:latin typeface="Calibri" panose="020F0502020204030204" pitchFamily="34" charset="0"/>
                <a:cs typeface="Arial" pitchFamily="34" charset="0"/>
              </a:rPr>
              <a:t>)</a:t>
            </a:r>
          </a:p>
          <a:p>
            <a:pPr marL="0" lvl="0" indent="0" algn="ctr">
              <a:spcBef>
                <a:spcPct val="50000"/>
              </a:spcBef>
              <a:buNone/>
            </a:pPr>
            <a:r>
              <a:rPr lang="en-GB" sz="2400" dirty="0" smtClean="0">
                <a:solidFill>
                  <a:schemeClr val="accent1">
                    <a:lumMod val="50000"/>
                  </a:schemeClr>
                </a:solidFill>
                <a:latin typeface="Calibri" panose="020F0502020204030204" pitchFamily="34" charset="0"/>
                <a:cs typeface="Arial" pitchFamily="34" charset="0"/>
              </a:rPr>
              <a:t>(referred to in Working Together 2018 as the “Designated Officer”)</a:t>
            </a:r>
            <a:endParaRPr lang="en-GB" sz="2400" dirty="0">
              <a:solidFill>
                <a:schemeClr val="accent1">
                  <a:lumMod val="50000"/>
                </a:schemeClr>
              </a:solidFill>
              <a:latin typeface="Calibri" panose="020F0502020204030204" pitchFamily="34" charset="0"/>
              <a:cs typeface="Arial" pitchFamily="34" charset="0"/>
            </a:endParaRPr>
          </a:p>
          <a:p>
            <a:pPr marL="0" lvl="0" indent="0">
              <a:spcBef>
                <a:spcPct val="50000"/>
              </a:spcBef>
              <a:buNone/>
            </a:pPr>
            <a:endParaRPr lang="en-GB" sz="1100" i="1" dirty="0">
              <a:solidFill>
                <a:schemeClr val="accent1">
                  <a:lumMod val="50000"/>
                </a:schemeClr>
              </a:solidFill>
              <a:latin typeface="Calibri" panose="020F0502020204030204" pitchFamily="34" charset="0"/>
              <a:cs typeface="Arial" pitchFamily="34" charset="0"/>
            </a:endParaRPr>
          </a:p>
          <a:p>
            <a:pPr marL="0" lvl="0" indent="0" fontAlgn="auto">
              <a:lnSpc>
                <a:spcPct val="80000"/>
              </a:lnSpc>
              <a:spcAft>
                <a:spcPts val="0"/>
              </a:spcAft>
              <a:buNone/>
            </a:pPr>
            <a:r>
              <a:rPr lang="en-GB" sz="2600" b="1" kern="1200" dirty="0">
                <a:solidFill>
                  <a:schemeClr val="accent1">
                    <a:lumMod val="50000"/>
                  </a:schemeClr>
                </a:solidFill>
                <a:latin typeface="Calibri"/>
              </a:rPr>
              <a:t>Responsible for…</a:t>
            </a:r>
          </a:p>
          <a:p>
            <a:pPr marL="0" lvl="0" indent="0" fontAlgn="auto">
              <a:lnSpc>
                <a:spcPct val="80000"/>
              </a:lnSpc>
              <a:spcAft>
                <a:spcPts val="0"/>
              </a:spcAft>
              <a:buNone/>
            </a:pPr>
            <a:endParaRPr lang="en-GB" sz="1400" b="1" kern="1200" dirty="0">
              <a:solidFill>
                <a:schemeClr val="accent1">
                  <a:lumMod val="50000"/>
                </a:schemeClr>
              </a:solidFill>
              <a:latin typeface="Calibri"/>
            </a:endParaRPr>
          </a:p>
          <a:p>
            <a:pPr lvl="0" fontAlgn="auto">
              <a:lnSpc>
                <a:spcPct val="80000"/>
              </a:lnSpc>
              <a:spcAft>
                <a:spcPts val="0"/>
              </a:spcAft>
              <a:buFont typeface="Wingdings" panose="05000000000000000000" pitchFamily="2" charset="2"/>
              <a:buChar char="Ø"/>
            </a:pPr>
            <a:r>
              <a:rPr lang="en-GB" sz="2600" kern="1200" dirty="0">
                <a:solidFill>
                  <a:schemeClr val="accent1">
                    <a:lumMod val="50000"/>
                  </a:schemeClr>
                </a:solidFill>
                <a:latin typeface="Calibri"/>
              </a:rPr>
              <a:t>Monitoring and tracking of individual cases</a:t>
            </a:r>
          </a:p>
          <a:p>
            <a:pPr lvl="0" fontAlgn="auto">
              <a:lnSpc>
                <a:spcPct val="80000"/>
              </a:lnSpc>
              <a:spcAft>
                <a:spcPts val="0"/>
              </a:spcAft>
              <a:buFont typeface="Wingdings" panose="05000000000000000000" pitchFamily="2" charset="2"/>
              <a:buChar char="Ø"/>
            </a:pPr>
            <a:r>
              <a:rPr lang="en-GB" sz="2600" kern="1200" dirty="0">
                <a:solidFill>
                  <a:schemeClr val="accent1">
                    <a:lumMod val="50000"/>
                  </a:schemeClr>
                </a:solidFill>
                <a:latin typeface="Calibri"/>
              </a:rPr>
              <a:t>Providing consultations with Senior Managers</a:t>
            </a:r>
          </a:p>
          <a:p>
            <a:pPr lvl="0" fontAlgn="auto">
              <a:lnSpc>
                <a:spcPct val="80000"/>
              </a:lnSpc>
              <a:spcAft>
                <a:spcPts val="0"/>
              </a:spcAft>
              <a:buFont typeface="Wingdings" panose="05000000000000000000" pitchFamily="2" charset="2"/>
              <a:buChar char="Ø"/>
            </a:pPr>
            <a:r>
              <a:rPr lang="en-GB" sz="2600" kern="1200" dirty="0">
                <a:solidFill>
                  <a:schemeClr val="accent1">
                    <a:lumMod val="50000"/>
                  </a:schemeClr>
                </a:solidFill>
                <a:latin typeface="Calibri"/>
              </a:rPr>
              <a:t>Liaising with Senior Managers, Police, CPS, Ofsted and DBS</a:t>
            </a:r>
          </a:p>
          <a:p>
            <a:pPr lvl="0" fontAlgn="auto">
              <a:lnSpc>
                <a:spcPct val="80000"/>
              </a:lnSpc>
              <a:spcAft>
                <a:spcPts val="0"/>
              </a:spcAft>
              <a:buFont typeface="Wingdings" panose="05000000000000000000" pitchFamily="2" charset="2"/>
              <a:buChar char="Ø"/>
            </a:pPr>
            <a:r>
              <a:rPr lang="en-GB" sz="2600" kern="1200" dirty="0">
                <a:solidFill>
                  <a:schemeClr val="accent1">
                    <a:lumMod val="50000"/>
                  </a:schemeClr>
                </a:solidFill>
                <a:latin typeface="Calibri"/>
              </a:rPr>
              <a:t>Chairing AAA Strategy Meetings</a:t>
            </a:r>
          </a:p>
          <a:p>
            <a:pPr lvl="0" fontAlgn="auto">
              <a:lnSpc>
                <a:spcPct val="80000"/>
              </a:lnSpc>
              <a:spcAft>
                <a:spcPts val="0"/>
              </a:spcAft>
              <a:buFont typeface="Wingdings" panose="05000000000000000000" pitchFamily="2" charset="2"/>
              <a:buChar char="Ø"/>
            </a:pPr>
            <a:r>
              <a:rPr lang="en-GB" sz="2600" kern="1200" dirty="0">
                <a:solidFill>
                  <a:schemeClr val="accent1">
                    <a:lumMod val="50000"/>
                  </a:schemeClr>
                </a:solidFill>
                <a:latin typeface="Calibri"/>
              </a:rPr>
              <a:t>Liaising with and reporting to the LSCB</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2" descr="C:\Users\noonn\Pictures\Safeguarding-Switch-277x30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4368" y="186142"/>
            <a:ext cx="1031180" cy="1116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637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54" y="144035"/>
            <a:ext cx="7218179" cy="1255076"/>
          </a:xfrm>
        </p:spPr>
        <p:txBody>
          <a:bodyPr/>
          <a:lstStyle/>
          <a:p>
            <a:r>
              <a:rPr lang="en-GB" b="1" dirty="0" smtClean="0">
                <a:solidFill>
                  <a:schemeClr val="accent1">
                    <a:lumMod val="50000"/>
                  </a:schemeClr>
                </a:solidFill>
                <a:latin typeface="Calibri" panose="020F0502020204030204" pitchFamily="34" charset="0"/>
              </a:rPr>
              <a:t>Activity 1 – Identifying concerns</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539552" y="1399111"/>
            <a:ext cx="8208912" cy="4696889"/>
          </a:xfrm>
        </p:spPr>
        <p:txBody>
          <a:bodyPr/>
          <a:lstStyle/>
          <a:p>
            <a:pPr marL="0" indent="0" algn="ctr">
              <a:buNone/>
            </a:pPr>
            <a:r>
              <a:rPr lang="en-US" sz="3600" dirty="0" smtClean="0">
                <a:solidFill>
                  <a:schemeClr val="accent1">
                    <a:lumMod val="50000"/>
                  </a:schemeClr>
                </a:solidFill>
                <a:latin typeface="Calibri" panose="020F0502020204030204" pitchFamily="34" charset="0"/>
              </a:rPr>
              <a:t>ACTIVITY 1</a:t>
            </a:r>
          </a:p>
          <a:p>
            <a:pPr marL="0" indent="0" algn="ctr">
              <a:buNone/>
            </a:pPr>
            <a:r>
              <a:rPr lang="en-US" sz="3600" dirty="0" smtClean="0">
                <a:solidFill>
                  <a:schemeClr val="accent1">
                    <a:lumMod val="50000"/>
                  </a:schemeClr>
                </a:solidFill>
                <a:latin typeface="Calibri" panose="020F0502020204030204" pitchFamily="34" charset="0"/>
              </a:rPr>
              <a:t>Identifying Safeguarding Concerns.</a:t>
            </a:r>
          </a:p>
          <a:p>
            <a:r>
              <a:rPr lang="en-US" sz="3600" dirty="0" smtClean="0">
                <a:solidFill>
                  <a:schemeClr val="accent1">
                    <a:lumMod val="50000"/>
                  </a:schemeClr>
                </a:solidFill>
                <a:latin typeface="Calibri" panose="020F0502020204030204" pitchFamily="34" charset="0"/>
              </a:rPr>
              <a:t>Read your groups scenario</a:t>
            </a:r>
          </a:p>
          <a:p>
            <a:r>
              <a:rPr lang="en-US" sz="3600" dirty="0" smtClean="0">
                <a:solidFill>
                  <a:schemeClr val="accent1">
                    <a:lumMod val="50000"/>
                  </a:schemeClr>
                </a:solidFill>
                <a:latin typeface="Calibri" panose="020F0502020204030204" pitchFamily="34" charset="0"/>
              </a:rPr>
              <a:t>In pairs discuss whether or not you think the scenario is a safeguarding concern and if so, what </a:t>
            </a:r>
            <a:r>
              <a:rPr lang="en-US" sz="3600" dirty="0">
                <a:solidFill>
                  <a:schemeClr val="accent1">
                    <a:lumMod val="50000"/>
                  </a:schemeClr>
                </a:solidFill>
                <a:latin typeface="Calibri" panose="020F0502020204030204" pitchFamily="34" charset="0"/>
              </a:rPr>
              <a:t>a</a:t>
            </a:r>
            <a:r>
              <a:rPr lang="en-US" sz="3600" dirty="0" smtClean="0">
                <a:solidFill>
                  <a:schemeClr val="accent1">
                    <a:lumMod val="50000"/>
                  </a:schemeClr>
                </a:solidFill>
                <a:latin typeface="Calibri" panose="020F0502020204030204" pitchFamily="34" charset="0"/>
              </a:rPr>
              <a:t>re the concerns?</a:t>
            </a:r>
          </a:p>
          <a:p>
            <a:r>
              <a:rPr lang="en-US" sz="3600" dirty="0" smtClean="0">
                <a:solidFill>
                  <a:schemeClr val="accent1">
                    <a:lumMod val="50000"/>
                  </a:schemeClr>
                </a:solidFill>
                <a:latin typeface="Calibri" panose="020F0502020204030204" pitchFamily="34" charset="0"/>
              </a:rPr>
              <a:t>Feedback to the group</a:t>
            </a:r>
            <a:endParaRPr lang="en-US" sz="3600" dirty="0">
              <a:solidFill>
                <a:schemeClr val="accent1">
                  <a:lumMod val="50000"/>
                </a:schemeClr>
              </a:solidFill>
              <a:latin typeface="Calibri" panose="020F0502020204030204" pitchFamily="34" charset="0"/>
            </a:endParaRPr>
          </a:p>
          <a:p>
            <a:pPr marL="0" indent="0">
              <a:buNone/>
            </a:pPr>
            <a:endParaRPr lang="en-US" sz="1600" dirty="0">
              <a:solidFill>
                <a:schemeClr val="accent1">
                  <a:lumMod val="50000"/>
                </a:schemeClr>
              </a:solidFill>
              <a:latin typeface="Calibri" panose="020F0502020204030204" pitchFamily="34" charset="0"/>
            </a:endParaRPr>
          </a:p>
        </p:txBody>
      </p:sp>
      <p:pic>
        <p:nvPicPr>
          <p:cNvPr id="6" name="Picture 5"/>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740352" y="188640"/>
            <a:ext cx="1210471" cy="1210471"/>
          </a:xfrm>
          <a:prstGeom prst="rect">
            <a:avLst/>
          </a:prstGeom>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4763"/>
            <a:ext cx="1402060" cy="1458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7599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Arrow Connector 44"/>
          <p:cNvCxnSpPr/>
          <p:nvPr/>
        </p:nvCxnSpPr>
        <p:spPr bwMode="auto">
          <a:xfrm flipH="1">
            <a:off x="3869361" y="4071221"/>
            <a:ext cx="253150" cy="645345"/>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1115616" y="85192"/>
            <a:ext cx="7628384" cy="1143000"/>
          </a:xfrm>
        </p:spPr>
        <p:txBody>
          <a:bodyPr/>
          <a:lstStyle/>
          <a:p>
            <a:pPr algn="l"/>
            <a:r>
              <a:rPr lang="en-GB" b="1" dirty="0" smtClean="0">
                <a:solidFill>
                  <a:schemeClr val="accent1">
                    <a:lumMod val="50000"/>
                  </a:schemeClr>
                </a:solidFill>
                <a:latin typeface="Calibri" panose="020F0502020204030204" pitchFamily="34" charset="0"/>
              </a:rPr>
              <a:t>School Policies &amp; Procedures</a:t>
            </a:r>
            <a:endParaRPr lang="en-GB" b="1" dirty="0">
              <a:solidFill>
                <a:schemeClr val="accent1">
                  <a:lumMod val="50000"/>
                </a:schemeClr>
              </a:solidFill>
              <a:latin typeface="Calibri" panose="020F0502020204030204" pitchFamily="34" charset="0"/>
            </a:endParaRPr>
          </a:p>
        </p:txBody>
      </p:sp>
      <p:cxnSp>
        <p:nvCxnSpPr>
          <p:cNvPr id="8" name="Straight Arrow Connector 7"/>
          <p:cNvCxnSpPr/>
          <p:nvPr/>
        </p:nvCxnSpPr>
        <p:spPr bwMode="auto">
          <a:xfrm flipH="1" flipV="1">
            <a:off x="3779912" y="1786029"/>
            <a:ext cx="432048" cy="967195"/>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bwMode="auto">
          <a:xfrm flipH="1" flipV="1">
            <a:off x="2705402" y="2302024"/>
            <a:ext cx="858486" cy="643646"/>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bwMode="auto">
          <a:xfrm flipH="1">
            <a:off x="2123728" y="3439649"/>
            <a:ext cx="1049726" cy="0"/>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bwMode="auto">
          <a:xfrm flipH="1">
            <a:off x="2705402" y="3832716"/>
            <a:ext cx="714470" cy="352368"/>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bwMode="auto">
          <a:xfrm flipH="1">
            <a:off x="2705402" y="3945817"/>
            <a:ext cx="1119490" cy="968352"/>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bwMode="auto">
          <a:xfrm>
            <a:off x="4555693" y="4168252"/>
            <a:ext cx="16307" cy="1060948"/>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bwMode="auto">
          <a:xfrm flipV="1">
            <a:off x="5506065" y="2420888"/>
            <a:ext cx="1010151" cy="490736"/>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bwMode="auto">
          <a:xfrm>
            <a:off x="5652253" y="3762264"/>
            <a:ext cx="1156543" cy="567943"/>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bwMode="auto">
          <a:xfrm>
            <a:off x="5982949" y="3478070"/>
            <a:ext cx="965315" cy="0"/>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bwMode="auto">
          <a:xfrm>
            <a:off x="5035565" y="4053173"/>
            <a:ext cx="470500" cy="681443"/>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29" name="TextBox 28"/>
          <p:cNvSpPr txBox="1"/>
          <p:nvPr/>
        </p:nvSpPr>
        <p:spPr>
          <a:xfrm>
            <a:off x="2598961" y="1051949"/>
            <a:ext cx="1805018" cy="769441"/>
          </a:xfrm>
          <a:prstGeom prst="rect">
            <a:avLst/>
          </a:prstGeom>
          <a:noFill/>
        </p:spPr>
        <p:txBody>
          <a:bodyPr wrap="square" rtlCol="0">
            <a:spAutoFit/>
          </a:bodyPr>
          <a:lstStyle/>
          <a:p>
            <a:pPr algn="ctr"/>
            <a:r>
              <a:rPr lang="en-GB" sz="2200" dirty="0" smtClean="0">
                <a:solidFill>
                  <a:schemeClr val="accent1">
                    <a:lumMod val="50000"/>
                  </a:schemeClr>
                </a:solidFill>
                <a:latin typeface="Calibri" panose="020F0502020204030204" pitchFamily="34" charset="0"/>
              </a:rPr>
              <a:t>Managing Allegations</a:t>
            </a:r>
            <a:endParaRPr lang="en-GB" sz="2200" dirty="0">
              <a:solidFill>
                <a:schemeClr val="accent1">
                  <a:lumMod val="50000"/>
                </a:schemeClr>
              </a:solidFill>
              <a:latin typeface="Calibri" panose="020F0502020204030204" pitchFamily="34" charset="0"/>
            </a:endParaRPr>
          </a:p>
        </p:txBody>
      </p:sp>
      <p:sp>
        <p:nvSpPr>
          <p:cNvPr id="30" name="TextBox 29"/>
          <p:cNvSpPr txBox="1"/>
          <p:nvPr/>
        </p:nvSpPr>
        <p:spPr>
          <a:xfrm>
            <a:off x="680993" y="4071221"/>
            <a:ext cx="2016225" cy="430887"/>
          </a:xfrm>
          <a:prstGeom prst="rect">
            <a:avLst/>
          </a:prstGeom>
          <a:noFill/>
        </p:spPr>
        <p:txBody>
          <a:bodyPr wrap="square" rtlCol="0">
            <a:spAutoFit/>
          </a:bodyPr>
          <a:lstStyle/>
          <a:p>
            <a:pPr algn="ctr"/>
            <a:r>
              <a:rPr lang="en-GB" sz="2200" dirty="0" smtClean="0">
                <a:solidFill>
                  <a:schemeClr val="accent1">
                    <a:lumMod val="50000"/>
                  </a:schemeClr>
                </a:solidFill>
                <a:latin typeface="Calibri" panose="020F0502020204030204" pitchFamily="34" charset="0"/>
              </a:rPr>
              <a:t>Whistleblowing</a:t>
            </a:r>
            <a:endParaRPr lang="en-GB" sz="2200" dirty="0">
              <a:solidFill>
                <a:schemeClr val="accent1">
                  <a:lumMod val="50000"/>
                </a:schemeClr>
              </a:solidFill>
              <a:latin typeface="Calibri" panose="020F0502020204030204" pitchFamily="34" charset="0"/>
            </a:endParaRPr>
          </a:p>
        </p:txBody>
      </p:sp>
      <p:sp>
        <p:nvSpPr>
          <p:cNvPr id="31" name="TextBox 30"/>
          <p:cNvSpPr txBox="1"/>
          <p:nvPr/>
        </p:nvSpPr>
        <p:spPr>
          <a:xfrm>
            <a:off x="6948264" y="4067755"/>
            <a:ext cx="1707838" cy="769441"/>
          </a:xfrm>
          <a:prstGeom prst="rect">
            <a:avLst/>
          </a:prstGeom>
          <a:noFill/>
        </p:spPr>
        <p:txBody>
          <a:bodyPr wrap="square" rtlCol="0">
            <a:spAutoFit/>
          </a:bodyPr>
          <a:lstStyle/>
          <a:p>
            <a:r>
              <a:rPr lang="en-GB" sz="2200" dirty="0" smtClean="0">
                <a:solidFill>
                  <a:schemeClr val="accent1">
                    <a:lumMod val="50000"/>
                  </a:schemeClr>
                </a:solidFill>
                <a:latin typeface="Calibri" panose="020F0502020204030204" pitchFamily="34" charset="0"/>
              </a:rPr>
              <a:t>Safer Recruitment</a:t>
            </a:r>
            <a:endParaRPr lang="en-GB" sz="2200" dirty="0">
              <a:solidFill>
                <a:schemeClr val="accent1">
                  <a:lumMod val="50000"/>
                </a:schemeClr>
              </a:solidFill>
              <a:latin typeface="Calibri" panose="020F0502020204030204" pitchFamily="34" charset="0"/>
            </a:endParaRPr>
          </a:p>
        </p:txBody>
      </p:sp>
      <p:sp>
        <p:nvSpPr>
          <p:cNvPr id="32" name="TextBox 31"/>
          <p:cNvSpPr txBox="1"/>
          <p:nvPr/>
        </p:nvSpPr>
        <p:spPr>
          <a:xfrm>
            <a:off x="7074064" y="3141828"/>
            <a:ext cx="1890424" cy="769441"/>
          </a:xfrm>
          <a:prstGeom prst="rect">
            <a:avLst/>
          </a:prstGeom>
          <a:noFill/>
        </p:spPr>
        <p:txBody>
          <a:bodyPr wrap="square" rtlCol="0">
            <a:spAutoFit/>
          </a:bodyPr>
          <a:lstStyle/>
          <a:p>
            <a:r>
              <a:rPr lang="en-GB" sz="2200" dirty="0" smtClean="0">
                <a:solidFill>
                  <a:schemeClr val="accent1">
                    <a:lumMod val="50000"/>
                  </a:schemeClr>
                </a:solidFill>
                <a:latin typeface="Calibri" panose="020F0502020204030204" pitchFamily="34" charset="0"/>
              </a:rPr>
              <a:t>Health and Safety</a:t>
            </a:r>
            <a:endParaRPr lang="en-GB" sz="2200" dirty="0">
              <a:solidFill>
                <a:schemeClr val="accent1">
                  <a:lumMod val="50000"/>
                </a:schemeClr>
              </a:solidFill>
              <a:latin typeface="Calibri" panose="020F0502020204030204" pitchFamily="34" charset="0"/>
            </a:endParaRPr>
          </a:p>
        </p:txBody>
      </p:sp>
      <p:sp>
        <p:nvSpPr>
          <p:cNvPr id="33" name="TextBox 32"/>
          <p:cNvSpPr txBox="1"/>
          <p:nvPr/>
        </p:nvSpPr>
        <p:spPr>
          <a:xfrm>
            <a:off x="863825" y="1745931"/>
            <a:ext cx="1996808" cy="769441"/>
          </a:xfrm>
          <a:prstGeom prst="rect">
            <a:avLst/>
          </a:prstGeom>
          <a:noFill/>
        </p:spPr>
        <p:txBody>
          <a:bodyPr wrap="square" rtlCol="0">
            <a:spAutoFit/>
          </a:bodyPr>
          <a:lstStyle/>
          <a:p>
            <a:pPr algn="ctr"/>
            <a:r>
              <a:rPr lang="en-GB" sz="2200" dirty="0" smtClean="0">
                <a:solidFill>
                  <a:schemeClr val="accent1">
                    <a:lumMod val="50000"/>
                  </a:schemeClr>
                </a:solidFill>
                <a:latin typeface="Calibri" panose="020F0502020204030204" pitchFamily="34" charset="0"/>
              </a:rPr>
              <a:t>Behaviour and  Rewards</a:t>
            </a:r>
            <a:endParaRPr lang="en-GB" sz="2200" dirty="0">
              <a:solidFill>
                <a:schemeClr val="accent1">
                  <a:lumMod val="50000"/>
                </a:schemeClr>
              </a:solidFill>
              <a:latin typeface="Calibri" panose="020F0502020204030204" pitchFamily="34" charset="0"/>
            </a:endParaRPr>
          </a:p>
        </p:txBody>
      </p:sp>
      <p:sp>
        <p:nvSpPr>
          <p:cNvPr id="34" name="TextBox 33"/>
          <p:cNvSpPr txBox="1"/>
          <p:nvPr/>
        </p:nvSpPr>
        <p:spPr>
          <a:xfrm>
            <a:off x="1246638" y="4923354"/>
            <a:ext cx="1816000" cy="769441"/>
          </a:xfrm>
          <a:prstGeom prst="rect">
            <a:avLst/>
          </a:prstGeom>
          <a:noFill/>
        </p:spPr>
        <p:txBody>
          <a:bodyPr wrap="square" rtlCol="0">
            <a:spAutoFit/>
          </a:bodyPr>
          <a:lstStyle/>
          <a:p>
            <a:pPr algn="ctr"/>
            <a:r>
              <a:rPr lang="en-GB" sz="2200" dirty="0" smtClean="0">
                <a:solidFill>
                  <a:schemeClr val="accent1">
                    <a:lumMod val="50000"/>
                  </a:schemeClr>
                </a:solidFill>
                <a:latin typeface="Calibri" panose="020F0502020204030204" pitchFamily="34" charset="0"/>
              </a:rPr>
              <a:t>Staff Training / CPD</a:t>
            </a:r>
            <a:endParaRPr lang="en-GB" sz="2200" dirty="0">
              <a:solidFill>
                <a:schemeClr val="accent1">
                  <a:lumMod val="50000"/>
                </a:schemeClr>
              </a:solidFill>
              <a:latin typeface="Calibri" panose="020F0502020204030204" pitchFamily="34" charset="0"/>
            </a:endParaRPr>
          </a:p>
        </p:txBody>
      </p:sp>
      <p:sp>
        <p:nvSpPr>
          <p:cNvPr id="35" name="TextBox 34"/>
          <p:cNvSpPr txBox="1"/>
          <p:nvPr/>
        </p:nvSpPr>
        <p:spPr>
          <a:xfrm>
            <a:off x="3561829" y="5244029"/>
            <a:ext cx="2090424" cy="769441"/>
          </a:xfrm>
          <a:prstGeom prst="rect">
            <a:avLst/>
          </a:prstGeom>
          <a:noFill/>
        </p:spPr>
        <p:txBody>
          <a:bodyPr wrap="square" rtlCol="0">
            <a:spAutoFit/>
          </a:bodyPr>
          <a:lstStyle/>
          <a:p>
            <a:pPr algn="ctr"/>
            <a:r>
              <a:rPr lang="en-GB" sz="2200" dirty="0" smtClean="0">
                <a:solidFill>
                  <a:schemeClr val="accent1">
                    <a:lumMod val="50000"/>
                  </a:schemeClr>
                </a:solidFill>
                <a:latin typeface="Calibri" panose="020F0502020204030204" pitchFamily="34" charset="0"/>
              </a:rPr>
              <a:t>Positive Handling</a:t>
            </a:r>
            <a:endParaRPr lang="en-GB" sz="2200" dirty="0">
              <a:solidFill>
                <a:schemeClr val="accent1">
                  <a:lumMod val="50000"/>
                </a:schemeClr>
              </a:solidFill>
              <a:latin typeface="Calibri" panose="020F0502020204030204" pitchFamily="34" charset="0"/>
            </a:endParaRPr>
          </a:p>
        </p:txBody>
      </p:sp>
      <p:sp>
        <p:nvSpPr>
          <p:cNvPr id="36" name="TextBox 35"/>
          <p:cNvSpPr txBox="1"/>
          <p:nvPr/>
        </p:nvSpPr>
        <p:spPr>
          <a:xfrm>
            <a:off x="5035565" y="4694823"/>
            <a:ext cx="1127280" cy="769441"/>
          </a:xfrm>
          <a:prstGeom prst="rect">
            <a:avLst/>
          </a:prstGeom>
          <a:noFill/>
        </p:spPr>
        <p:txBody>
          <a:bodyPr wrap="square" rtlCol="0">
            <a:spAutoFit/>
          </a:bodyPr>
          <a:lstStyle/>
          <a:p>
            <a:pPr algn="ctr"/>
            <a:r>
              <a:rPr lang="en-GB" sz="2200" dirty="0" smtClean="0">
                <a:solidFill>
                  <a:schemeClr val="accent1">
                    <a:lumMod val="50000"/>
                  </a:schemeClr>
                </a:solidFill>
                <a:latin typeface="Calibri" panose="020F0502020204030204" pitchFamily="34" charset="0"/>
              </a:rPr>
              <a:t>Anti-Bullying</a:t>
            </a:r>
            <a:endParaRPr lang="en-GB" sz="2200" dirty="0">
              <a:solidFill>
                <a:schemeClr val="accent1">
                  <a:lumMod val="50000"/>
                </a:schemeClr>
              </a:solidFill>
              <a:latin typeface="Calibri" panose="020F0502020204030204" pitchFamily="34" charset="0"/>
            </a:endParaRPr>
          </a:p>
        </p:txBody>
      </p:sp>
      <p:sp>
        <p:nvSpPr>
          <p:cNvPr id="37" name="TextBox 36"/>
          <p:cNvSpPr txBox="1"/>
          <p:nvPr/>
        </p:nvSpPr>
        <p:spPr>
          <a:xfrm>
            <a:off x="6465606" y="1739864"/>
            <a:ext cx="2227179" cy="1107996"/>
          </a:xfrm>
          <a:prstGeom prst="rect">
            <a:avLst/>
          </a:prstGeom>
          <a:noFill/>
        </p:spPr>
        <p:txBody>
          <a:bodyPr wrap="square" rtlCol="0">
            <a:spAutoFit/>
          </a:bodyPr>
          <a:lstStyle/>
          <a:p>
            <a:pPr algn="ctr"/>
            <a:r>
              <a:rPr lang="en-GB" sz="2200" dirty="0" smtClean="0">
                <a:solidFill>
                  <a:schemeClr val="accent1">
                    <a:lumMod val="50000"/>
                  </a:schemeClr>
                </a:solidFill>
                <a:latin typeface="Calibri" panose="020F0502020204030204" pitchFamily="34" charset="0"/>
              </a:rPr>
              <a:t>Staff Behaviour Policy / Code of Conduct</a:t>
            </a:r>
            <a:endParaRPr lang="en-GB" sz="2200" dirty="0">
              <a:solidFill>
                <a:schemeClr val="accent1">
                  <a:lumMod val="50000"/>
                </a:schemeClr>
              </a:solidFill>
              <a:latin typeface="Calibri" panose="020F0502020204030204" pitchFamily="34" charset="0"/>
            </a:endParaRPr>
          </a:p>
        </p:txBody>
      </p:sp>
      <p:sp>
        <p:nvSpPr>
          <p:cNvPr id="38" name="TextBox 37"/>
          <p:cNvSpPr txBox="1"/>
          <p:nvPr/>
        </p:nvSpPr>
        <p:spPr>
          <a:xfrm>
            <a:off x="201842" y="2848541"/>
            <a:ext cx="2089593" cy="1107996"/>
          </a:xfrm>
          <a:prstGeom prst="rect">
            <a:avLst/>
          </a:prstGeom>
          <a:noFill/>
        </p:spPr>
        <p:txBody>
          <a:bodyPr wrap="square" rtlCol="0">
            <a:spAutoFit/>
          </a:bodyPr>
          <a:lstStyle/>
          <a:p>
            <a:pPr algn="ctr"/>
            <a:r>
              <a:rPr lang="en-GB" sz="2200" dirty="0" smtClean="0">
                <a:solidFill>
                  <a:schemeClr val="accent1">
                    <a:lumMod val="50000"/>
                  </a:schemeClr>
                </a:solidFill>
                <a:latin typeface="Calibri" panose="020F0502020204030204" pitchFamily="34" charset="0"/>
              </a:rPr>
              <a:t>E-Safety / Use of Social Media / Acceptable Use</a:t>
            </a:r>
            <a:endParaRPr lang="en-GB" sz="2200" dirty="0">
              <a:solidFill>
                <a:schemeClr val="accent1">
                  <a:lumMod val="50000"/>
                </a:schemeClr>
              </a:solidFill>
              <a:latin typeface="Calibri" panose="020F0502020204030204" pitchFamily="34" charset="0"/>
            </a:endParaRPr>
          </a:p>
        </p:txBody>
      </p:sp>
      <p:sp>
        <p:nvSpPr>
          <p:cNvPr id="39" name="TextBox 1"/>
          <p:cNvSpPr txBox="1">
            <a:spLocks noChangeArrowheads="1"/>
          </p:cNvSpPr>
          <p:nvPr/>
        </p:nvSpPr>
        <p:spPr bwMode="auto">
          <a:xfrm>
            <a:off x="2520453" y="6021288"/>
            <a:ext cx="4103095" cy="587853"/>
          </a:xfrm>
          <a:prstGeom prst="rect">
            <a:avLst/>
          </a:prstGeom>
          <a:noFill/>
          <a:ln w="9525">
            <a:solidFill>
              <a:schemeClr val="accent1">
                <a:lumMod val="9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GB" altLang="en-US" sz="1400" b="1" i="1" dirty="0">
                <a:solidFill>
                  <a:schemeClr val="accent1">
                    <a:lumMod val="50000"/>
                  </a:schemeClr>
                </a:solidFill>
                <a:latin typeface="Calibri" panose="020F0502020204030204" pitchFamily="34" charset="0"/>
              </a:rPr>
              <a:t>Halton Safeguarding Board policies and procedures </a:t>
            </a:r>
            <a:endParaRPr lang="en-GB" altLang="en-US" sz="1400" b="1" i="1" dirty="0" smtClean="0">
              <a:solidFill>
                <a:schemeClr val="accent1">
                  <a:lumMod val="50000"/>
                </a:schemeClr>
              </a:solidFill>
              <a:latin typeface="Calibri" panose="020F0502020204030204" pitchFamily="34" charset="0"/>
            </a:endParaRPr>
          </a:p>
          <a:p>
            <a:pPr algn="ctr" eaLnBrk="1" hangingPunct="1">
              <a:spcBef>
                <a:spcPct val="30000"/>
              </a:spcBef>
              <a:buFontTx/>
              <a:buNone/>
            </a:pPr>
            <a:r>
              <a:rPr lang="en-GB" altLang="en-US" sz="1400" b="1" i="1" dirty="0" smtClean="0">
                <a:solidFill>
                  <a:schemeClr val="accent1">
                    <a:lumMod val="50000"/>
                  </a:schemeClr>
                </a:solidFill>
                <a:latin typeface="Calibri" panose="020F0502020204030204" pitchFamily="34" charset="0"/>
              </a:rPr>
              <a:t>www.haltonsafeguarding.co.uk</a:t>
            </a:r>
            <a:endParaRPr lang="en-GB" altLang="en-US" sz="1400" b="1" i="1" dirty="0">
              <a:solidFill>
                <a:schemeClr val="accent1">
                  <a:lumMod val="50000"/>
                </a:schemeClr>
              </a:solidFill>
              <a:latin typeface="Calibri" panose="020F0502020204030204" pitchFamily="34" charset="0"/>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cxnSp>
        <p:nvCxnSpPr>
          <p:cNvPr id="41" name="Straight Arrow Connector 40"/>
          <p:cNvCxnSpPr/>
          <p:nvPr/>
        </p:nvCxnSpPr>
        <p:spPr bwMode="auto">
          <a:xfrm flipV="1">
            <a:off x="4860032" y="1759835"/>
            <a:ext cx="594280" cy="1068054"/>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42" name="TextBox 41"/>
          <p:cNvSpPr txBox="1"/>
          <p:nvPr/>
        </p:nvSpPr>
        <p:spPr>
          <a:xfrm>
            <a:off x="4488098" y="1035119"/>
            <a:ext cx="2615747" cy="769441"/>
          </a:xfrm>
          <a:prstGeom prst="rect">
            <a:avLst/>
          </a:prstGeom>
          <a:noFill/>
        </p:spPr>
        <p:txBody>
          <a:bodyPr wrap="square" rtlCol="0">
            <a:spAutoFit/>
          </a:bodyPr>
          <a:lstStyle/>
          <a:p>
            <a:pPr algn="ctr"/>
            <a:r>
              <a:rPr lang="en-GB" sz="2200" dirty="0" smtClean="0">
                <a:solidFill>
                  <a:schemeClr val="accent1">
                    <a:lumMod val="50000"/>
                  </a:schemeClr>
                </a:solidFill>
                <a:latin typeface="Calibri" panose="020F0502020204030204" pitchFamily="34" charset="0"/>
              </a:rPr>
              <a:t>Safeguarding / Child Protection</a:t>
            </a:r>
            <a:endParaRPr lang="en-GB" sz="2200" dirty="0">
              <a:solidFill>
                <a:schemeClr val="accent1">
                  <a:lumMod val="50000"/>
                </a:schemeClr>
              </a:solidFill>
              <a:latin typeface="Calibri" panose="020F0502020204030204" pitchFamily="34" charset="0"/>
            </a:endParaRPr>
          </a:p>
        </p:txBody>
      </p:sp>
      <p:sp>
        <p:nvSpPr>
          <p:cNvPr id="5" name="Oval 4"/>
          <p:cNvSpPr/>
          <p:nvPr/>
        </p:nvSpPr>
        <p:spPr bwMode="auto">
          <a:xfrm>
            <a:off x="3131840" y="2672916"/>
            <a:ext cx="2880320" cy="1512168"/>
          </a:xfrm>
          <a:prstGeom prst="ellipse">
            <a:avLst/>
          </a:prstGeom>
          <a:solidFill>
            <a:schemeClr val="accent1"/>
          </a:solidFill>
          <a:ln w="1905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6" name="TextBox 5"/>
          <p:cNvSpPr txBox="1"/>
          <p:nvPr/>
        </p:nvSpPr>
        <p:spPr>
          <a:xfrm>
            <a:off x="3180390" y="3167390"/>
            <a:ext cx="2736304" cy="523220"/>
          </a:xfrm>
          <a:prstGeom prst="rect">
            <a:avLst/>
          </a:prstGeom>
          <a:noFill/>
        </p:spPr>
        <p:txBody>
          <a:bodyPr wrap="square" rtlCol="0">
            <a:spAutoFit/>
          </a:bodyPr>
          <a:lstStyle/>
          <a:p>
            <a:pPr algn="ctr"/>
            <a:r>
              <a:rPr lang="en-GB" sz="2800" b="1" dirty="0" smtClean="0">
                <a:solidFill>
                  <a:schemeClr val="accent2">
                    <a:lumMod val="75000"/>
                  </a:schemeClr>
                </a:solidFill>
                <a:effectLst>
                  <a:outerShdw blurRad="38100" dist="38100" dir="2700000" algn="tl">
                    <a:srgbClr val="000000">
                      <a:alpha val="43137"/>
                    </a:srgbClr>
                  </a:outerShdw>
                </a:effectLst>
                <a:latin typeface="Calibri" panose="020F0502020204030204" pitchFamily="34" charset="0"/>
              </a:rPr>
              <a:t>SAFEGUARDING</a:t>
            </a:r>
            <a:endParaRPr lang="en-GB" sz="2800" b="1"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ndParaRPr>
          </a:p>
        </p:txBody>
      </p:sp>
      <p:cxnSp>
        <p:nvCxnSpPr>
          <p:cNvPr id="43" name="Straight Arrow Connector 42"/>
          <p:cNvCxnSpPr/>
          <p:nvPr/>
        </p:nvCxnSpPr>
        <p:spPr bwMode="auto">
          <a:xfrm>
            <a:off x="5446194" y="4000516"/>
            <a:ext cx="1362602" cy="1079027"/>
          </a:xfrm>
          <a:prstGeom prst="straightConnector1">
            <a:avLst/>
          </a:prstGeom>
          <a:ln w="19050">
            <a:headEnd type="none" w="med" len="med"/>
            <a:tailEnd type="arrow"/>
          </a:ln>
          <a:extLst/>
        </p:spPr>
        <p:style>
          <a:lnRef idx="1">
            <a:schemeClr val="accent2"/>
          </a:lnRef>
          <a:fillRef idx="0">
            <a:schemeClr val="accent2"/>
          </a:fillRef>
          <a:effectRef idx="0">
            <a:schemeClr val="accent2"/>
          </a:effectRef>
          <a:fontRef idx="minor">
            <a:schemeClr val="tx1"/>
          </a:fontRef>
        </p:style>
      </p:cxnSp>
      <p:sp>
        <p:nvSpPr>
          <p:cNvPr id="44" name="TextBox 43"/>
          <p:cNvSpPr txBox="1"/>
          <p:nvPr/>
        </p:nvSpPr>
        <p:spPr>
          <a:xfrm>
            <a:off x="6465606" y="5059613"/>
            <a:ext cx="1872208" cy="769441"/>
          </a:xfrm>
          <a:prstGeom prst="rect">
            <a:avLst/>
          </a:prstGeom>
          <a:noFill/>
        </p:spPr>
        <p:txBody>
          <a:bodyPr wrap="square" rtlCol="0">
            <a:spAutoFit/>
          </a:bodyPr>
          <a:lstStyle/>
          <a:p>
            <a:pPr algn="ctr"/>
            <a:r>
              <a:rPr lang="en-GB" sz="2200" dirty="0" smtClean="0">
                <a:solidFill>
                  <a:schemeClr val="accent1">
                    <a:lumMod val="50000"/>
                  </a:schemeClr>
                </a:solidFill>
                <a:latin typeface="Calibri" panose="020F0502020204030204" pitchFamily="34" charset="0"/>
              </a:rPr>
              <a:t>PSHE / SRE / SEAL</a:t>
            </a:r>
            <a:endParaRPr lang="en-GB" sz="2200" dirty="0">
              <a:solidFill>
                <a:schemeClr val="accent1">
                  <a:lumMod val="50000"/>
                </a:schemeClr>
              </a:solidFill>
              <a:latin typeface="Calibri" panose="020F0502020204030204" pitchFamily="34" charset="0"/>
            </a:endParaRPr>
          </a:p>
        </p:txBody>
      </p:sp>
      <p:sp>
        <p:nvSpPr>
          <p:cNvPr id="46" name="TextBox 45"/>
          <p:cNvSpPr txBox="1"/>
          <p:nvPr/>
        </p:nvSpPr>
        <p:spPr>
          <a:xfrm>
            <a:off x="2860633" y="4716566"/>
            <a:ext cx="1746408" cy="430887"/>
          </a:xfrm>
          <a:prstGeom prst="rect">
            <a:avLst/>
          </a:prstGeom>
          <a:noFill/>
        </p:spPr>
        <p:txBody>
          <a:bodyPr wrap="square" rtlCol="0">
            <a:spAutoFit/>
          </a:bodyPr>
          <a:lstStyle/>
          <a:p>
            <a:pPr algn="ctr"/>
            <a:r>
              <a:rPr lang="en-GB" sz="2200" dirty="0" smtClean="0">
                <a:solidFill>
                  <a:schemeClr val="accent1">
                    <a:lumMod val="50000"/>
                  </a:schemeClr>
                </a:solidFill>
                <a:latin typeface="Calibri" panose="020F0502020204030204" pitchFamily="34" charset="0"/>
              </a:rPr>
              <a:t>SEND</a:t>
            </a:r>
            <a:endParaRPr lang="en-GB" sz="2200" dirty="0">
              <a:solidFill>
                <a:schemeClr val="accent1">
                  <a:lumMod val="50000"/>
                </a:schemeClr>
              </a:solidFill>
              <a:latin typeface="Calibri" panose="020F0502020204030204" pitchFamily="34" charset="0"/>
            </a:endParaRPr>
          </a:p>
        </p:txBody>
      </p:sp>
      <p:pic>
        <p:nvPicPr>
          <p:cNvPr id="47" name="Picture 2" descr="C:\Users\noonn\Pictures\Safeguarding-Switch-277x30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4368" y="186142"/>
            <a:ext cx="1031180" cy="111680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4796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5192"/>
            <a:ext cx="7772400" cy="1143000"/>
          </a:xfrm>
        </p:spPr>
        <p:txBody>
          <a:bodyPr/>
          <a:lstStyle/>
          <a:p>
            <a:r>
              <a:rPr lang="en-GB" b="1" dirty="0" smtClean="0">
                <a:solidFill>
                  <a:schemeClr val="accent1">
                    <a:lumMod val="50000"/>
                  </a:schemeClr>
                </a:solidFill>
                <a:latin typeface="Calibri" panose="020F0502020204030204" pitchFamily="34" charset="0"/>
              </a:rPr>
              <a:t>Safer Working Practice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1124744"/>
            <a:ext cx="8136904" cy="5112568"/>
          </a:xfrm>
        </p:spPr>
        <p:txBody>
          <a:bodyPr/>
          <a:lstStyle/>
          <a:p>
            <a:pPr marL="0" lvl="0" indent="0" eaLnBrk="0" hangingPunct="0">
              <a:lnSpc>
                <a:spcPct val="90000"/>
              </a:lnSpc>
              <a:buNone/>
              <a:defRPr/>
            </a:pPr>
            <a:r>
              <a:rPr lang="en-GB" sz="3000" b="1" kern="1200" dirty="0" smtClean="0">
                <a:solidFill>
                  <a:schemeClr val="accent1">
                    <a:lumMod val="50000"/>
                  </a:schemeClr>
                </a:solidFill>
                <a:latin typeface="Calibri" panose="020F0502020204030204" pitchFamily="34" charset="0"/>
              </a:rPr>
              <a:t>When might you be vulnerable?</a:t>
            </a:r>
            <a:endParaRPr lang="en-GB" sz="3000" b="1" kern="1200" dirty="0">
              <a:solidFill>
                <a:schemeClr val="accent1">
                  <a:lumMod val="50000"/>
                </a:schemeClr>
              </a:solidFill>
              <a:latin typeface="Calibri" panose="020F0502020204030204" pitchFamily="34" charset="0"/>
            </a:endParaRP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When you are </a:t>
            </a:r>
            <a:r>
              <a:rPr lang="en-US" sz="2400" b="1" kern="1200" dirty="0" smtClean="0">
                <a:solidFill>
                  <a:srgbClr val="C00000"/>
                </a:solidFill>
                <a:latin typeface="Calibri" panose="020F0502020204030204" pitchFamily="34" charset="0"/>
              </a:rPr>
              <a:t>alone </a:t>
            </a:r>
            <a:r>
              <a:rPr lang="en-US" sz="2400" b="1" kern="1200" dirty="0">
                <a:solidFill>
                  <a:srgbClr val="C00000"/>
                </a:solidFill>
                <a:latin typeface="Calibri" panose="020F0502020204030204" pitchFamily="34" charset="0"/>
              </a:rPr>
              <a:t>with a child</a:t>
            </a: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When you are </a:t>
            </a:r>
            <a:r>
              <a:rPr lang="en-US" sz="2400" b="1" kern="1200" dirty="0" smtClean="0">
                <a:solidFill>
                  <a:srgbClr val="C00000"/>
                </a:solidFill>
                <a:latin typeface="Calibri" panose="020F0502020204030204" pitchFamily="34" charset="0"/>
              </a:rPr>
              <a:t>administering </a:t>
            </a:r>
            <a:r>
              <a:rPr lang="en-US" sz="2400" b="1" kern="1200" dirty="0">
                <a:solidFill>
                  <a:srgbClr val="C00000"/>
                </a:solidFill>
                <a:latin typeface="Calibri" panose="020F0502020204030204" pitchFamily="34" charset="0"/>
              </a:rPr>
              <a:t>first aid</a:t>
            </a:r>
          </a:p>
          <a:p>
            <a:pPr algn="just" eaLnBrk="0" hangingPunct="0">
              <a:lnSpc>
                <a:spcPct val="90000"/>
              </a:lnSpc>
              <a:buFont typeface="Arial" pitchFamily="34" charset="0"/>
              <a:buChar char="•"/>
              <a:defRPr/>
            </a:pPr>
            <a:r>
              <a:rPr lang="en-US" sz="2400" kern="1200" dirty="0">
                <a:solidFill>
                  <a:schemeClr val="accent1">
                    <a:lumMod val="50000"/>
                  </a:schemeClr>
                </a:solidFill>
                <a:latin typeface="Calibri" panose="020F0502020204030204" pitchFamily="34" charset="0"/>
              </a:rPr>
              <a:t>When a </a:t>
            </a:r>
            <a:r>
              <a:rPr lang="en-US" sz="2400" b="1" kern="1200" dirty="0">
                <a:solidFill>
                  <a:srgbClr val="C00000"/>
                </a:solidFill>
                <a:latin typeface="Calibri" panose="020F0502020204030204" pitchFamily="34" charset="0"/>
              </a:rPr>
              <a:t>child seeks affection</a:t>
            </a: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If you are </a:t>
            </a:r>
            <a:r>
              <a:rPr lang="en-US" sz="2400" b="1" kern="1200" dirty="0" smtClean="0">
                <a:solidFill>
                  <a:srgbClr val="C00000"/>
                </a:solidFill>
                <a:latin typeface="Calibri" panose="020F0502020204030204" pitchFamily="34" charset="0"/>
              </a:rPr>
              <a:t>restraining </a:t>
            </a:r>
            <a:r>
              <a:rPr lang="en-US" sz="2400" b="1" kern="1200" dirty="0">
                <a:solidFill>
                  <a:srgbClr val="C00000"/>
                </a:solidFill>
                <a:latin typeface="Calibri" panose="020F0502020204030204" pitchFamily="34" charset="0"/>
              </a:rPr>
              <a:t>a child</a:t>
            </a: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If you are providing </a:t>
            </a:r>
            <a:r>
              <a:rPr lang="en-US" sz="2400" b="1" kern="1200" dirty="0">
                <a:solidFill>
                  <a:srgbClr val="C00000"/>
                </a:solidFill>
                <a:latin typeface="Calibri" panose="020F0502020204030204" pitchFamily="34" charset="0"/>
              </a:rPr>
              <a:t>intimate personal </a:t>
            </a:r>
            <a:r>
              <a:rPr lang="en-US" sz="2400" b="1" kern="1200" dirty="0" smtClean="0">
                <a:solidFill>
                  <a:srgbClr val="C00000"/>
                </a:solidFill>
                <a:latin typeface="Calibri" panose="020F0502020204030204" pitchFamily="34" charset="0"/>
              </a:rPr>
              <a:t>care</a:t>
            </a: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If there is a lack </a:t>
            </a:r>
            <a:r>
              <a:rPr lang="en-US" sz="2400" kern="1200" dirty="0">
                <a:solidFill>
                  <a:schemeClr val="accent1">
                    <a:lumMod val="50000"/>
                  </a:schemeClr>
                </a:solidFill>
                <a:latin typeface="Calibri" panose="020F0502020204030204" pitchFamily="34" charset="0"/>
              </a:rPr>
              <a:t>of </a:t>
            </a:r>
            <a:r>
              <a:rPr lang="en-US" sz="2400" b="1" kern="1200" dirty="0">
                <a:solidFill>
                  <a:srgbClr val="C00000"/>
                </a:solidFill>
                <a:latin typeface="Calibri" panose="020F0502020204030204" pitchFamily="34" charset="0"/>
              </a:rPr>
              <a:t>training</a:t>
            </a:r>
            <a:r>
              <a:rPr lang="en-US" sz="2400" kern="1200" dirty="0">
                <a:solidFill>
                  <a:srgbClr val="C00000"/>
                </a:solidFill>
                <a:latin typeface="Calibri" panose="020F0502020204030204" pitchFamily="34" charset="0"/>
              </a:rPr>
              <a:t> </a:t>
            </a:r>
            <a:r>
              <a:rPr lang="en-US" sz="2400" kern="1200" dirty="0">
                <a:solidFill>
                  <a:schemeClr val="accent1">
                    <a:lumMod val="50000"/>
                  </a:schemeClr>
                </a:solidFill>
                <a:latin typeface="Calibri" panose="020F0502020204030204" pitchFamily="34" charset="0"/>
              </a:rPr>
              <a:t>or </a:t>
            </a:r>
            <a:r>
              <a:rPr lang="en-US" sz="2400" b="1" kern="1200" dirty="0" smtClean="0">
                <a:solidFill>
                  <a:srgbClr val="C00000"/>
                </a:solidFill>
                <a:latin typeface="Calibri" panose="020F0502020204030204" pitchFamily="34" charset="0"/>
              </a:rPr>
              <a:t>support</a:t>
            </a:r>
            <a:r>
              <a:rPr lang="en-US" sz="2400" kern="1200" dirty="0" smtClean="0">
                <a:solidFill>
                  <a:srgbClr val="C00000"/>
                </a:solidFill>
                <a:latin typeface="Calibri" panose="020F0502020204030204" pitchFamily="34" charset="0"/>
              </a:rPr>
              <a:t> </a:t>
            </a:r>
            <a:r>
              <a:rPr lang="en-US" sz="2400" kern="1200" dirty="0" smtClean="0">
                <a:solidFill>
                  <a:schemeClr val="accent1">
                    <a:lumMod val="50000"/>
                  </a:schemeClr>
                </a:solidFill>
                <a:latin typeface="Calibri" panose="020F0502020204030204" pitchFamily="34" charset="0"/>
              </a:rPr>
              <a:t>(at induction and ongoing)</a:t>
            </a:r>
            <a:endParaRPr lang="en-US" sz="2400" kern="1200" dirty="0">
              <a:solidFill>
                <a:schemeClr val="accent1">
                  <a:lumMod val="50000"/>
                </a:schemeClr>
              </a:solidFill>
              <a:latin typeface="Calibri" panose="020F0502020204030204" pitchFamily="34" charset="0"/>
            </a:endParaRP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If you </a:t>
            </a:r>
            <a:r>
              <a:rPr lang="en-US" sz="2400" kern="1200" dirty="0">
                <a:solidFill>
                  <a:schemeClr val="accent1">
                    <a:lumMod val="50000"/>
                  </a:schemeClr>
                </a:solidFill>
                <a:latin typeface="Calibri" panose="020F0502020204030204" pitchFamily="34" charset="0"/>
              </a:rPr>
              <a:t>are </a:t>
            </a:r>
            <a:r>
              <a:rPr lang="en-US" sz="2400" b="1" kern="1200" dirty="0">
                <a:solidFill>
                  <a:srgbClr val="C00000"/>
                </a:solidFill>
                <a:latin typeface="Calibri" panose="020F0502020204030204" pitchFamily="34" charset="0"/>
              </a:rPr>
              <a:t>unclear about </a:t>
            </a:r>
            <a:r>
              <a:rPr lang="en-US" sz="2400" b="1" kern="1200" dirty="0" smtClean="0">
                <a:solidFill>
                  <a:srgbClr val="C00000"/>
                </a:solidFill>
                <a:latin typeface="Calibri" panose="020F0502020204030204" pitchFamily="34" charset="0"/>
              </a:rPr>
              <a:t>procedures</a:t>
            </a:r>
            <a:endParaRPr lang="en-US" sz="2400" b="1" kern="1200" dirty="0">
              <a:solidFill>
                <a:srgbClr val="C00000"/>
              </a:solidFill>
              <a:latin typeface="Calibri" panose="020F0502020204030204" pitchFamily="34" charset="0"/>
            </a:endParaRP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If you </a:t>
            </a:r>
            <a:r>
              <a:rPr lang="en-US" sz="2400" b="1" kern="1200" dirty="0">
                <a:solidFill>
                  <a:srgbClr val="C00000"/>
                </a:solidFill>
                <a:latin typeface="Calibri" panose="020F0502020204030204" pitchFamily="34" charset="0"/>
              </a:rPr>
              <a:t>fail to report or seek </a:t>
            </a:r>
            <a:r>
              <a:rPr lang="en-US" sz="2400" b="1" kern="1200" dirty="0" smtClean="0">
                <a:solidFill>
                  <a:srgbClr val="C00000"/>
                </a:solidFill>
                <a:latin typeface="Calibri" panose="020F0502020204030204" pitchFamily="34" charset="0"/>
              </a:rPr>
              <a:t>advice </a:t>
            </a:r>
            <a:r>
              <a:rPr lang="en-US" sz="2400" kern="1200" dirty="0" smtClean="0">
                <a:solidFill>
                  <a:schemeClr val="accent1">
                    <a:lumMod val="50000"/>
                  </a:schemeClr>
                </a:solidFill>
                <a:latin typeface="Calibri" panose="020F0502020204030204" pitchFamily="34" charset="0"/>
              </a:rPr>
              <a:t>/ poor </a:t>
            </a:r>
            <a:r>
              <a:rPr lang="en-US" sz="2400" kern="1200" dirty="0">
                <a:solidFill>
                  <a:schemeClr val="accent1">
                    <a:lumMod val="50000"/>
                  </a:schemeClr>
                </a:solidFill>
                <a:latin typeface="Calibri" panose="020F0502020204030204" pitchFamily="34" charset="0"/>
              </a:rPr>
              <a:t>lines of communication</a:t>
            </a: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If you </a:t>
            </a:r>
            <a:r>
              <a:rPr lang="en-US" sz="2400" b="1" kern="1200" dirty="0">
                <a:solidFill>
                  <a:srgbClr val="C00000"/>
                </a:solidFill>
                <a:latin typeface="Calibri" panose="020F0502020204030204" pitchFamily="34" charset="0"/>
              </a:rPr>
              <a:t>fail to record</a:t>
            </a: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Due to the </a:t>
            </a:r>
            <a:r>
              <a:rPr lang="en-US" sz="2400" b="1" kern="1200" dirty="0" smtClean="0">
                <a:solidFill>
                  <a:srgbClr val="C00000"/>
                </a:solidFill>
                <a:latin typeface="Calibri" panose="020F0502020204030204" pitchFamily="34" charset="0"/>
              </a:rPr>
              <a:t>culture and ethos </a:t>
            </a:r>
            <a:r>
              <a:rPr lang="en-US" sz="2400" kern="1200" dirty="0" smtClean="0">
                <a:solidFill>
                  <a:schemeClr val="accent1">
                    <a:lumMod val="50000"/>
                  </a:schemeClr>
                </a:solidFill>
                <a:latin typeface="Calibri" panose="020F0502020204030204" pitchFamily="34" charset="0"/>
              </a:rPr>
              <a:t>of the school</a:t>
            </a:r>
            <a:endParaRPr lang="en-US" sz="2400" kern="1200" dirty="0">
              <a:solidFill>
                <a:schemeClr val="accent1">
                  <a:lumMod val="50000"/>
                </a:schemeClr>
              </a:solidFill>
              <a:latin typeface="Calibri" panose="020F0502020204030204" pitchFamily="34" charset="0"/>
            </a:endParaRPr>
          </a:p>
        </p:txBody>
      </p:sp>
      <p:pic>
        <p:nvPicPr>
          <p:cNvPr id="5" name="Picture 2" descr="C:\Users\noonn\Pictures\Safeguarding-Switch-277x300.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4368" y="186142"/>
            <a:ext cx="1031180" cy="1116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440"/>
            <a:ext cx="1115616" cy="116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846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60970"/>
            <a:ext cx="7772400" cy="1143000"/>
          </a:xfrm>
        </p:spPr>
        <p:txBody>
          <a:bodyPr/>
          <a:lstStyle/>
          <a:p>
            <a:r>
              <a:rPr lang="en-GB" b="1" dirty="0" smtClean="0">
                <a:solidFill>
                  <a:schemeClr val="accent1">
                    <a:lumMod val="50000"/>
                  </a:schemeClr>
                </a:solidFill>
                <a:latin typeface="Calibri" panose="020F0502020204030204" pitchFamily="34" charset="0"/>
              </a:rPr>
              <a:t>Safer Working Practice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467544" y="1302944"/>
            <a:ext cx="8136904" cy="4793056"/>
          </a:xfrm>
        </p:spPr>
        <p:txBody>
          <a:bodyPr/>
          <a:lstStyle/>
          <a:p>
            <a:pPr marL="0" lvl="0" indent="0" eaLnBrk="0" hangingPunct="0">
              <a:lnSpc>
                <a:spcPct val="90000"/>
              </a:lnSpc>
              <a:buNone/>
              <a:defRPr/>
            </a:pPr>
            <a:r>
              <a:rPr lang="en-GB" sz="2600" kern="1200" dirty="0" smtClean="0">
                <a:solidFill>
                  <a:schemeClr val="accent1">
                    <a:lumMod val="50000"/>
                  </a:schemeClr>
                </a:solidFill>
                <a:latin typeface="Calibri" panose="020F0502020204030204" pitchFamily="34" charset="0"/>
              </a:rPr>
              <a:t>Amongst others, ensure </a:t>
            </a:r>
            <a:r>
              <a:rPr lang="en-GB" sz="2600" kern="1200" dirty="0">
                <a:solidFill>
                  <a:schemeClr val="accent1">
                    <a:lumMod val="50000"/>
                  </a:schemeClr>
                </a:solidFill>
                <a:latin typeface="Calibri" panose="020F0502020204030204" pitchFamily="34" charset="0"/>
              </a:rPr>
              <a:t>you are familiar with </a:t>
            </a:r>
            <a:r>
              <a:rPr lang="en-GB" sz="2600" kern="1200" dirty="0" smtClean="0">
                <a:solidFill>
                  <a:schemeClr val="accent1">
                    <a:lumMod val="50000"/>
                  </a:schemeClr>
                </a:solidFill>
                <a:latin typeface="Calibri" panose="020F0502020204030204" pitchFamily="34" charset="0"/>
              </a:rPr>
              <a:t>your school’s </a:t>
            </a:r>
            <a:r>
              <a:rPr lang="en-GB" sz="2600" kern="1200" dirty="0">
                <a:solidFill>
                  <a:schemeClr val="accent1">
                    <a:lumMod val="50000"/>
                  </a:schemeClr>
                </a:solidFill>
                <a:latin typeface="Calibri" panose="020F0502020204030204" pitchFamily="34" charset="0"/>
              </a:rPr>
              <a:t>policies and procedures on:</a:t>
            </a:r>
          </a:p>
          <a:p>
            <a:pPr lvl="0" eaLnBrk="0" hangingPunct="0">
              <a:lnSpc>
                <a:spcPct val="90000"/>
              </a:lnSpc>
              <a:buFont typeface="Arial" pitchFamily="34" charset="0"/>
              <a:buChar char="•"/>
              <a:defRPr/>
            </a:pPr>
            <a:r>
              <a:rPr lang="en-GB" sz="2600" kern="1200" dirty="0" smtClean="0">
                <a:solidFill>
                  <a:schemeClr val="accent1">
                    <a:lumMod val="50000"/>
                  </a:schemeClr>
                </a:solidFill>
                <a:latin typeface="Calibri" panose="020F0502020204030204" pitchFamily="34" charset="0"/>
              </a:rPr>
              <a:t>One-to-one </a:t>
            </a:r>
            <a:r>
              <a:rPr lang="en-GB" sz="2600" kern="1200" dirty="0">
                <a:solidFill>
                  <a:schemeClr val="accent1">
                    <a:lumMod val="50000"/>
                  </a:schemeClr>
                </a:solidFill>
                <a:latin typeface="Calibri" panose="020F0502020204030204" pitchFamily="34" charset="0"/>
              </a:rPr>
              <a:t>situations</a:t>
            </a:r>
          </a:p>
          <a:p>
            <a:pPr lvl="0" eaLnBrk="0" hangingPunct="0">
              <a:lnSpc>
                <a:spcPct val="90000"/>
              </a:lnSpc>
              <a:buFont typeface="Arial" pitchFamily="34" charset="0"/>
              <a:buChar char="•"/>
              <a:defRPr/>
            </a:pPr>
            <a:r>
              <a:rPr lang="en-GB" sz="2600" kern="1200" dirty="0">
                <a:solidFill>
                  <a:schemeClr val="accent1">
                    <a:lumMod val="50000"/>
                  </a:schemeClr>
                </a:solidFill>
                <a:latin typeface="Calibri" panose="020F0502020204030204" pitchFamily="34" charset="0"/>
              </a:rPr>
              <a:t>Appropriate physical contact</a:t>
            </a:r>
          </a:p>
          <a:p>
            <a:pPr lvl="0" eaLnBrk="0" hangingPunct="0">
              <a:lnSpc>
                <a:spcPct val="90000"/>
              </a:lnSpc>
              <a:buFont typeface="Arial" pitchFamily="34" charset="0"/>
              <a:buChar char="•"/>
              <a:defRPr/>
            </a:pPr>
            <a:r>
              <a:rPr lang="en-GB" sz="2600" kern="1200" dirty="0">
                <a:solidFill>
                  <a:schemeClr val="accent1">
                    <a:lumMod val="50000"/>
                  </a:schemeClr>
                </a:solidFill>
                <a:latin typeface="Calibri" panose="020F0502020204030204" pitchFamily="34" charset="0"/>
              </a:rPr>
              <a:t>Behaviour management and use of reasonable </a:t>
            </a:r>
            <a:r>
              <a:rPr lang="en-GB" sz="2600" kern="1200" dirty="0" smtClean="0">
                <a:solidFill>
                  <a:schemeClr val="accent1">
                    <a:lumMod val="50000"/>
                  </a:schemeClr>
                </a:solidFill>
                <a:latin typeface="Calibri" panose="020F0502020204030204" pitchFamily="34" charset="0"/>
              </a:rPr>
              <a:t>force / restraint</a:t>
            </a:r>
            <a:endParaRPr lang="en-GB" sz="2600" kern="1200" dirty="0">
              <a:solidFill>
                <a:schemeClr val="accent1">
                  <a:lumMod val="50000"/>
                </a:schemeClr>
              </a:solidFill>
              <a:latin typeface="Calibri" panose="020F0502020204030204" pitchFamily="34" charset="0"/>
            </a:endParaRPr>
          </a:p>
          <a:p>
            <a:pPr lvl="0" eaLnBrk="0" hangingPunct="0">
              <a:lnSpc>
                <a:spcPct val="90000"/>
              </a:lnSpc>
              <a:buFont typeface="Arial" pitchFamily="34" charset="0"/>
              <a:buChar char="•"/>
              <a:defRPr/>
            </a:pPr>
            <a:r>
              <a:rPr lang="en-GB" sz="2600" kern="1200" dirty="0">
                <a:solidFill>
                  <a:schemeClr val="accent1">
                    <a:lumMod val="50000"/>
                  </a:schemeClr>
                </a:solidFill>
                <a:latin typeface="Calibri" panose="020F0502020204030204" pitchFamily="34" charset="0"/>
              </a:rPr>
              <a:t>Social </a:t>
            </a:r>
            <a:r>
              <a:rPr lang="en-GB" sz="2600" kern="1200" dirty="0" smtClean="0">
                <a:solidFill>
                  <a:schemeClr val="accent1">
                    <a:lumMod val="50000"/>
                  </a:schemeClr>
                </a:solidFill>
                <a:latin typeface="Calibri" panose="020F0502020204030204" pitchFamily="34" charset="0"/>
              </a:rPr>
              <a:t>contact / Use of Social Media / E-Safety</a:t>
            </a:r>
            <a:endParaRPr lang="en-GB" sz="2600" kern="1200" dirty="0">
              <a:solidFill>
                <a:schemeClr val="accent1">
                  <a:lumMod val="50000"/>
                </a:schemeClr>
              </a:solidFill>
              <a:latin typeface="Calibri" panose="020F0502020204030204" pitchFamily="34" charset="0"/>
            </a:endParaRPr>
          </a:p>
          <a:p>
            <a:pPr lvl="0" eaLnBrk="0" hangingPunct="0">
              <a:lnSpc>
                <a:spcPct val="90000"/>
              </a:lnSpc>
              <a:buFont typeface="Arial" pitchFamily="34" charset="0"/>
              <a:buChar char="•"/>
              <a:defRPr/>
            </a:pPr>
            <a:r>
              <a:rPr lang="en-GB" sz="2600" kern="1200" dirty="0" smtClean="0">
                <a:solidFill>
                  <a:schemeClr val="accent1">
                    <a:lumMod val="50000"/>
                  </a:schemeClr>
                </a:solidFill>
                <a:latin typeface="Calibri" panose="020F0502020204030204" pitchFamily="34" charset="0"/>
              </a:rPr>
              <a:t>Gifts</a:t>
            </a:r>
            <a:r>
              <a:rPr lang="en-GB" sz="2600" kern="1200" dirty="0">
                <a:solidFill>
                  <a:schemeClr val="accent1">
                    <a:lumMod val="50000"/>
                  </a:schemeClr>
                </a:solidFill>
                <a:latin typeface="Calibri" panose="020F0502020204030204" pitchFamily="34" charset="0"/>
              </a:rPr>
              <a:t>, rewards and favouritism</a:t>
            </a:r>
          </a:p>
          <a:p>
            <a:pPr lvl="0" eaLnBrk="0" hangingPunct="0">
              <a:lnSpc>
                <a:spcPct val="90000"/>
              </a:lnSpc>
              <a:buFont typeface="Arial" pitchFamily="34" charset="0"/>
              <a:buChar char="•"/>
              <a:defRPr/>
            </a:pPr>
            <a:r>
              <a:rPr lang="en-GB" sz="2600" kern="1200" dirty="0">
                <a:solidFill>
                  <a:schemeClr val="accent1">
                    <a:lumMod val="50000"/>
                  </a:schemeClr>
                </a:solidFill>
                <a:latin typeface="Calibri" panose="020F0502020204030204" pitchFamily="34" charset="0"/>
              </a:rPr>
              <a:t>Transporting pupils</a:t>
            </a:r>
          </a:p>
          <a:p>
            <a:pPr lvl="0" eaLnBrk="0" hangingPunct="0">
              <a:lnSpc>
                <a:spcPct val="90000"/>
              </a:lnSpc>
              <a:buFont typeface="Arial" pitchFamily="34" charset="0"/>
              <a:buChar char="•"/>
              <a:defRPr/>
            </a:pPr>
            <a:r>
              <a:rPr lang="en-GB" sz="2600" kern="1200" dirty="0">
                <a:solidFill>
                  <a:schemeClr val="accent1">
                    <a:lumMod val="50000"/>
                  </a:schemeClr>
                </a:solidFill>
                <a:latin typeface="Calibri" panose="020F0502020204030204" pitchFamily="34" charset="0"/>
              </a:rPr>
              <a:t>Trips and outings</a:t>
            </a:r>
          </a:p>
          <a:p>
            <a:pPr lvl="0" eaLnBrk="0" hangingPunct="0">
              <a:lnSpc>
                <a:spcPct val="90000"/>
              </a:lnSpc>
              <a:buFont typeface="Arial" pitchFamily="34" charset="0"/>
              <a:buChar char="•"/>
              <a:defRPr/>
            </a:pPr>
            <a:r>
              <a:rPr lang="en-GB" sz="2600" kern="1200" dirty="0">
                <a:solidFill>
                  <a:schemeClr val="accent1">
                    <a:lumMod val="50000"/>
                  </a:schemeClr>
                </a:solidFill>
                <a:latin typeface="Calibri" panose="020F0502020204030204" pitchFamily="34" charset="0"/>
              </a:rPr>
              <a:t>Communication, photographs and video </a:t>
            </a:r>
            <a:r>
              <a:rPr lang="en-GB" sz="2600" kern="1200" dirty="0" smtClean="0">
                <a:solidFill>
                  <a:schemeClr val="accent1">
                    <a:lumMod val="50000"/>
                  </a:schemeClr>
                </a:solidFill>
                <a:latin typeface="Calibri" panose="020F0502020204030204" pitchFamily="34" charset="0"/>
              </a:rPr>
              <a:t>recording</a:t>
            </a:r>
            <a:endParaRPr lang="en-GB" sz="2600" kern="1200" dirty="0">
              <a:solidFill>
                <a:schemeClr val="accent1">
                  <a:lumMod val="50000"/>
                </a:schemeClr>
              </a:solidFill>
              <a:latin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2" descr="C:\Users\noonn\Pictures\Safeguarding-Switch-277x30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4368" y="186142"/>
            <a:ext cx="1031180" cy="11168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4480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5192"/>
            <a:ext cx="7772400" cy="1143000"/>
          </a:xfrm>
        </p:spPr>
        <p:txBody>
          <a:bodyPr/>
          <a:lstStyle/>
          <a:p>
            <a:r>
              <a:rPr lang="en-GB" b="1" dirty="0" smtClean="0">
                <a:solidFill>
                  <a:schemeClr val="accent1">
                    <a:lumMod val="50000"/>
                  </a:schemeClr>
                </a:solidFill>
                <a:latin typeface="Calibri" panose="020F0502020204030204" pitchFamily="34" charset="0"/>
              </a:rPr>
              <a:t>Safer Working Practice</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23528" y="1052736"/>
            <a:ext cx="8496944" cy="5400600"/>
          </a:xfrm>
        </p:spPr>
        <p:txBody>
          <a:bodyPr/>
          <a:lstStyle/>
          <a:p>
            <a:pPr marL="0" lvl="0" indent="0" eaLnBrk="0" hangingPunct="0">
              <a:lnSpc>
                <a:spcPct val="90000"/>
              </a:lnSpc>
              <a:buNone/>
              <a:defRPr/>
            </a:pPr>
            <a:r>
              <a:rPr lang="en-GB" sz="3000" b="1" kern="1200" dirty="0" smtClean="0">
                <a:solidFill>
                  <a:schemeClr val="accent1">
                    <a:lumMod val="50000"/>
                  </a:schemeClr>
                </a:solidFill>
                <a:latin typeface="Calibri" panose="020F0502020204030204" pitchFamily="34" charset="0"/>
              </a:rPr>
              <a:t>Safe Practice is when…</a:t>
            </a:r>
            <a:endParaRPr lang="en-GB" sz="3000" b="1" kern="1200" dirty="0">
              <a:solidFill>
                <a:schemeClr val="accent1">
                  <a:lumMod val="50000"/>
                </a:schemeClr>
              </a:solidFill>
              <a:latin typeface="Calibri" panose="020F0502020204030204" pitchFamily="34" charset="0"/>
            </a:endParaRPr>
          </a:p>
          <a:p>
            <a:pPr lvl="0" algn="just" eaLnBrk="0" hangingPunct="0">
              <a:lnSpc>
                <a:spcPct val="90000"/>
              </a:lnSpc>
              <a:buFont typeface="Arial" pitchFamily="34" charset="0"/>
              <a:buChar char="•"/>
              <a:defRPr/>
            </a:pPr>
            <a:r>
              <a:rPr lang="en-US" sz="2400" kern="1200" dirty="0">
                <a:solidFill>
                  <a:schemeClr val="accent1">
                    <a:lumMod val="50000"/>
                  </a:schemeClr>
                </a:solidFill>
                <a:latin typeface="Calibri" panose="020F0502020204030204" pitchFamily="34" charset="0"/>
              </a:rPr>
              <a:t>Your behaviour </a:t>
            </a:r>
            <a:r>
              <a:rPr lang="en-US" sz="2400" kern="1200" dirty="0" smtClean="0">
                <a:solidFill>
                  <a:schemeClr val="accent1">
                    <a:lumMod val="50000"/>
                  </a:schemeClr>
                </a:solidFill>
                <a:latin typeface="Calibri" panose="020F0502020204030204" pitchFamily="34" charset="0"/>
              </a:rPr>
              <a:t>is open </a:t>
            </a:r>
            <a:r>
              <a:rPr lang="en-US" sz="2400" kern="1200" dirty="0">
                <a:solidFill>
                  <a:schemeClr val="accent1">
                    <a:lumMod val="50000"/>
                  </a:schemeClr>
                </a:solidFill>
                <a:latin typeface="Calibri" panose="020F0502020204030204" pitchFamily="34" charset="0"/>
              </a:rPr>
              <a:t>and </a:t>
            </a:r>
            <a:r>
              <a:rPr lang="en-US" sz="2400" kern="1200" dirty="0" smtClean="0">
                <a:solidFill>
                  <a:schemeClr val="accent1">
                    <a:lumMod val="50000"/>
                  </a:schemeClr>
                </a:solidFill>
                <a:latin typeface="Calibri" panose="020F0502020204030204" pitchFamily="34" charset="0"/>
              </a:rPr>
              <a:t>transparent</a:t>
            </a: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You understand you are in a position of trust</a:t>
            </a:r>
            <a:endParaRPr lang="en-US" sz="2400" kern="1200" dirty="0">
              <a:solidFill>
                <a:schemeClr val="accent1">
                  <a:lumMod val="50000"/>
                </a:schemeClr>
              </a:solidFill>
              <a:latin typeface="Calibri" panose="020F0502020204030204" pitchFamily="34" charset="0"/>
            </a:endParaRP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You adopt </a:t>
            </a:r>
            <a:r>
              <a:rPr lang="en-US" sz="2400" kern="1200" dirty="0">
                <a:solidFill>
                  <a:schemeClr val="accent1">
                    <a:lumMod val="50000"/>
                  </a:schemeClr>
                </a:solidFill>
                <a:latin typeface="Calibri" panose="020F0502020204030204" pitchFamily="34" charset="0"/>
              </a:rPr>
              <a:t>high standards of personal </a:t>
            </a:r>
            <a:r>
              <a:rPr lang="en-US" sz="2400" kern="1200" dirty="0" smtClean="0">
                <a:solidFill>
                  <a:schemeClr val="accent1">
                    <a:lumMod val="50000"/>
                  </a:schemeClr>
                </a:solidFill>
                <a:latin typeface="Calibri" panose="020F0502020204030204" pitchFamily="34" charset="0"/>
              </a:rPr>
              <a:t>conduct and appearance</a:t>
            </a:r>
            <a:endParaRPr lang="en-US" sz="2400" kern="1200" dirty="0">
              <a:solidFill>
                <a:schemeClr val="accent1">
                  <a:lumMod val="50000"/>
                </a:schemeClr>
              </a:solidFill>
              <a:latin typeface="Calibri" panose="020F0502020204030204" pitchFamily="34" charset="0"/>
            </a:endParaRP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Your </a:t>
            </a:r>
            <a:r>
              <a:rPr lang="en-US" sz="2400" kern="1200" dirty="0">
                <a:solidFill>
                  <a:schemeClr val="accent1">
                    <a:lumMod val="50000"/>
                  </a:schemeClr>
                </a:solidFill>
                <a:latin typeface="Calibri" panose="020F0502020204030204" pitchFamily="34" charset="0"/>
              </a:rPr>
              <a:t>behaviour in </a:t>
            </a:r>
            <a:r>
              <a:rPr lang="en-US" sz="2400" kern="1200" dirty="0" smtClean="0">
                <a:solidFill>
                  <a:schemeClr val="accent1">
                    <a:lumMod val="50000"/>
                  </a:schemeClr>
                </a:solidFill>
                <a:latin typeface="Calibri" panose="020F0502020204030204" pitchFamily="34" charset="0"/>
              </a:rPr>
              <a:t>and </a:t>
            </a:r>
            <a:r>
              <a:rPr lang="en-US" sz="2400" kern="1200" dirty="0">
                <a:solidFill>
                  <a:schemeClr val="accent1">
                    <a:lumMod val="50000"/>
                  </a:schemeClr>
                </a:solidFill>
                <a:latin typeface="Calibri" panose="020F0502020204030204" pitchFamily="34" charset="0"/>
              </a:rPr>
              <a:t>out of school </a:t>
            </a:r>
            <a:r>
              <a:rPr lang="en-US" sz="2400" kern="1200" dirty="0" smtClean="0">
                <a:solidFill>
                  <a:schemeClr val="accent1">
                    <a:lumMod val="50000"/>
                  </a:schemeClr>
                </a:solidFill>
                <a:latin typeface="Calibri" panose="020F0502020204030204" pitchFamily="34" charset="0"/>
              </a:rPr>
              <a:t>does not </a:t>
            </a:r>
            <a:r>
              <a:rPr lang="en-US" sz="2400" kern="1200" dirty="0">
                <a:solidFill>
                  <a:schemeClr val="accent1">
                    <a:lumMod val="50000"/>
                  </a:schemeClr>
                </a:solidFill>
                <a:latin typeface="Calibri" panose="020F0502020204030204" pitchFamily="34" charset="0"/>
              </a:rPr>
              <a:t>compromise your position within the </a:t>
            </a:r>
            <a:r>
              <a:rPr lang="en-US" sz="2400" kern="1200" dirty="0" smtClean="0">
                <a:solidFill>
                  <a:schemeClr val="accent1">
                    <a:lumMod val="50000"/>
                  </a:schemeClr>
                </a:solidFill>
                <a:latin typeface="Calibri" panose="020F0502020204030204" pitchFamily="34" charset="0"/>
              </a:rPr>
              <a:t>school</a:t>
            </a: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You know and understand the school’s policies and procedures and </a:t>
            </a:r>
            <a:r>
              <a:rPr lang="en-US" sz="2400" kern="1200" dirty="0">
                <a:solidFill>
                  <a:schemeClr val="accent1">
                    <a:lumMod val="50000"/>
                  </a:schemeClr>
                </a:solidFill>
                <a:latin typeface="Calibri" panose="020F0502020204030204" pitchFamily="34" charset="0"/>
              </a:rPr>
              <a:t>therefore work within </a:t>
            </a:r>
            <a:r>
              <a:rPr lang="en-US" sz="2400" kern="1200" dirty="0" smtClean="0">
                <a:solidFill>
                  <a:schemeClr val="accent1">
                    <a:lumMod val="50000"/>
                  </a:schemeClr>
                </a:solidFill>
                <a:latin typeface="Calibri" panose="020F0502020204030204" pitchFamily="34" charset="0"/>
              </a:rPr>
              <a:t>them</a:t>
            </a:r>
            <a:endParaRPr lang="en-US" sz="2400" kern="1200" dirty="0">
              <a:solidFill>
                <a:schemeClr val="accent1">
                  <a:lumMod val="50000"/>
                </a:schemeClr>
              </a:solidFill>
              <a:latin typeface="Calibri" panose="020F0502020204030204" pitchFamily="34" charset="0"/>
            </a:endParaRP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You never </a:t>
            </a:r>
            <a:r>
              <a:rPr lang="en-US" sz="2400" kern="1200" dirty="0">
                <a:solidFill>
                  <a:schemeClr val="accent1">
                    <a:lumMod val="50000"/>
                  </a:schemeClr>
                </a:solidFill>
                <a:latin typeface="Calibri" panose="020F0502020204030204" pitchFamily="34" charset="0"/>
              </a:rPr>
              <a:t>give an individual student a gift that is not part of the </a:t>
            </a:r>
            <a:r>
              <a:rPr lang="en-US" sz="2400" kern="1200" dirty="0" smtClean="0">
                <a:solidFill>
                  <a:schemeClr val="accent1">
                    <a:lumMod val="50000"/>
                  </a:schemeClr>
                </a:solidFill>
                <a:latin typeface="Calibri" panose="020F0502020204030204" pitchFamily="34" charset="0"/>
              </a:rPr>
              <a:t>school’s “Rewards Policy”</a:t>
            </a:r>
            <a:endParaRPr lang="en-US" sz="2400" kern="1200" dirty="0">
              <a:solidFill>
                <a:schemeClr val="accent1">
                  <a:lumMod val="50000"/>
                </a:schemeClr>
              </a:solidFill>
              <a:latin typeface="Calibri" panose="020F0502020204030204" pitchFamily="34" charset="0"/>
            </a:endParaRPr>
          </a:p>
          <a:p>
            <a:pPr lvl="0" algn="just"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You never </a:t>
            </a:r>
            <a:r>
              <a:rPr lang="en-US" sz="2400" kern="1200" dirty="0">
                <a:solidFill>
                  <a:schemeClr val="accent1">
                    <a:lumMod val="50000"/>
                  </a:schemeClr>
                </a:solidFill>
                <a:latin typeface="Calibri" panose="020F0502020204030204" pitchFamily="34" charset="0"/>
              </a:rPr>
              <a:t>give your personal mobile number or personal e-mail address to a student</a:t>
            </a:r>
          </a:p>
          <a:p>
            <a:pPr lvl="0" eaLnBrk="0" hangingPunct="0">
              <a:lnSpc>
                <a:spcPct val="90000"/>
              </a:lnSpc>
              <a:buFont typeface="Arial" pitchFamily="34" charset="0"/>
              <a:buChar char="•"/>
              <a:defRPr/>
            </a:pPr>
            <a:r>
              <a:rPr lang="en-US" sz="2400" kern="1200" dirty="0" smtClean="0">
                <a:solidFill>
                  <a:schemeClr val="accent1">
                    <a:lumMod val="50000"/>
                  </a:schemeClr>
                </a:solidFill>
                <a:latin typeface="Calibri" panose="020F0502020204030204" pitchFamily="34" charset="0"/>
              </a:rPr>
              <a:t>You are aware </a:t>
            </a:r>
            <a:r>
              <a:rPr lang="en-US" sz="2400" kern="1200" dirty="0">
                <a:solidFill>
                  <a:schemeClr val="accent1">
                    <a:lumMod val="50000"/>
                  </a:schemeClr>
                </a:solidFill>
                <a:latin typeface="Calibri" panose="020F0502020204030204" pitchFamily="34" charset="0"/>
              </a:rPr>
              <a:t>of the dangers of </a:t>
            </a:r>
            <a:r>
              <a:rPr lang="en-US" sz="2400" kern="1200" dirty="0" smtClean="0">
                <a:solidFill>
                  <a:schemeClr val="accent1">
                    <a:lumMod val="50000"/>
                  </a:schemeClr>
                </a:solidFill>
                <a:latin typeface="Calibri" panose="020F0502020204030204" pitchFamily="34" charset="0"/>
              </a:rPr>
              <a:t>Social Media 		   	  e.g. Facebook</a:t>
            </a:r>
            <a:r>
              <a:rPr lang="en-US" sz="2400" kern="1200" dirty="0">
                <a:solidFill>
                  <a:schemeClr val="accent1">
                    <a:lumMod val="50000"/>
                  </a:schemeClr>
                </a:solidFill>
                <a:latin typeface="Calibri" panose="020F0502020204030204" pitchFamily="34" charset="0"/>
              </a:rPr>
              <a:t>, </a:t>
            </a:r>
            <a:r>
              <a:rPr lang="en-US" sz="2400" kern="1200" dirty="0" smtClean="0">
                <a:solidFill>
                  <a:schemeClr val="accent1">
                    <a:lumMod val="50000"/>
                  </a:schemeClr>
                </a:solidFill>
                <a:latin typeface="Calibri" panose="020F0502020204030204" pitchFamily="34" charset="0"/>
              </a:rPr>
              <a:t> Twitter, </a:t>
            </a:r>
            <a:r>
              <a:rPr lang="en-US" sz="2400" kern="1200" dirty="0">
                <a:solidFill>
                  <a:schemeClr val="accent1">
                    <a:lumMod val="50000"/>
                  </a:schemeClr>
                </a:solidFill>
                <a:latin typeface="Calibri" panose="020F0502020204030204" pitchFamily="34" charset="0"/>
              </a:rPr>
              <a:t>etc.</a:t>
            </a:r>
          </a:p>
        </p:txBody>
      </p:sp>
      <p:pic>
        <p:nvPicPr>
          <p:cNvPr id="5" name="Picture 2" descr="C:\Users\noonn\Pictures\Safeguarding-Switch-277x300.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4368" y="186142"/>
            <a:ext cx="1031180" cy="11168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6237312"/>
            <a:ext cx="2160240" cy="369332"/>
          </a:xfrm>
          <a:prstGeom prst="rect">
            <a:avLst/>
          </a:prstGeom>
          <a:solidFill>
            <a:schemeClr val="bg1"/>
          </a:solidFill>
        </p:spPr>
        <p:txBody>
          <a:bodyPr wrap="square" rtlCol="0">
            <a:spAutoFit/>
          </a:bodyPr>
          <a:lstStyle/>
          <a:p>
            <a:endParaRPr lang="en-GB"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60" y="33359"/>
            <a:ext cx="980210" cy="101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2801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16832"/>
            <a:ext cx="7772400" cy="2016224"/>
          </a:xfrm>
        </p:spPr>
        <p:txBody>
          <a:bodyPr/>
          <a:lstStyle/>
          <a:p>
            <a:pPr lvl="0" algn="ctr">
              <a:spcBef>
                <a:spcPct val="30000"/>
              </a:spcBef>
            </a:pPr>
            <a:r>
              <a:rPr lang="en-GB" altLang="en-US" sz="6600" kern="1200" cap="none" dirty="0" smtClean="0">
                <a:solidFill>
                  <a:schemeClr val="accent2">
                    <a:lumMod val="60000"/>
                    <a:lumOff val="40000"/>
                  </a:schemeClr>
                </a:solidFill>
                <a:latin typeface="Calibri" panose="020F0502020204030204" pitchFamily="34" charset="0"/>
              </a:rPr>
              <a:t>IMPROVING PRACTICE</a:t>
            </a:r>
            <a:endParaRPr lang="en-GB" sz="4800" dirty="0">
              <a:solidFill>
                <a:schemeClr val="accent2">
                  <a:lumMod val="60000"/>
                  <a:lumOff val="40000"/>
                </a:schemeClr>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4" name="Picture 2" descr="C:\Users\noonn\Pictures\safeguarding withbox-child-circ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402" y="4136585"/>
            <a:ext cx="2189196" cy="1663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404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2640"/>
            <a:ext cx="7772400" cy="1143000"/>
          </a:xfrm>
        </p:spPr>
        <p:txBody>
          <a:bodyPr/>
          <a:lstStyle/>
          <a:p>
            <a:pPr lvl="0" algn="ctr">
              <a:spcBef>
                <a:spcPct val="30000"/>
              </a:spcBef>
            </a:pPr>
            <a:r>
              <a:rPr lang="en-GB" dirty="0" smtClean="0">
                <a:solidFill>
                  <a:schemeClr val="accent1">
                    <a:lumMod val="50000"/>
                  </a:schemeClr>
                </a:solidFill>
                <a:latin typeface="Calibri" panose="020F0502020204030204" pitchFamily="34" charset="0"/>
              </a:rPr>
              <a:t>Information from Serious Case Reviews (SCR)</a:t>
            </a:r>
            <a:endParaRPr lang="en-GB" dirty="0">
              <a:solidFill>
                <a:schemeClr val="accent1">
                  <a:lumMod val="50000"/>
                </a:schemeClr>
              </a:solidFill>
              <a:latin typeface="Calibri" panose="020F0502020204030204" pitchFamily="34" charset="0"/>
            </a:endParaRPr>
          </a:p>
        </p:txBody>
      </p:sp>
      <p:sp>
        <p:nvSpPr>
          <p:cNvPr id="6" name="Content Placeholder 5"/>
          <p:cNvSpPr>
            <a:spLocks noGrp="1"/>
          </p:cNvSpPr>
          <p:nvPr>
            <p:ph idx="1"/>
          </p:nvPr>
        </p:nvSpPr>
        <p:spPr>
          <a:xfrm>
            <a:off x="665716" y="1622924"/>
            <a:ext cx="7772400" cy="4469807"/>
          </a:xfrm>
        </p:spPr>
        <p:txBody>
          <a:bodyPr/>
          <a:lstStyle/>
          <a:p>
            <a:r>
              <a:rPr lang="en-GB" sz="2400" dirty="0" smtClean="0">
                <a:latin typeface="Calibri" panose="020F0502020204030204" pitchFamily="34" charset="0"/>
              </a:rPr>
              <a:t>SCRs </a:t>
            </a:r>
            <a:r>
              <a:rPr lang="en-GB" sz="2400" dirty="0">
                <a:latin typeface="Calibri" panose="020F0502020204030204" pitchFamily="34" charset="0"/>
              </a:rPr>
              <a:t>have been replaced by practice reviews of serious child safeguarding cases carried out when abuse or neglect of a child is known or suspected </a:t>
            </a:r>
            <a:r>
              <a:rPr lang="en-GB" sz="2400" b="1" u="sng" dirty="0">
                <a:latin typeface="Calibri" panose="020F0502020204030204" pitchFamily="34" charset="0"/>
              </a:rPr>
              <a:t>and</a:t>
            </a:r>
            <a:r>
              <a:rPr lang="en-GB" sz="2400" dirty="0">
                <a:latin typeface="Calibri" panose="020F0502020204030204" pitchFamily="34" charset="0"/>
              </a:rPr>
              <a:t> the child has died or been seriously harmed.</a:t>
            </a:r>
          </a:p>
          <a:p>
            <a:r>
              <a:rPr lang="en-GB" sz="2400" dirty="0">
                <a:latin typeface="Calibri" panose="020F0502020204030204" pitchFamily="34" charset="0"/>
              </a:rPr>
              <a:t>The purpose is to identify what happened and why in order to identify improvements to safeguarding and seek to prevent or reduce the risk of recurrence of similar incidents.</a:t>
            </a:r>
          </a:p>
          <a:p>
            <a:r>
              <a:rPr lang="en-GB" sz="2400" dirty="0">
                <a:latin typeface="Calibri" panose="020F0502020204030204" pitchFamily="34" charset="0"/>
              </a:rPr>
              <a:t>Practice reviews can also highlight good practice.</a:t>
            </a:r>
          </a:p>
          <a:p>
            <a:pPr marL="0" indent="0">
              <a:buNone/>
            </a:pPr>
            <a:endParaRPr lang="en-GB" sz="2400" dirty="0">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427"/>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476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576" y="196450"/>
            <a:ext cx="7772400" cy="1266407"/>
          </a:xfrm>
        </p:spPr>
        <p:txBody>
          <a:bodyPr/>
          <a:lstStyle/>
          <a:p>
            <a:pPr>
              <a:spcBef>
                <a:spcPct val="30000"/>
              </a:spcBef>
            </a:pPr>
            <a:r>
              <a:rPr lang="en-GB" sz="3600" b="1" dirty="0" smtClean="0">
                <a:solidFill>
                  <a:schemeClr val="accent1">
                    <a:lumMod val="50000"/>
                  </a:schemeClr>
                </a:solidFill>
                <a:latin typeface="Calibri" panose="020F0502020204030204" pitchFamily="34" charset="0"/>
              </a:rPr>
              <a:t/>
            </a:r>
            <a:br>
              <a:rPr lang="en-GB" sz="3600" b="1" dirty="0" smtClean="0">
                <a:solidFill>
                  <a:schemeClr val="accent1">
                    <a:lumMod val="50000"/>
                  </a:schemeClr>
                </a:solidFill>
                <a:latin typeface="Calibri" panose="020F0502020204030204" pitchFamily="34" charset="0"/>
              </a:rPr>
            </a:br>
            <a:r>
              <a:rPr lang="en-GB" sz="3200" b="1" dirty="0">
                <a:solidFill>
                  <a:schemeClr val="accent1">
                    <a:lumMod val="50000"/>
                  </a:schemeClr>
                </a:solidFill>
                <a:latin typeface="Calibri" panose="020F0502020204030204" pitchFamily="34" charset="0"/>
              </a:rPr>
              <a:t>The importance of the role of people who work in education settings</a:t>
            </a:r>
            <a:r>
              <a:rPr lang="en-GB" b="1" u="sng" dirty="0">
                <a:solidFill>
                  <a:schemeClr val="accent1">
                    <a:lumMod val="50000"/>
                  </a:schemeClr>
                </a:solidFill>
                <a:latin typeface="Calibri" panose="020F0502020204030204" pitchFamily="34" charset="0"/>
              </a:rPr>
              <a:t/>
            </a:r>
            <a:br>
              <a:rPr lang="en-GB" b="1" u="sng" dirty="0">
                <a:solidFill>
                  <a:schemeClr val="accent1">
                    <a:lumMod val="50000"/>
                  </a:schemeClr>
                </a:solidFill>
                <a:latin typeface="Calibri" panose="020F0502020204030204" pitchFamily="34" charset="0"/>
              </a:rPr>
            </a:br>
            <a:endParaRPr lang="en-GB" dirty="0">
              <a:solidFill>
                <a:schemeClr val="accent1">
                  <a:lumMod val="50000"/>
                </a:schemeClr>
              </a:solidFill>
              <a:latin typeface="Calibri" panose="020F0502020204030204" pitchFamily="34" charset="0"/>
            </a:endParaRPr>
          </a:p>
        </p:txBody>
      </p:sp>
      <p:sp>
        <p:nvSpPr>
          <p:cNvPr id="6" name="Content Placeholder 5"/>
          <p:cNvSpPr>
            <a:spLocks noGrp="1"/>
          </p:cNvSpPr>
          <p:nvPr>
            <p:ph idx="1"/>
          </p:nvPr>
        </p:nvSpPr>
        <p:spPr>
          <a:xfrm>
            <a:off x="251520" y="1196752"/>
            <a:ext cx="8208912" cy="5040560"/>
          </a:xfrm>
        </p:spPr>
        <p:txBody>
          <a:bodyPr/>
          <a:lstStyle/>
          <a:p>
            <a:r>
              <a:rPr lang="en-GB" sz="2400" dirty="0">
                <a:solidFill>
                  <a:schemeClr val="accent1">
                    <a:lumMod val="50000"/>
                  </a:schemeClr>
                </a:solidFill>
                <a:latin typeface="Calibri" panose="020F0502020204030204" pitchFamily="34" charset="0"/>
              </a:rPr>
              <a:t>School staff are perhaps the best placed to notice concerns and/or changes with a child or young person as they see them on an almost daily basis.</a:t>
            </a:r>
          </a:p>
          <a:p>
            <a:r>
              <a:rPr lang="en-GB" sz="2400" dirty="0">
                <a:solidFill>
                  <a:schemeClr val="accent1">
                    <a:lumMod val="50000"/>
                  </a:schemeClr>
                </a:solidFill>
                <a:latin typeface="Calibri" panose="020F0502020204030204" pitchFamily="34" charset="0"/>
              </a:rPr>
              <a:t>School can provide a safe and predictable environment that provides some respite from difficult or chaotic home circumstances.</a:t>
            </a:r>
          </a:p>
          <a:p>
            <a:r>
              <a:rPr lang="en-GB" sz="2400" dirty="0">
                <a:solidFill>
                  <a:schemeClr val="accent1">
                    <a:lumMod val="50000"/>
                  </a:schemeClr>
                </a:solidFill>
                <a:latin typeface="Calibri" panose="020F0502020204030204" pitchFamily="34" charset="0"/>
              </a:rPr>
              <a:t>A trusting relationship with a member of school staff enables children and young people to access support and confide in someone who can help to make positive changes in their life.     </a:t>
            </a:r>
          </a:p>
          <a:p>
            <a:r>
              <a:rPr lang="en-GB" sz="2400" dirty="0">
                <a:solidFill>
                  <a:schemeClr val="accent1">
                    <a:lumMod val="50000"/>
                  </a:schemeClr>
                </a:solidFill>
                <a:latin typeface="Calibri" panose="020F0502020204030204" pitchFamily="34" charset="0"/>
              </a:rPr>
              <a:t>Appropriate and timely actions of people who work in education settings can ensure that children and young people are protected form harm.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0" y="7271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5601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576" y="196451"/>
            <a:ext cx="7772400" cy="856286"/>
          </a:xfrm>
        </p:spPr>
        <p:txBody>
          <a:bodyPr/>
          <a:lstStyle/>
          <a:p>
            <a:pPr>
              <a:spcBef>
                <a:spcPct val="30000"/>
              </a:spcBef>
            </a:pPr>
            <a:r>
              <a:rPr lang="en-GB" sz="3600" b="1" dirty="0" smtClean="0">
                <a:solidFill>
                  <a:schemeClr val="accent1">
                    <a:lumMod val="50000"/>
                  </a:schemeClr>
                </a:solidFill>
                <a:latin typeface="Calibri" panose="020F0502020204030204" pitchFamily="34" charset="0"/>
              </a:rPr>
              <a:t/>
            </a:r>
            <a:br>
              <a:rPr lang="en-GB" sz="3600" b="1" dirty="0" smtClean="0">
                <a:solidFill>
                  <a:schemeClr val="accent1">
                    <a:lumMod val="50000"/>
                  </a:schemeClr>
                </a:solidFill>
                <a:latin typeface="Calibri" panose="020F0502020204030204" pitchFamily="34" charset="0"/>
              </a:rPr>
            </a:br>
            <a:r>
              <a:rPr lang="en-GB" sz="3200" b="1" dirty="0">
                <a:solidFill>
                  <a:schemeClr val="accent1">
                    <a:lumMod val="50000"/>
                  </a:schemeClr>
                </a:solidFill>
                <a:latin typeface="Calibri" panose="020F0502020204030204" pitchFamily="34" charset="0"/>
              </a:rPr>
              <a:t>Areas to be aware of in Education Settings</a:t>
            </a:r>
            <a:r>
              <a:rPr lang="en-GB" b="1" u="sng" dirty="0">
                <a:solidFill>
                  <a:schemeClr val="accent1">
                    <a:lumMod val="50000"/>
                  </a:schemeClr>
                </a:solidFill>
                <a:latin typeface="Calibri" panose="020F0502020204030204" pitchFamily="34" charset="0"/>
              </a:rPr>
              <a:t/>
            </a:r>
            <a:br>
              <a:rPr lang="en-GB" b="1" u="sng" dirty="0">
                <a:solidFill>
                  <a:schemeClr val="accent1">
                    <a:lumMod val="50000"/>
                  </a:schemeClr>
                </a:solidFill>
                <a:latin typeface="Calibri" panose="020F0502020204030204" pitchFamily="34" charset="0"/>
              </a:rPr>
            </a:br>
            <a:endParaRPr lang="en-GB" dirty="0">
              <a:solidFill>
                <a:schemeClr val="accent1">
                  <a:lumMod val="50000"/>
                </a:schemeClr>
              </a:solidFill>
              <a:latin typeface="Calibri" panose="020F0502020204030204" pitchFamily="34" charset="0"/>
            </a:endParaRPr>
          </a:p>
        </p:txBody>
      </p:sp>
      <p:sp>
        <p:nvSpPr>
          <p:cNvPr id="6" name="Content Placeholder 5"/>
          <p:cNvSpPr>
            <a:spLocks noGrp="1"/>
          </p:cNvSpPr>
          <p:nvPr>
            <p:ph idx="1"/>
          </p:nvPr>
        </p:nvSpPr>
        <p:spPr>
          <a:xfrm>
            <a:off x="251520" y="1187042"/>
            <a:ext cx="8669456" cy="5472608"/>
          </a:xfrm>
        </p:spPr>
        <p:txBody>
          <a:bodyPr/>
          <a:lstStyle/>
          <a:p>
            <a:pPr marL="457200" indent="-457200">
              <a:buFont typeface="+mj-lt"/>
              <a:buAutoNum type="arabicPeriod"/>
            </a:pPr>
            <a:r>
              <a:rPr lang="en-GB" sz="2200" dirty="0" smtClean="0">
                <a:solidFill>
                  <a:schemeClr val="accent1">
                    <a:lumMod val="50000"/>
                  </a:schemeClr>
                </a:solidFill>
                <a:latin typeface="Calibri" panose="020F0502020204030204" pitchFamily="34" charset="0"/>
              </a:rPr>
              <a:t>Awareness and Understanding – schools should be aware of the risk factors relating to particular groups of children and Young People :-</a:t>
            </a:r>
          </a:p>
          <a:p>
            <a:pPr marL="0" indent="0">
              <a:buNone/>
            </a:pPr>
            <a:r>
              <a:rPr lang="en-GB" sz="2200" dirty="0">
                <a:solidFill>
                  <a:schemeClr val="accent1">
                    <a:lumMod val="50000"/>
                  </a:schemeClr>
                </a:solidFill>
                <a:latin typeface="Calibri" panose="020F0502020204030204" pitchFamily="34" charset="0"/>
              </a:rPr>
              <a:t>	</a:t>
            </a:r>
            <a:r>
              <a:rPr lang="en-GB" sz="2200" dirty="0" smtClean="0">
                <a:solidFill>
                  <a:schemeClr val="accent1">
                    <a:lumMod val="50000"/>
                  </a:schemeClr>
                </a:solidFill>
                <a:latin typeface="Calibri" panose="020F0502020204030204" pitchFamily="34" charset="0"/>
              </a:rPr>
              <a:t> - Disabled Children</a:t>
            </a:r>
          </a:p>
          <a:p>
            <a:pPr marL="0" indent="0">
              <a:buNone/>
            </a:pPr>
            <a:r>
              <a:rPr lang="en-GB" sz="2200" dirty="0">
                <a:solidFill>
                  <a:schemeClr val="accent1">
                    <a:lumMod val="50000"/>
                  </a:schemeClr>
                </a:solidFill>
                <a:latin typeface="Calibri" panose="020F0502020204030204" pitchFamily="34" charset="0"/>
              </a:rPr>
              <a:t>	</a:t>
            </a:r>
            <a:r>
              <a:rPr lang="en-GB" sz="2200" dirty="0" smtClean="0">
                <a:solidFill>
                  <a:schemeClr val="accent1">
                    <a:lumMod val="50000"/>
                  </a:schemeClr>
                </a:solidFill>
                <a:latin typeface="Calibri" panose="020F0502020204030204" pitchFamily="34" charset="0"/>
              </a:rPr>
              <a:t> - Parental issues (Hidden harm)</a:t>
            </a:r>
          </a:p>
          <a:p>
            <a:pPr marL="0" indent="0">
              <a:buNone/>
            </a:pPr>
            <a:r>
              <a:rPr lang="en-GB" sz="2200" dirty="0">
                <a:solidFill>
                  <a:schemeClr val="accent1">
                    <a:lumMod val="50000"/>
                  </a:schemeClr>
                </a:solidFill>
                <a:latin typeface="Calibri" panose="020F0502020204030204" pitchFamily="34" charset="0"/>
              </a:rPr>
              <a:t>	</a:t>
            </a:r>
            <a:r>
              <a:rPr lang="en-GB" sz="2200" dirty="0" smtClean="0">
                <a:solidFill>
                  <a:schemeClr val="accent1">
                    <a:lumMod val="50000"/>
                  </a:schemeClr>
                </a:solidFill>
                <a:latin typeface="Calibri" panose="020F0502020204030204" pitchFamily="34" charset="0"/>
              </a:rPr>
              <a:t> - Immigrant families</a:t>
            </a:r>
          </a:p>
          <a:p>
            <a:pPr marL="0" indent="0">
              <a:buNone/>
            </a:pPr>
            <a:r>
              <a:rPr lang="en-GB" sz="2200" dirty="0">
                <a:solidFill>
                  <a:schemeClr val="accent1">
                    <a:lumMod val="50000"/>
                  </a:schemeClr>
                </a:solidFill>
                <a:latin typeface="Calibri" panose="020F0502020204030204" pitchFamily="34" charset="0"/>
              </a:rPr>
              <a:t> </a:t>
            </a:r>
            <a:r>
              <a:rPr lang="en-GB" sz="2200" dirty="0" smtClean="0">
                <a:solidFill>
                  <a:schemeClr val="accent1">
                    <a:lumMod val="50000"/>
                  </a:schemeClr>
                </a:solidFill>
                <a:latin typeface="Calibri" panose="020F0502020204030204" pitchFamily="34" charset="0"/>
              </a:rPr>
              <a:t>	 - Children who are home educated</a:t>
            </a:r>
          </a:p>
          <a:p>
            <a:pPr marL="457200" indent="-457200">
              <a:buAutoNum type="arabicPeriod" startAt="2"/>
            </a:pPr>
            <a:r>
              <a:rPr lang="en-GB" sz="2200" dirty="0" smtClean="0">
                <a:solidFill>
                  <a:schemeClr val="accent1">
                    <a:lumMod val="50000"/>
                  </a:schemeClr>
                </a:solidFill>
                <a:latin typeface="Calibri" panose="020F0502020204030204" pitchFamily="34" charset="0"/>
              </a:rPr>
              <a:t>Attitudes and Approaches </a:t>
            </a:r>
          </a:p>
          <a:p>
            <a:pPr marL="0" indent="0">
              <a:buNone/>
            </a:pPr>
            <a:r>
              <a:rPr lang="en-GB" sz="2200" dirty="0">
                <a:solidFill>
                  <a:schemeClr val="accent1">
                    <a:lumMod val="50000"/>
                  </a:schemeClr>
                </a:solidFill>
                <a:latin typeface="Calibri" panose="020F0502020204030204" pitchFamily="34" charset="0"/>
              </a:rPr>
              <a:t> </a:t>
            </a:r>
            <a:r>
              <a:rPr lang="en-GB" sz="2200" dirty="0" smtClean="0">
                <a:solidFill>
                  <a:schemeClr val="accent1">
                    <a:lumMod val="50000"/>
                  </a:schemeClr>
                </a:solidFill>
                <a:latin typeface="Calibri" panose="020F0502020204030204" pitchFamily="34" charset="0"/>
              </a:rPr>
              <a:t>	 - A child-centred approach</a:t>
            </a:r>
          </a:p>
          <a:p>
            <a:pPr marL="0" indent="0">
              <a:buNone/>
            </a:pPr>
            <a:r>
              <a:rPr lang="en-GB" sz="2200" dirty="0">
                <a:solidFill>
                  <a:schemeClr val="accent1">
                    <a:lumMod val="50000"/>
                  </a:schemeClr>
                </a:solidFill>
                <a:latin typeface="Calibri" panose="020F0502020204030204" pitchFamily="34" charset="0"/>
              </a:rPr>
              <a:t>	</a:t>
            </a:r>
            <a:r>
              <a:rPr lang="en-GB" sz="2200" dirty="0" smtClean="0">
                <a:solidFill>
                  <a:schemeClr val="accent1">
                    <a:lumMod val="50000"/>
                  </a:schemeClr>
                </a:solidFill>
                <a:latin typeface="Calibri" panose="020F0502020204030204" pitchFamily="34" charset="0"/>
              </a:rPr>
              <a:t> - seeing beyond the behaviour</a:t>
            </a:r>
          </a:p>
          <a:p>
            <a:pPr marL="0" indent="0">
              <a:buNone/>
            </a:pPr>
            <a:r>
              <a:rPr lang="en-GB" sz="2200" dirty="0">
                <a:solidFill>
                  <a:schemeClr val="accent1">
                    <a:lumMod val="50000"/>
                  </a:schemeClr>
                </a:solidFill>
                <a:latin typeface="Calibri" panose="020F0502020204030204" pitchFamily="34" charset="0"/>
              </a:rPr>
              <a:t>	</a:t>
            </a:r>
            <a:r>
              <a:rPr lang="en-GB" sz="2200" dirty="0" smtClean="0">
                <a:solidFill>
                  <a:schemeClr val="accent1">
                    <a:lumMod val="50000"/>
                  </a:schemeClr>
                </a:solidFill>
                <a:latin typeface="Calibri" panose="020F0502020204030204" pitchFamily="34" charset="0"/>
              </a:rPr>
              <a:t> - authoritative practice</a:t>
            </a:r>
          </a:p>
          <a:p>
            <a:pPr marL="0" indent="0">
              <a:buNone/>
            </a:pPr>
            <a:r>
              <a:rPr lang="en-GB" sz="2200" dirty="0">
                <a:solidFill>
                  <a:schemeClr val="accent1">
                    <a:lumMod val="50000"/>
                  </a:schemeClr>
                </a:solidFill>
                <a:latin typeface="Calibri" panose="020F0502020204030204" pitchFamily="34" charset="0"/>
              </a:rPr>
              <a:t>	</a:t>
            </a:r>
            <a:r>
              <a:rPr lang="en-GB" sz="2200" dirty="0" smtClean="0">
                <a:solidFill>
                  <a:schemeClr val="accent1">
                    <a:lumMod val="50000"/>
                  </a:schemeClr>
                </a:solidFill>
                <a:latin typeface="Calibri" panose="020F0502020204030204" pitchFamily="34" charset="0"/>
              </a:rPr>
              <a:t>	- Sensitivity</a:t>
            </a:r>
          </a:p>
          <a:p>
            <a:pPr marL="0" indent="0">
              <a:buNone/>
            </a:pPr>
            <a:r>
              <a:rPr lang="en-GB" sz="2200" dirty="0">
                <a:solidFill>
                  <a:schemeClr val="accent1">
                    <a:lumMod val="50000"/>
                  </a:schemeClr>
                </a:solidFill>
                <a:latin typeface="Calibri" panose="020F0502020204030204" pitchFamily="34" charset="0"/>
              </a:rPr>
              <a:t>	</a:t>
            </a:r>
            <a:r>
              <a:rPr lang="en-GB" sz="2200" dirty="0" smtClean="0">
                <a:solidFill>
                  <a:schemeClr val="accent1">
                    <a:lumMod val="50000"/>
                  </a:schemeClr>
                </a:solidFill>
                <a:latin typeface="Calibri" panose="020F0502020204030204" pitchFamily="34" charset="0"/>
              </a:rPr>
              <a:t>	- Curiosity</a:t>
            </a:r>
          </a:p>
          <a:p>
            <a:pPr marL="0" indent="0">
              <a:buNone/>
            </a:pPr>
            <a:r>
              <a:rPr lang="en-GB" sz="2200" dirty="0">
                <a:solidFill>
                  <a:schemeClr val="accent1">
                    <a:lumMod val="50000"/>
                  </a:schemeClr>
                </a:solidFill>
                <a:latin typeface="Calibri" panose="020F0502020204030204" pitchFamily="34" charset="0"/>
              </a:rPr>
              <a:t>	</a:t>
            </a:r>
            <a:r>
              <a:rPr lang="en-GB" sz="2200" dirty="0" smtClean="0">
                <a:solidFill>
                  <a:schemeClr val="accent1">
                    <a:lumMod val="50000"/>
                  </a:schemeClr>
                </a:solidFill>
                <a:latin typeface="Calibri" panose="020F0502020204030204" pitchFamily="34" charset="0"/>
              </a:rPr>
              <a:t>	 - Persistence</a:t>
            </a:r>
          </a:p>
          <a:p>
            <a:pPr marL="0" indent="0">
              <a:buNone/>
            </a:pPr>
            <a:endParaRPr lang="en-GB" sz="2400" dirty="0" smtClean="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1" y="0"/>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5475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576" y="196451"/>
            <a:ext cx="7772400" cy="856286"/>
          </a:xfrm>
        </p:spPr>
        <p:txBody>
          <a:bodyPr/>
          <a:lstStyle/>
          <a:p>
            <a:pPr>
              <a:spcBef>
                <a:spcPct val="30000"/>
              </a:spcBef>
            </a:pPr>
            <a:r>
              <a:rPr lang="en-GB" sz="3600" b="1" dirty="0" smtClean="0">
                <a:solidFill>
                  <a:schemeClr val="accent1">
                    <a:lumMod val="50000"/>
                  </a:schemeClr>
                </a:solidFill>
                <a:latin typeface="Calibri" panose="020F0502020204030204" pitchFamily="34" charset="0"/>
              </a:rPr>
              <a:t/>
            </a:r>
            <a:br>
              <a:rPr lang="en-GB" sz="3600" b="1" dirty="0" smtClean="0">
                <a:solidFill>
                  <a:schemeClr val="accent1">
                    <a:lumMod val="50000"/>
                  </a:schemeClr>
                </a:solidFill>
                <a:latin typeface="Calibri" panose="020F0502020204030204" pitchFamily="34" charset="0"/>
              </a:rPr>
            </a:br>
            <a:r>
              <a:rPr lang="en-GB" sz="3200" b="1" dirty="0" smtClean="0">
                <a:solidFill>
                  <a:schemeClr val="accent1">
                    <a:lumMod val="50000"/>
                  </a:schemeClr>
                </a:solidFill>
                <a:latin typeface="Calibri" panose="020F0502020204030204" pitchFamily="34" charset="0"/>
              </a:rPr>
              <a:t>Area’s to be aware of in Education Settings</a:t>
            </a:r>
            <a:r>
              <a:rPr lang="en-GB" b="1" u="sng" dirty="0">
                <a:solidFill>
                  <a:schemeClr val="accent1">
                    <a:lumMod val="50000"/>
                  </a:schemeClr>
                </a:solidFill>
                <a:latin typeface="Calibri" panose="020F0502020204030204" pitchFamily="34" charset="0"/>
              </a:rPr>
              <a:t/>
            </a:r>
            <a:br>
              <a:rPr lang="en-GB" b="1" u="sng" dirty="0">
                <a:solidFill>
                  <a:schemeClr val="accent1">
                    <a:lumMod val="50000"/>
                  </a:schemeClr>
                </a:solidFill>
                <a:latin typeface="Calibri" panose="020F0502020204030204" pitchFamily="34" charset="0"/>
              </a:rPr>
            </a:br>
            <a:endParaRPr lang="en-GB" dirty="0">
              <a:solidFill>
                <a:schemeClr val="accent1">
                  <a:lumMod val="50000"/>
                </a:schemeClr>
              </a:solidFill>
              <a:latin typeface="Calibri" panose="020F0502020204030204" pitchFamily="34" charset="0"/>
            </a:endParaRPr>
          </a:p>
        </p:txBody>
      </p:sp>
      <p:sp>
        <p:nvSpPr>
          <p:cNvPr id="6" name="Content Placeholder 5"/>
          <p:cNvSpPr>
            <a:spLocks noGrp="1"/>
          </p:cNvSpPr>
          <p:nvPr>
            <p:ph idx="1"/>
          </p:nvPr>
        </p:nvSpPr>
        <p:spPr>
          <a:xfrm>
            <a:off x="251520" y="1187042"/>
            <a:ext cx="8669456" cy="4258182"/>
          </a:xfrm>
        </p:spPr>
        <p:txBody>
          <a:bodyPr/>
          <a:lstStyle/>
          <a:p>
            <a:pPr marL="457200" indent="-457200">
              <a:buAutoNum type="arabicPeriod" startAt="3"/>
            </a:pPr>
            <a:r>
              <a:rPr lang="en-GB" sz="2400" dirty="0" smtClean="0">
                <a:solidFill>
                  <a:schemeClr val="accent1">
                    <a:lumMod val="50000"/>
                  </a:schemeClr>
                </a:solidFill>
                <a:latin typeface="Calibri" panose="020F0502020204030204" pitchFamily="34" charset="0"/>
              </a:rPr>
              <a:t>Working with adolescents </a:t>
            </a:r>
          </a:p>
          <a:p>
            <a:pPr marL="0" indent="0">
              <a:buNone/>
            </a:pPr>
            <a:r>
              <a:rPr lang="en-GB" sz="2400" dirty="0">
                <a:solidFill>
                  <a:schemeClr val="accent1">
                    <a:lumMod val="50000"/>
                  </a:schemeClr>
                </a:solidFill>
                <a:latin typeface="Calibri" panose="020F0502020204030204" pitchFamily="34" charset="0"/>
              </a:rPr>
              <a:t> </a:t>
            </a:r>
            <a:r>
              <a:rPr lang="en-GB" sz="2400" dirty="0" smtClean="0">
                <a:solidFill>
                  <a:schemeClr val="accent1">
                    <a:lumMod val="50000"/>
                  </a:schemeClr>
                </a:solidFill>
                <a:latin typeface="Calibri" panose="020F0502020204030204" pitchFamily="34" charset="0"/>
              </a:rPr>
              <a:t>	 - Suicide</a:t>
            </a:r>
          </a:p>
          <a:p>
            <a:pPr marL="0" indent="0">
              <a:buNone/>
            </a:pPr>
            <a:r>
              <a:rPr lang="en-GB" sz="2400" dirty="0">
                <a:solidFill>
                  <a:schemeClr val="accent1">
                    <a:lumMod val="50000"/>
                  </a:schemeClr>
                </a:solidFill>
                <a:latin typeface="Calibri" panose="020F0502020204030204" pitchFamily="34" charset="0"/>
              </a:rPr>
              <a:t>	</a:t>
            </a:r>
            <a:r>
              <a:rPr lang="en-GB" sz="2400" dirty="0" smtClean="0">
                <a:solidFill>
                  <a:schemeClr val="accent1">
                    <a:lumMod val="50000"/>
                  </a:schemeClr>
                </a:solidFill>
                <a:latin typeface="Calibri" panose="020F0502020204030204" pitchFamily="34" charset="0"/>
              </a:rPr>
              <a:t> - Exploitation</a:t>
            </a:r>
          </a:p>
          <a:p>
            <a:pPr marL="457200" indent="-457200">
              <a:buAutoNum type="arabicPeriod" startAt="4"/>
            </a:pPr>
            <a:r>
              <a:rPr lang="en-GB" sz="2400" dirty="0" smtClean="0">
                <a:solidFill>
                  <a:schemeClr val="accent1">
                    <a:lumMod val="50000"/>
                  </a:schemeClr>
                </a:solidFill>
                <a:latin typeface="Calibri" panose="020F0502020204030204" pitchFamily="34" charset="0"/>
              </a:rPr>
              <a:t>Working together with other agencies</a:t>
            </a:r>
          </a:p>
          <a:p>
            <a:pPr marL="0" indent="0">
              <a:buNone/>
            </a:pPr>
            <a:r>
              <a:rPr lang="en-GB" sz="2400" dirty="0">
                <a:solidFill>
                  <a:schemeClr val="accent1">
                    <a:lumMod val="50000"/>
                  </a:schemeClr>
                </a:solidFill>
                <a:latin typeface="Calibri" panose="020F0502020204030204" pitchFamily="34" charset="0"/>
              </a:rPr>
              <a:t>	</a:t>
            </a:r>
            <a:r>
              <a:rPr lang="en-GB" sz="2400" dirty="0" smtClean="0">
                <a:solidFill>
                  <a:schemeClr val="accent1">
                    <a:lumMod val="50000"/>
                  </a:schemeClr>
                </a:solidFill>
                <a:latin typeface="Calibri" panose="020F0502020204030204" pitchFamily="34" charset="0"/>
              </a:rPr>
              <a:t> - Communication and information sharing.</a:t>
            </a:r>
          </a:p>
          <a:p>
            <a:pPr marL="0" indent="0">
              <a:buNone/>
            </a:pPr>
            <a:endParaRPr lang="en-GB" sz="2400" dirty="0">
              <a:solidFill>
                <a:schemeClr val="accent1">
                  <a:lumMod val="50000"/>
                </a:schemeClr>
              </a:solidFill>
              <a:latin typeface="Calibri" panose="020F0502020204030204" pitchFamily="34" charset="0"/>
            </a:endParaRPr>
          </a:p>
          <a:p>
            <a:pPr marL="0" indent="0">
              <a:buNone/>
            </a:pPr>
            <a:endParaRPr lang="en-GB" sz="2400" dirty="0" smtClean="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1" y="0"/>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7876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5192"/>
            <a:ext cx="8496944" cy="1143000"/>
          </a:xfrm>
        </p:spPr>
        <p:txBody>
          <a:bodyPr/>
          <a:lstStyle/>
          <a:p>
            <a:r>
              <a:rPr lang="en-GB" b="1" dirty="0" smtClean="0">
                <a:solidFill>
                  <a:schemeClr val="accent1">
                    <a:lumMod val="50000"/>
                  </a:schemeClr>
                </a:solidFill>
                <a:latin typeface="Calibri" panose="020F0502020204030204" pitchFamily="34" charset="0"/>
              </a:rPr>
              <a:t>Proactive Safeguarding</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539552" y="1124744"/>
            <a:ext cx="7992888" cy="4971256"/>
          </a:xfrm>
        </p:spPr>
        <p:txBody>
          <a:bodyPr/>
          <a:lstStyle/>
          <a:p>
            <a:pPr marL="0" lvl="0" indent="0">
              <a:lnSpc>
                <a:spcPct val="90000"/>
              </a:lnSpc>
              <a:buNone/>
              <a:defRPr/>
            </a:pPr>
            <a:r>
              <a:rPr lang="en-US" altLang="en-US" b="1" dirty="0" smtClean="0">
                <a:solidFill>
                  <a:schemeClr val="accent1">
                    <a:lumMod val="50000"/>
                  </a:schemeClr>
                </a:solidFill>
                <a:latin typeface="Calibri" panose="020F0502020204030204" pitchFamily="34" charset="0"/>
              </a:rPr>
              <a:t>Proactive schools will…</a:t>
            </a:r>
          </a:p>
          <a:p>
            <a:pPr lvl="0">
              <a:lnSpc>
                <a:spcPct val="90000"/>
              </a:lnSpc>
              <a:buFont typeface="Arial" panose="020B0604020202020204" pitchFamily="34" charset="0"/>
              <a:buChar char="•"/>
              <a:defRPr/>
            </a:pPr>
            <a:r>
              <a:rPr lang="en-US" altLang="en-US" sz="2800" dirty="0" smtClean="0">
                <a:solidFill>
                  <a:schemeClr val="accent1">
                    <a:lumMod val="50000"/>
                  </a:schemeClr>
                </a:solidFill>
                <a:latin typeface="Calibri" panose="020F0502020204030204" pitchFamily="34" charset="0"/>
              </a:rPr>
              <a:t>Promote </a:t>
            </a:r>
            <a:r>
              <a:rPr lang="en-US" altLang="en-US" sz="2800" dirty="0">
                <a:solidFill>
                  <a:schemeClr val="accent1">
                    <a:lumMod val="50000"/>
                  </a:schemeClr>
                </a:solidFill>
                <a:latin typeface="Calibri" panose="020F0502020204030204" pitchFamily="34" charset="0"/>
              </a:rPr>
              <a:t>good peer relationships</a:t>
            </a:r>
          </a:p>
          <a:p>
            <a:pPr lvl="0">
              <a:lnSpc>
                <a:spcPct val="90000"/>
              </a:lnSpc>
              <a:buFont typeface="Arial" panose="020B0604020202020204" pitchFamily="34" charset="0"/>
              <a:buChar char="•"/>
              <a:defRPr/>
            </a:pPr>
            <a:r>
              <a:rPr lang="en-US" altLang="en-US" sz="2800" dirty="0" smtClean="0">
                <a:solidFill>
                  <a:schemeClr val="accent1">
                    <a:lumMod val="50000"/>
                  </a:schemeClr>
                </a:solidFill>
                <a:latin typeface="Calibri" panose="020F0502020204030204" pitchFamily="34" charset="0"/>
              </a:rPr>
              <a:t>Involve </a:t>
            </a:r>
            <a:r>
              <a:rPr lang="en-US" altLang="en-US" sz="2800" dirty="0">
                <a:solidFill>
                  <a:schemeClr val="accent1">
                    <a:lumMod val="50000"/>
                  </a:schemeClr>
                </a:solidFill>
                <a:latin typeface="Calibri" panose="020F0502020204030204" pitchFamily="34" charset="0"/>
              </a:rPr>
              <a:t>pupils in decision-making and policy development</a:t>
            </a:r>
          </a:p>
          <a:p>
            <a:pPr lvl="0">
              <a:lnSpc>
                <a:spcPct val="90000"/>
              </a:lnSpc>
              <a:buFont typeface="Arial" panose="020B0604020202020204" pitchFamily="34" charset="0"/>
              <a:buChar char="•"/>
              <a:defRPr/>
            </a:pPr>
            <a:r>
              <a:rPr lang="en-US" altLang="en-US" sz="2800" dirty="0" smtClean="0">
                <a:solidFill>
                  <a:schemeClr val="accent1">
                    <a:lumMod val="50000"/>
                  </a:schemeClr>
                </a:solidFill>
                <a:latin typeface="Calibri" panose="020F0502020204030204" pitchFamily="34" charset="0"/>
              </a:rPr>
              <a:t>Provide </a:t>
            </a:r>
            <a:r>
              <a:rPr lang="en-US" altLang="en-US" sz="2800" dirty="0">
                <a:solidFill>
                  <a:schemeClr val="accent1">
                    <a:lumMod val="50000"/>
                  </a:schemeClr>
                </a:solidFill>
                <a:latin typeface="Calibri" panose="020F0502020204030204" pitchFamily="34" charset="0"/>
              </a:rPr>
              <a:t>positive adult role models</a:t>
            </a:r>
          </a:p>
          <a:p>
            <a:pPr lvl="0">
              <a:lnSpc>
                <a:spcPct val="90000"/>
              </a:lnSpc>
              <a:buFont typeface="Arial" panose="020B0604020202020204" pitchFamily="34" charset="0"/>
              <a:buChar char="•"/>
              <a:defRPr/>
            </a:pPr>
            <a:r>
              <a:rPr lang="en-US" altLang="en-US" sz="2800" dirty="0" smtClean="0">
                <a:solidFill>
                  <a:schemeClr val="accent1">
                    <a:lumMod val="50000"/>
                  </a:schemeClr>
                </a:solidFill>
                <a:latin typeface="Calibri" panose="020F0502020204030204" pitchFamily="34" charset="0"/>
              </a:rPr>
              <a:t>Offer </a:t>
            </a:r>
            <a:r>
              <a:rPr lang="en-US" altLang="en-US" sz="2800" dirty="0">
                <a:solidFill>
                  <a:schemeClr val="accent1">
                    <a:lumMod val="50000"/>
                  </a:schemeClr>
                </a:solidFill>
                <a:latin typeface="Calibri" panose="020F0502020204030204" pitchFamily="34" charset="0"/>
              </a:rPr>
              <a:t>a positive school experience</a:t>
            </a:r>
          </a:p>
          <a:p>
            <a:pPr lvl="0">
              <a:lnSpc>
                <a:spcPct val="90000"/>
              </a:lnSpc>
              <a:buFont typeface="Arial" panose="020B0604020202020204" pitchFamily="34" charset="0"/>
              <a:buChar char="•"/>
              <a:defRPr/>
            </a:pPr>
            <a:r>
              <a:rPr lang="en-US" altLang="en-US" sz="2800" dirty="0" smtClean="0">
                <a:solidFill>
                  <a:schemeClr val="accent1">
                    <a:lumMod val="50000"/>
                  </a:schemeClr>
                </a:solidFill>
                <a:latin typeface="Calibri" panose="020F0502020204030204" pitchFamily="34" charset="0"/>
              </a:rPr>
              <a:t>Create </a:t>
            </a:r>
            <a:r>
              <a:rPr lang="en-US" altLang="en-US" sz="2800" dirty="0">
                <a:solidFill>
                  <a:schemeClr val="accent1">
                    <a:lumMod val="50000"/>
                  </a:schemeClr>
                </a:solidFill>
                <a:latin typeface="Calibri" panose="020F0502020204030204" pitchFamily="34" charset="0"/>
              </a:rPr>
              <a:t>opportunities to achieve success</a:t>
            </a:r>
          </a:p>
          <a:p>
            <a:pPr lvl="0">
              <a:lnSpc>
                <a:spcPct val="90000"/>
              </a:lnSpc>
              <a:buFont typeface="Arial" panose="020B0604020202020204" pitchFamily="34" charset="0"/>
              <a:buChar char="•"/>
              <a:defRPr/>
            </a:pPr>
            <a:r>
              <a:rPr lang="en-US" altLang="en-US" sz="2800" dirty="0" smtClean="0">
                <a:solidFill>
                  <a:schemeClr val="accent1">
                    <a:lumMod val="50000"/>
                  </a:schemeClr>
                </a:solidFill>
                <a:latin typeface="Calibri" panose="020F0502020204030204" pitchFamily="34" charset="0"/>
              </a:rPr>
              <a:t>Use </a:t>
            </a:r>
            <a:r>
              <a:rPr lang="en-US" altLang="en-US" sz="2800" dirty="0">
                <a:solidFill>
                  <a:schemeClr val="accent1">
                    <a:lumMod val="50000"/>
                  </a:schemeClr>
                </a:solidFill>
                <a:latin typeface="Calibri" panose="020F0502020204030204" pitchFamily="34" charset="0"/>
              </a:rPr>
              <a:t>the curriculum to promote </a:t>
            </a:r>
            <a:r>
              <a:rPr lang="en-US" altLang="en-US" sz="2800" dirty="0" smtClean="0">
                <a:solidFill>
                  <a:schemeClr val="accent1">
                    <a:lumMod val="50000"/>
                  </a:schemeClr>
                </a:solidFill>
                <a:latin typeface="Calibri" panose="020F0502020204030204" pitchFamily="34" charset="0"/>
              </a:rPr>
              <a:t>safeguarding and safe messages</a:t>
            </a:r>
            <a:endParaRPr lang="en-US" altLang="en-US" sz="2800" dirty="0">
              <a:solidFill>
                <a:schemeClr val="accent1">
                  <a:lumMod val="50000"/>
                </a:schemeClr>
              </a:solidFill>
              <a:latin typeface="Calibri" panose="020F0502020204030204" pitchFamily="34" charset="0"/>
            </a:endParaRPr>
          </a:p>
          <a:p>
            <a:pPr lvl="0">
              <a:lnSpc>
                <a:spcPct val="90000"/>
              </a:lnSpc>
              <a:buFont typeface="Arial" panose="020B0604020202020204" pitchFamily="34" charset="0"/>
              <a:buChar char="•"/>
              <a:defRPr/>
            </a:pPr>
            <a:r>
              <a:rPr lang="en-US" altLang="en-US" sz="2800" dirty="0" smtClean="0">
                <a:solidFill>
                  <a:schemeClr val="accent1">
                    <a:lumMod val="50000"/>
                  </a:schemeClr>
                </a:solidFill>
                <a:latin typeface="Calibri" panose="020F0502020204030204" pitchFamily="34" charset="0"/>
              </a:rPr>
              <a:t>Be a </a:t>
            </a:r>
            <a:r>
              <a:rPr lang="en-US" altLang="en-US" sz="2800" dirty="0">
                <a:solidFill>
                  <a:schemeClr val="accent1">
                    <a:lumMod val="50000"/>
                  </a:schemeClr>
                </a:solidFill>
                <a:latin typeface="Calibri" panose="020F0502020204030204" pitchFamily="34" charset="0"/>
              </a:rPr>
              <a:t>listening </a:t>
            </a:r>
            <a:r>
              <a:rPr lang="en-US" altLang="en-US" sz="2800" dirty="0" smtClean="0">
                <a:solidFill>
                  <a:schemeClr val="accent1">
                    <a:lumMod val="50000"/>
                  </a:schemeClr>
                </a:solidFill>
                <a:latin typeface="Calibri" panose="020F0502020204030204" pitchFamily="34" charset="0"/>
              </a:rPr>
              <a:t>school</a:t>
            </a:r>
          </a:p>
          <a:p>
            <a:pPr lvl="0">
              <a:lnSpc>
                <a:spcPct val="90000"/>
              </a:lnSpc>
              <a:buFont typeface="Arial" panose="020B0604020202020204" pitchFamily="34" charset="0"/>
              <a:buChar char="•"/>
              <a:defRPr/>
            </a:pPr>
            <a:r>
              <a:rPr lang="en-US" altLang="en-US" sz="2800" dirty="0" smtClean="0">
                <a:solidFill>
                  <a:schemeClr val="accent1">
                    <a:lumMod val="50000"/>
                  </a:schemeClr>
                </a:solidFill>
                <a:latin typeface="Calibri" panose="020F0502020204030204" pitchFamily="34" charset="0"/>
              </a:rPr>
              <a:t>Have a belief that “it could happen here”</a:t>
            </a:r>
            <a:endParaRPr lang="en-US" altLang="en-US" sz="2800" dirty="0">
              <a:solidFill>
                <a:schemeClr val="accent1">
                  <a:lumMod val="50000"/>
                </a:schemeClr>
              </a:solidFill>
              <a:latin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7998"/>
            <a:ext cx="1115616" cy="116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274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92897"/>
            <a:ext cx="7772400" cy="1008112"/>
          </a:xfrm>
        </p:spPr>
        <p:txBody>
          <a:bodyPr/>
          <a:lstStyle/>
          <a:p>
            <a:pPr lvl="0" algn="ctr">
              <a:spcBef>
                <a:spcPct val="30000"/>
              </a:spcBef>
            </a:pPr>
            <a:r>
              <a:rPr lang="en-GB" altLang="en-US" sz="6600" kern="1200" cap="none" dirty="0" smtClean="0">
                <a:solidFill>
                  <a:schemeClr val="accent2">
                    <a:lumMod val="60000"/>
                    <a:lumOff val="40000"/>
                  </a:schemeClr>
                </a:solidFill>
                <a:latin typeface="Calibri" panose="020F0502020204030204" pitchFamily="34" charset="0"/>
              </a:rPr>
              <a:t>DEFINITIONS</a:t>
            </a:r>
            <a:endParaRPr lang="en-GB" sz="4800" dirty="0">
              <a:solidFill>
                <a:schemeClr val="accent2">
                  <a:lumMod val="60000"/>
                  <a:lumOff val="40000"/>
                </a:schemeClr>
              </a:solidFill>
              <a:latin typeface="Calibri" panose="020F0502020204030204" pitchFamily="34" charset="0"/>
            </a:endParaRPr>
          </a:p>
        </p:txBody>
      </p:sp>
      <p:pic>
        <p:nvPicPr>
          <p:cNvPr id="2050" name="Picture 2" descr="C:\Users\noonn\Pictures\safeguarding withbox-child-circle.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402" y="4136585"/>
            <a:ext cx="2189196" cy="166341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8640"/>
            <a:ext cx="1258044" cy="130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6181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72" y="85192"/>
            <a:ext cx="8496944" cy="1143000"/>
          </a:xfrm>
        </p:spPr>
        <p:txBody>
          <a:bodyPr/>
          <a:lstStyle/>
          <a:p>
            <a:r>
              <a:rPr lang="en-GB" b="1" dirty="0" smtClean="0">
                <a:solidFill>
                  <a:schemeClr val="accent1">
                    <a:lumMod val="50000"/>
                  </a:schemeClr>
                </a:solidFill>
                <a:latin typeface="Calibri" panose="020F0502020204030204" pitchFamily="34" charset="0"/>
              </a:rPr>
              <a:t>Available support</a:t>
            </a:r>
            <a:endParaRPr lang="en-GB" b="1" dirty="0">
              <a:solidFill>
                <a:schemeClr val="accent1">
                  <a:lumMod val="50000"/>
                </a:schemeClr>
              </a:solidFill>
              <a:latin typeface="Calibri" panose="020F0502020204030204" pitchFamily="34" charset="0"/>
            </a:endParaRPr>
          </a:p>
        </p:txBody>
      </p:sp>
      <p:sp>
        <p:nvSpPr>
          <p:cNvPr id="4" name="Oval 3"/>
          <p:cNvSpPr/>
          <p:nvPr/>
        </p:nvSpPr>
        <p:spPr bwMode="auto">
          <a:xfrm>
            <a:off x="298416" y="2328585"/>
            <a:ext cx="1944216" cy="1080120"/>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5" name="TextBox 4"/>
          <p:cNvSpPr txBox="1"/>
          <p:nvPr/>
        </p:nvSpPr>
        <p:spPr>
          <a:xfrm>
            <a:off x="550444" y="2545479"/>
            <a:ext cx="1440160" cy="646331"/>
          </a:xfrm>
          <a:prstGeom prst="rect">
            <a:avLst/>
          </a:prstGeom>
          <a:noFill/>
        </p:spPr>
        <p:txBody>
          <a:bodyPr wrap="square" rtlCol="0">
            <a:spAutoFit/>
          </a:bodyPr>
          <a:lstStyle/>
          <a:p>
            <a:pPr algn="ctr"/>
            <a:r>
              <a:rPr lang="en-GB" b="1" dirty="0" smtClean="0">
                <a:solidFill>
                  <a:schemeClr val="accent1">
                    <a:lumMod val="50000"/>
                  </a:schemeClr>
                </a:solidFill>
                <a:latin typeface="Calibri" panose="020F0502020204030204" pitchFamily="34" charset="0"/>
              </a:rPr>
              <a:t>Governing Body</a:t>
            </a:r>
            <a:endParaRPr lang="en-GB" b="1" dirty="0">
              <a:solidFill>
                <a:schemeClr val="accent1">
                  <a:lumMod val="50000"/>
                </a:schemeClr>
              </a:solidFill>
              <a:latin typeface="Calibri" panose="020F0502020204030204" pitchFamily="34" charset="0"/>
            </a:endParaRPr>
          </a:p>
        </p:txBody>
      </p:sp>
      <p:sp>
        <p:nvSpPr>
          <p:cNvPr id="6" name="Oval 5"/>
          <p:cNvSpPr/>
          <p:nvPr/>
        </p:nvSpPr>
        <p:spPr bwMode="auto">
          <a:xfrm>
            <a:off x="4088171" y="1248392"/>
            <a:ext cx="1944216" cy="1080120"/>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7" name="TextBox 6"/>
          <p:cNvSpPr txBox="1"/>
          <p:nvPr/>
        </p:nvSpPr>
        <p:spPr>
          <a:xfrm>
            <a:off x="4133404" y="1356002"/>
            <a:ext cx="1925758" cy="923330"/>
          </a:xfrm>
          <a:prstGeom prst="rect">
            <a:avLst/>
          </a:prstGeom>
          <a:noFill/>
        </p:spPr>
        <p:txBody>
          <a:bodyPr wrap="square" rtlCol="0">
            <a:spAutoFit/>
          </a:bodyPr>
          <a:lstStyle/>
          <a:p>
            <a:pPr algn="ctr"/>
            <a:r>
              <a:rPr lang="en-GB" b="1" dirty="0" smtClean="0">
                <a:solidFill>
                  <a:schemeClr val="accent1">
                    <a:lumMod val="50000"/>
                  </a:schemeClr>
                </a:solidFill>
                <a:latin typeface="Calibri" panose="020F0502020204030204" pitchFamily="34" charset="0"/>
              </a:rPr>
              <a:t>Senior / Deputy Designated Person</a:t>
            </a:r>
            <a:endParaRPr lang="en-GB" b="1" dirty="0">
              <a:solidFill>
                <a:schemeClr val="accent1">
                  <a:lumMod val="50000"/>
                </a:schemeClr>
              </a:solidFill>
              <a:latin typeface="Calibri" panose="020F0502020204030204" pitchFamily="34" charset="0"/>
            </a:endParaRPr>
          </a:p>
        </p:txBody>
      </p:sp>
      <p:sp>
        <p:nvSpPr>
          <p:cNvPr id="8" name="Oval 7"/>
          <p:cNvSpPr/>
          <p:nvPr/>
        </p:nvSpPr>
        <p:spPr bwMode="auto">
          <a:xfrm>
            <a:off x="363084" y="3777757"/>
            <a:ext cx="1944216" cy="1080120"/>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9" name="TextBox 8"/>
          <p:cNvSpPr txBox="1"/>
          <p:nvPr/>
        </p:nvSpPr>
        <p:spPr>
          <a:xfrm>
            <a:off x="647446" y="4133151"/>
            <a:ext cx="1440160" cy="369332"/>
          </a:xfrm>
          <a:prstGeom prst="rect">
            <a:avLst/>
          </a:prstGeom>
          <a:noFill/>
        </p:spPr>
        <p:txBody>
          <a:bodyPr wrap="square" rtlCol="0">
            <a:spAutoFit/>
          </a:bodyPr>
          <a:lstStyle/>
          <a:p>
            <a:pPr algn="ctr"/>
            <a:r>
              <a:rPr lang="en-GB" b="1" dirty="0" smtClean="0">
                <a:solidFill>
                  <a:schemeClr val="accent1">
                    <a:lumMod val="50000"/>
                  </a:schemeClr>
                </a:solidFill>
                <a:latin typeface="Calibri" panose="020F0502020204030204" pitchFamily="34" charset="0"/>
              </a:rPr>
              <a:t>SCIE Officer</a:t>
            </a:r>
            <a:endParaRPr lang="en-GB" b="1" dirty="0">
              <a:solidFill>
                <a:schemeClr val="accent1">
                  <a:lumMod val="50000"/>
                </a:schemeClr>
              </a:solidFill>
              <a:latin typeface="Calibri" panose="020F0502020204030204" pitchFamily="34" charset="0"/>
            </a:endParaRPr>
          </a:p>
        </p:txBody>
      </p:sp>
      <p:sp>
        <p:nvSpPr>
          <p:cNvPr id="12" name="Oval 11"/>
          <p:cNvSpPr/>
          <p:nvPr/>
        </p:nvSpPr>
        <p:spPr bwMode="auto">
          <a:xfrm>
            <a:off x="1691002" y="5006341"/>
            <a:ext cx="1944216" cy="1080120"/>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13" name="TextBox 12"/>
          <p:cNvSpPr txBox="1"/>
          <p:nvPr/>
        </p:nvSpPr>
        <p:spPr>
          <a:xfrm>
            <a:off x="1805227" y="5147825"/>
            <a:ext cx="1715766" cy="923330"/>
          </a:xfrm>
          <a:prstGeom prst="rect">
            <a:avLst/>
          </a:prstGeom>
          <a:noFill/>
        </p:spPr>
        <p:txBody>
          <a:bodyPr wrap="square" rtlCol="0">
            <a:spAutoFit/>
          </a:bodyPr>
          <a:lstStyle/>
          <a:p>
            <a:pPr algn="ctr"/>
            <a:r>
              <a:rPr lang="en-GB" b="1" dirty="0" smtClean="0">
                <a:solidFill>
                  <a:schemeClr val="accent1">
                    <a:lumMod val="50000"/>
                  </a:schemeClr>
                </a:solidFill>
                <a:latin typeface="Calibri" panose="020F0502020204030204" pitchFamily="34" charset="0"/>
              </a:rPr>
              <a:t>Local Authority Designated Officer</a:t>
            </a:r>
            <a:endParaRPr lang="en-GB" b="1" dirty="0">
              <a:solidFill>
                <a:schemeClr val="accent1">
                  <a:lumMod val="50000"/>
                </a:schemeClr>
              </a:solidFill>
              <a:latin typeface="Calibri" panose="020F0502020204030204" pitchFamily="34" charset="0"/>
            </a:endParaRPr>
          </a:p>
        </p:txBody>
      </p:sp>
      <p:sp>
        <p:nvSpPr>
          <p:cNvPr id="14" name="Oval 13"/>
          <p:cNvSpPr/>
          <p:nvPr/>
        </p:nvSpPr>
        <p:spPr bwMode="auto">
          <a:xfrm>
            <a:off x="2700322" y="2581862"/>
            <a:ext cx="1944216" cy="1080120"/>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15" name="TextBox 14"/>
          <p:cNvSpPr txBox="1"/>
          <p:nvPr/>
        </p:nvSpPr>
        <p:spPr>
          <a:xfrm>
            <a:off x="2772065" y="2679575"/>
            <a:ext cx="1800730" cy="923330"/>
          </a:xfrm>
          <a:prstGeom prst="rect">
            <a:avLst/>
          </a:prstGeom>
          <a:noFill/>
        </p:spPr>
        <p:txBody>
          <a:bodyPr wrap="square" rtlCol="0">
            <a:spAutoFit/>
          </a:bodyPr>
          <a:lstStyle/>
          <a:p>
            <a:pPr algn="ctr"/>
            <a:r>
              <a:rPr lang="en-GB" b="1" dirty="0" smtClean="0">
                <a:solidFill>
                  <a:schemeClr val="accent1">
                    <a:lumMod val="50000"/>
                  </a:schemeClr>
                </a:solidFill>
                <a:latin typeface="Calibri" panose="020F0502020204030204" pitchFamily="34" charset="0"/>
              </a:rPr>
              <a:t>Halton Children’s Social Care (</a:t>
            </a:r>
            <a:r>
              <a:rPr lang="en-GB" b="1" dirty="0" err="1" smtClean="0">
                <a:solidFill>
                  <a:schemeClr val="accent1">
                    <a:lumMod val="50000"/>
                  </a:schemeClr>
                </a:solidFill>
                <a:latin typeface="Calibri" panose="020F0502020204030204" pitchFamily="34" charset="0"/>
              </a:rPr>
              <a:t>iCART</a:t>
            </a:r>
            <a:r>
              <a:rPr lang="en-GB" b="1" dirty="0" smtClean="0">
                <a:solidFill>
                  <a:schemeClr val="accent1">
                    <a:lumMod val="50000"/>
                  </a:schemeClr>
                </a:solidFill>
                <a:latin typeface="Calibri" panose="020F0502020204030204" pitchFamily="34" charset="0"/>
              </a:rPr>
              <a:t> &amp; EDT)</a:t>
            </a:r>
            <a:endParaRPr lang="en-GB" b="1" dirty="0">
              <a:solidFill>
                <a:schemeClr val="accent1">
                  <a:lumMod val="50000"/>
                </a:schemeClr>
              </a:solidFill>
              <a:latin typeface="Calibri" panose="020F0502020204030204" pitchFamily="34" charset="0"/>
            </a:endParaRPr>
          </a:p>
        </p:txBody>
      </p:sp>
      <p:sp>
        <p:nvSpPr>
          <p:cNvPr id="16" name="Oval 15"/>
          <p:cNvSpPr/>
          <p:nvPr/>
        </p:nvSpPr>
        <p:spPr bwMode="auto">
          <a:xfrm>
            <a:off x="6009274" y="2581862"/>
            <a:ext cx="1944216" cy="1080120"/>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17" name="TextBox 16"/>
          <p:cNvSpPr txBox="1"/>
          <p:nvPr/>
        </p:nvSpPr>
        <p:spPr>
          <a:xfrm>
            <a:off x="6284760" y="2798756"/>
            <a:ext cx="1440160" cy="646331"/>
          </a:xfrm>
          <a:prstGeom prst="rect">
            <a:avLst/>
          </a:prstGeom>
          <a:noFill/>
        </p:spPr>
        <p:txBody>
          <a:bodyPr wrap="square" rtlCol="0">
            <a:spAutoFit/>
          </a:bodyPr>
          <a:lstStyle/>
          <a:p>
            <a:pPr algn="ctr"/>
            <a:r>
              <a:rPr lang="en-GB" b="1" dirty="0" smtClean="0">
                <a:solidFill>
                  <a:schemeClr val="accent1">
                    <a:lumMod val="50000"/>
                  </a:schemeClr>
                </a:solidFill>
                <a:latin typeface="Calibri" panose="020F0502020204030204" pitchFamily="34" charset="0"/>
              </a:rPr>
              <a:t>Professional Unions</a:t>
            </a:r>
            <a:endParaRPr lang="en-GB" b="1" dirty="0">
              <a:solidFill>
                <a:schemeClr val="accent1">
                  <a:lumMod val="50000"/>
                </a:schemeClr>
              </a:solidFill>
              <a:latin typeface="Calibri" panose="020F0502020204030204" pitchFamily="34" charset="0"/>
            </a:endParaRPr>
          </a:p>
        </p:txBody>
      </p:sp>
      <p:sp>
        <p:nvSpPr>
          <p:cNvPr id="18" name="Oval 17"/>
          <p:cNvSpPr/>
          <p:nvPr/>
        </p:nvSpPr>
        <p:spPr bwMode="auto">
          <a:xfrm>
            <a:off x="1422237" y="1226619"/>
            <a:ext cx="1944216" cy="1080120"/>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19" name="TextBox 18"/>
          <p:cNvSpPr txBox="1"/>
          <p:nvPr/>
        </p:nvSpPr>
        <p:spPr>
          <a:xfrm>
            <a:off x="1536877" y="1333080"/>
            <a:ext cx="1714936" cy="923330"/>
          </a:xfrm>
          <a:prstGeom prst="rect">
            <a:avLst/>
          </a:prstGeom>
          <a:noFill/>
        </p:spPr>
        <p:txBody>
          <a:bodyPr wrap="square" rtlCol="0">
            <a:spAutoFit/>
          </a:bodyPr>
          <a:lstStyle/>
          <a:p>
            <a:pPr algn="ctr"/>
            <a:r>
              <a:rPr lang="en-GB" b="1" dirty="0" smtClean="0">
                <a:solidFill>
                  <a:schemeClr val="accent1">
                    <a:lumMod val="50000"/>
                  </a:schemeClr>
                </a:solidFill>
                <a:latin typeface="Calibri" panose="020F0502020204030204" pitchFamily="34" charset="0"/>
              </a:rPr>
              <a:t>Head teacher &amp; other senior managers</a:t>
            </a:r>
            <a:endParaRPr lang="en-GB" b="1" dirty="0">
              <a:solidFill>
                <a:schemeClr val="accent1">
                  <a:lumMod val="50000"/>
                </a:schemeClr>
              </a:solidFill>
              <a:latin typeface="Calibri" panose="020F0502020204030204" pitchFamily="34" charset="0"/>
            </a:endParaRPr>
          </a:p>
        </p:txBody>
      </p:sp>
      <p:sp>
        <p:nvSpPr>
          <p:cNvPr id="20" name="Oval 19"/>
          <p:cNvSpPr/>
          <p:nvPr/>
        </p:nvSpPr>
        <p:spPr bwMode="auto">
          <a:xfrm>
            <a:off x="6516216" y="1171590"/>
            <a:ext cx="1944216" cy="1080120"/>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21" name="TextBox 20"/>
          <p:cNvSpPr txBox="1"/>
          <p:nvPr/>
        </p:nvSpPr>
        <p:spPr>
          <a:xfrm>
            <a:off x="6543044" y="1506607"/>
            <a:ext cx="1800200" cy="369332"/>
          </a:xfrm>
          <a:prstGeom prst="rect">
            <a:avLst/>
          </a:prstGeom>
          <a:noFill/>
        </p:spPr>
        <p:txBody>
          <a:bodyPr wrap="square" rtlCol="0">
            <a:spAutoFit/>
          </a:bodyPr>
          <a:lstStyle/>
          <a:p>
            <a:pPr algn="ctr"/>
            <a:r>
              <a:rPr lang="en-GB" b="1" dirty="0" smtClean="0">
                <a:solidFill>
                  <a:schemeClr val="accent1">
                    <a:lumMod val="50000"/>
                  </a:schemeClr>
                </a:solidFill>
                <a:latin typeface="Calibri" panose="020F0502020204030204" pitchFamily="34" charset="0"/>
              </a:rPr>
              <a:t>HCYPSP</a:t>
            </a:r>
            <a:endParaRPr lang="en-GB" b="1" dirty="0">
              <a:solidFill>
                <a:schemeClr val="accent1">
                  <a:lumMod val="50000"/>
                </a:schemeClr>
              </a:solidFill>
              <a:latin typeface="Calibri" panose="020F0502020204030204" pitchFamily="34" charset="0"/>
            </a:endParaRPr>
          </a:p>
        </p:txBody>
      </p:sp>
      <p:sp>
        <p:nvSpPr>
          <p:cNvPr id="22" name="Oval 21"/>
          <p:cNvSpPr/>
          <p:nvPr/>
        </p:nvSpPr>
        <p:spPr bwMode="auto">
          <a:xfrm>
            <a:off x="7017386" y="3758253"/>
            <a:ext cx="1944216" cy="1080120"/>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23" name="TextBox 22"/>
          <p:cNvSpPr txBox="1"/>
          <p:nvPr/>
        </p:nvSpPr>
        <p:spPr>
          <a:xfrm>
            <a:off x="7161402" y="3856152"/>
            <a:ext cx="1656184" cy="923330"/>
          </a:xfrm>
          <a:prstGeom prst="rect">
            <a:avLst/>
          </a:prstGeom>
          <a:noFill/>
        </p:spPr>
        <p:txBody>
          <a:bodyPr wrap="square" rtlCol="0">
            <a:spAutoFit/>
          </a:bodyPr>
          <a:lstStyle/>
          <a:p>
            <a:pPr algn="ctr"/>
            <a:r>
              <a:rPr lang="en-GB" b="1" dirty="0" smtClean="0">
                <a:solidFill>
                  <a:schemeClr val="accent1">
                    <a:lumMod val="50000"/>
                  </a:schemeClr>
                </a:solidFill>
                <a:latin typeface="Calibri" panose="020F0502020204030204" pitchFamily="34" charset="0"/>
              </a:rPr>
              <a:t>NSPCC &amp; other national websites</a:t>
            </a:r>
            <a:endParaRPr lang="en-GB" b="1" dirty="0">
              <a:solidFill>
                <a:schemeClr val="accent1">
                  <a:lumMod val="50000"/>
                </a:schemeClr>
              </a:solidFill>
              <a:latin typeface="Calibri" panose="020F0502020204030204"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4035"/>
            <a:ext cx="936104" cy="936104"/>
          </a:xfrm>
          <a:prstGeom prst="rect">
            <a:avLst/>
          </a:prstGeom>
        </p:spPr>
      </p:pic>
      <p:sp>
        <p:nvSpPr>
          <p:cNvPr id="25" name="Oval 24"/>
          <p:cNvSpPr/>
          <p:nvPr/>
        </p:nvSpPr>
        <p:spPr bwMode="auto">
          <a:xfrm>
            <a:off x="5016550" y="4309729"/>
            <a:ext cx="1944216" cy="1080120"/>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26" name="TextBox 25"/>
          <p:cNvSpPr txBox="1"/>
          <p:nvPr/>
        </p:nvSpPr>
        <p:spPr>
          <a:xfrm>
            <a:off x="5209536" y="4317817"/>
            <a:ext cx="1558243" cy="1138773"/>
          </a:xfrm>
          <a:prstGeom prst="rect">
            <a:avLst/>
          </a:prstGeom>
          <a:noFill/>
        </p:spPr>
        <p:txBody>
          <a:bodyPr wrap="square" rtlCol="0">
            <a:spAutoFit/>
          </a:bodyPr>
          <a:lstStyle/>
          <a:p>
            <a:pPr algn="ctr"/>
            <a:r>
              <a:rPr lang="en-GB" sz="1650" b="1" dirty="0" smtClean="0">
                <a:solidFill>
                  <a:schemeClr val="accent1">
                    <a:lumMod val="50000"/>
                  </a:schemeClr>
                </a:solidFill>
                <a:latin typeface="Calibri" panose="020F0502020204030204" pitchFamily="34" charset="0"/>
              </a:rPr>
              <a:t>Local Halton providers &amp; commissioned services e.g.</a:t>
            </a:r>
            <a:endParaRPr lang="en-GB" sz="1650" b="1" dirty="0">
              <a:solidFill>
                <a:schemeClr val="accent1">
                  <a:lumMod val="50000"/>
                </a:schemeClr>
              </a:solidFill>
              <a:latin typeface="Calibri" panose="020F0502020204030204" pitchFamily="34" charset="0"/>
            </a:endParaRPr>
          </a:p>
        </p:txBody>
      </p:sp>
      <p:sp>
        <p:nvSpPr>
          <p:cNvPr id="27" name="Oval 26"/>
          <p:cNvSpPr/>
          <p:nvPr/>
        </p:nvSpPr>
        <p:spPr bwMode="auto">
          <a:xfrm>
            <a:off x="3551462" y="4471314"/>
            <a:ext cx="1367309" cy="676511"/>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28" name="TextBox 27"/>
          <p:cNvSpPr txBox="1"/>
          <p:nvPr/>
        </p:nvSpPr>
        <p:spPr>
          <a:xfrm>
            <a:off x="3637022" y="4657431"/>
            <a:ext cx="1163667" cy="338554"/>
          </a:xfrm>
          <a:prstGeom prst="rect">
            <a:avLst/>
          </a:prstGeom>
          <a:noFill/>
        </p:spPr>
        <p:txBody>
          <a:bodyPr wrap="square" rtlCol="0">
            <a:spAutoFit/>
          </a:bodyPr>
          <a:lstStyle/>
          <a:p>
            <a:pPr algn="ctr"/>
            <a:r>
              <a:rPr lang="en-GB" sz="1600" b="1" dirty="0" smtClean="0">
                <a:solidFill>
                  <a:schemeClr val="accent1">
                    <a:lumMod val="50000"/>
                  </a:schemeClr>
                </a:solidFill>
                <a:latin typeface="Calibri" panose="020F0502020204030204" pitchFamily="34" charset="0"/>
              </a:rPr>
              <a:t>Catch-22</a:t>
            </a:r>
            <a:endParaRPr lang="en-GB" sz="1600" b="1" dirty="0">
              <a:solidFill>
                <a:schemeClr val="accent1">
                  <a:lumMod val="50000"/>
                </a:schemeClr>
              </a:solidFill>
              <a:latin typeface="Calibri" panose="020F0502020204030204" pitchFamily="34" charset="0"/>
            </a:endParaRPr>
          </a:p>
        </p:txBody>
      </p:sp>
      <p:sp>
        <p:nvSpPr>
          <p:cNvPr id="29" name="Oval 28"/>
          <p:cNvSpPr/>
          <p:nvPr/>
        </p:nvSpPr>
        <p:spPr bwMode="auto">
          <a:xfrm>
            <a:off x="4556868" y="5412325"/>
            <a:ext cx="1351873" cy="746059"/>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30" name="TextBox 29"/>
          <p:cNvSpPr txBox="1"/>
          <p:nvPr/>
        </p:nvSpPr>
        <p:spPr>
          <a:xfrm>
            <a:off x="4652796" y="5486380"/>
            <a:ext cx="1150530" cy="584775"/>
          </a:xfrm>
          <a:prstGeom prst="rect">
            <a:avLst/>
          </a:prstGeom>
          <a:noFill/>
        </p:spPr>
        <p:txBody>
          <a:bodyPr wrap="square" rtlCol="0">
            <a:spAutoFit/>
          </a:bodyPr>
          <a:lstStyle/>
          <a:p>
            <a:pPr algn="ctr"/>
            <a:r>
              <a:rPr lang="en-GB" sz="1600" b="1" dirty="0" smtClean="0">
                <a:solidFill>
                  <a:schemeClr val="accent1">
                    <a:lumMod val="50000"/>
                  </a:schemeClr>
                </a:solidFill>
                <a:latin typeface="Calibri" panose="020F0502020204030204" pitchFamily="34" charset="0"/>
              </a:rPr>
              <a:t>Young Addaction</a:t>
            </a:r>
            <a:endParaRPr lang="en-GB" sz="1600" b="1" dirty="0">
              <a:solidFill>
                <a:schemeClr val="accent1">
                  <a:lumMod val="50000"/>
                </a:schemeClr>
              </a:solidFill>
              <a:latin typeface="Calibri" panose="020F0502020204030204" pitchFamily="34" charset="0"/>
            </a:endParaRPr>
          </a:p>
        </p:txBody>
      </p:sp>
      <p:sp>
        <p:nvSpPr>
          <p:cNvPr id="31" name="Oval 30"/>
          <p:cNvSpPr/>
          <p:nvPr/>
        </p:nvSpPr>
        <p:spPr bwMode="auto">
          <a:xfrm>
            <a:off x="4652619" y="3611956"/>
            <a:ext cx="1250376" cy="686357"/>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sp>
        <p:nvSpPr>
          <p:cNvPr id="32" name="TextBox 31"/>
          <p:cNvSpPr txBox="1"/>
          <p:nvPr/>
        </p:nvSpPr>
        <p:spPr>
          <a:xfrm>
            <a:off x="4715713" y="3785250"/>
            <a:ext cx="1124188" cy="338554"/>
          </a:xfrm>
          <a:prstGeom prst="rect">
            <a:avLst/>
          </a:prstGeom>
          <a:noFill/>
        </p:spPr>
        <p:txBody>
          <a:bodyPr wrap="square" rtlCol="0">
            <a:spAutoFit/>
          </a:bodyPr>
          <a:lstStyle/>
          <a:p>
            <a:pPr algn="ctr"/>
            <a:r>
              <a:rPr lang="en-GB" sz="1600" b="1" dirty="0" smtClean="0">
                <a:solidFill>
                  <a:schemeClr val="accent1">
                    <a:lumMod val="50000"/>
                  </a:schemeClr>
                </a:solidFill>
                <a:latin typeface="Calibri" panose="020F0502020204030204" pitchFamily="34" charset="0"/>
              </a:rPr>
              <a:t>Nightstop</a:t>
            </a:r>
            <a:endParaRPr lang="en-GB" sz="1600" b="1" dirty="0">
              <a:solidFill>
                <a:schemeClr val="accent1">
                  <a:lumMod val="50000"/>
                </a:schemeClr>
              </a:solidFill>
              <a:latin typeface="Calibri" panose="020F0502020204030204" pitchFamily="34" charset="0"/>
            </a:endParaRPr>
          </a:p>
        </p:txBody>
      </p:sp>
      <p:cxnSp>
        <p:nvCxnSpPr>
          <p:cNvPr id="34" name="Straight Connector 33"/>
          <p:cNvCxnSpPr/>
          <p:nvPr/>
        </p:nvCxnSpPr>
        <p:spPr bwMode="auto">
          <a:xfrm flipH="1" flipV="1">
            <a:off x="5467898" y="4203458"/>
            <a:ext cx="144016" cy="184667"/>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stCxn id="30" idx="0"/>
          </p:cNvCxnSpPr>
          <p:nvPr/>
        </p:nvCxnSpPr>
        <p:spPr bwMode="auto">
          <a:xfrm flipV="1">
            <a:off x="5228061" y="5204838"/>
            <a:ext cx="239837" cy="281542"/>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28" idx="3"/>
          </p:cNvCxnSpPr>
          <p:nvPr/>
        </p:nvCxnSpPr>
        <p:spPr bwMode="auto">
          <a:xfrm flipV="1">
            <a:off x="4800689" y="4790350"/>
            <a:ext cx="327807" cy="36358"/>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Oval 32"/>
          <p:cNvSpPr/>
          <p:nvPr/>
        </p:nvSpPr>
        <p:spPr bwMode="auto">
          <a:xfrm>
            <a:off x="6328903" y="5412325"/>
            <a:ext cx="1351873" cy="746059"/>
          </a:xfrm>
          <a:prstGeom prst="ellipse">
            <a:avLst/>
          </a:prstGeom>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charset="0"/>
            </a:endParaRPr>
          </a:p>
        </p:txBody>
      </p:sp>
      <p:cxnSp>
        <p:nvCxnSpPr>
          <p:cNvPr id="35" name="Straight Connector 34"/>
          <p:cNvCxnSpPr/>
          <p:nvPr/>
        </p:nvCxnSpPr>
        <p:spPr bwMode="auto">
          <a:xfrm flipH="1" flipV="1">
            <a:off x="6588224" y="5264859"/>
            <a:ext cx="198080" cy="344631"/>
          </a:xfrm>
          <a:prstGeom prst="line">
            <a:avLst/>
          </a:prstGeom>
          <a:solidFill>
            <a:schemeClr val="accent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6463600" y="5511562"/>
            <a:ext cx="1150530" cy="584775"/>
          </a:xfrm>
          <a:prstGeom prst="rect">
            <a:avLst/>
          </a:prstGeom>
          <a:noFill/>
        </p:spPr>
        <p:txBody>
          <a:bodyPr wrap="square" rtlCol="0">
            <a:spAutoFit/>
          </a:bodyPr>
          <a:lstStyle/>
          <a:p>
            <a:pPr algn="ctr"/>
            <a:r>
              <a:rPr lang="en-GB" sz="1600" b="1" dirty="0" smtClean="0">
                <a:solidFill>
                  <a:schemeClr val="accent1">
                    <a:lumMod val="50000"/>
                  </a:schemeClr>
                </a:solidFill>
                <a:latin typeface="Calibri" panose="020F0502020204030204" pitchFamily="34" charset="0"/>
              </a:rPr>
              <a:t>The Carers Centre</a:t>
            </a:r>
            <a:endParaRPr lang="en-GB" sz="1600" b="1" dirty="0">
              <a:solidFill>
                <a:schemeClr val="accent1">
                  <a:lumMod val="50000"/>
                </a:schemeClr>
              </a:solidFill>
              <a:latin typeface="Calibri" panose="020F0502020204030204" pitchFamily="34" charset="0"/>
            </a:endParaRPr>
          </a:p>
        </p:txBody>
      </p:sp>
      <p:pic>
        <p:nvPicPr>
          <p:cNvPr id="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473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76872"/>
            <a:ext cx="7772400" cy="2016224"/>
          </a:xfrm>
        </p:spPr>
        <p:txBody>
          <a:bodyPr/>
          <a:lstStyle/>
          <a:p>
            <a:pPr lvl="0" algn="ctr">
              <a:spcBef>
                <a:spcPct val="30000"/>
              </a:spcBef>
            </a:pPr>
            <a:r>
              <a:rPr lang="en-GB" altLang="en-US" sz="6600" kern="1200" cap="none" dirty="0" smtClean="0">
                <a:solidFill>
                  <a:schemeClr val="accent2">
                    <a:lumMod val="60000"/>
                    <a:lumOff val="40000"/>
                  </a:schemeClr>
                </a:solidFill>
                <a:latin typeface="Calibri" panose="020F0502020204030204" pitchFamily="34" charset="0"/>
              </a:rPr>
              <a:t>FINALLY</a:t>
            </a:r>
            <a:endParaRPr lang="en-GB" sz="4800" dirty="0">
              <a:solidFill>
                <a:schemeClr val="accent2">
                  <a:lumMod val="60000"/>
                  <a:lumOff val="40000"/>
                </a:schemeClr>
              </a:solidFill>
              <a:latin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4035"/>
            <a:ext cx="936104" cy="936104"/>
          </a:xfrm>
          <a:prstGeom prst="rect">
            <a:avLst/>
          </a:prstGeom>
        </p:spPr>
      </p:pic>
      <p:pic>
        <p:nvPicPr>
          <p:cNvPr id="4" name="Picture 2" descr="C:\Users\noonn\Pictures\safeguarding withbox-child-circ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7402" y="4136585"/>
            <a:ext cx="2189196" cy="1663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58837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528" y="85192"/>
            <a:ext cx="8496944" cy="1143000"/>
          </a:xfrm>
        </p:spPr>
        <p:txBody>
          <a:bodyPr/>
          <a:lstStyle/>
          <a:p>
            <a:r>
              <a:rPr lang="en-GB" b="1" dirty="0" smtClean="0">
                <a:solidFill>
                  <a:schemeClr val="accent1">
                    <a:lumMod val="50000"/>
                  </a:schemeClr>
                </a:solidFill>
                <a:latin typeface="Calibri" panose="020F0502020204030204" pitchFamily="34" charset="0"/>
              </a:rPr>
              <a:t>Questions to answer…</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23528" y="1124744"/>
            <a:ext cx="8424936" cy="5112568"/>
          </a:xfrm>
        </p:spPr>
        <p:txBody>
          <a:bodyPr/>
          <a:lstStyle/>
          <a:p>
            <a:pPr algn="just"/>
            <a:r>
              <a:rPr lang="en-US" sz="2300" dirty="0">
                <a:solidFill>
                  <a:schemeClr val="accent1">
                    <a:lumMod val="50000"/>
                  </a:schemeClr>
                </a:solidFill>
                <a:latin typeface="Calibri" panose="020F0502020204030204" pitchFamily="34" charset="0"/>
              </a:rPr>
              <a:t>Have you read </a:t>
            </a:r>
            <a:r>
              <a:rPr lang="en-US" sz="2300" dirty="0" smtClean="0">
                <a:solidFill>
                  <a:schemeClr val="accent1">
                    <a:lumMod val="50000"/>
                  </a:schemeClr>
                </a:solidFill>
                <a:latin typeface="Calibri" panose="020F0502020204030204" pitchFamily="34" charset="0"/>
              </a:rPr>
              <a:t>and understood the </a:t>
            </a:r>
            <a:r>
              <a:rPr lang="en-US" sz="2300" dirty="0">
                <a:solidFill>
                  <a:schemeClr val="accent1">
                    <a:lumMod val="50000"/>
                  </a:schemeClr>
                </a:solidFill>
                <a:latin typeface="Calibri" panose="020F0502020204030204" pitchFamily="34" charset="0"/>
              </a:rPr>
              <a:t>school’s safeguarding and child protection policy?</a:t>
            </a:r>
          </a:p>
          <a:p>
            <a:pPr algn="just"/>
            <a:r>
              <a:rPr lang="en-US" sz="2300" dirty="0" smtClean="0">
                <a:solidFill>
                  <a:schemeClr val="accent1">
                    <a:lumMod val="50000"/>
                  </a:schemeClr>
                </a:solidFill>
                <a:latin typeface="Calibri" panose="020F0502020204030204" pitchFamily="34" charset="0"/>
              </a:rPr>
              <a:t>Are you familiar with the </a:t>
            </a:r>
            <a:r>
              <a:rPr lang="en-US" sz="2300" dirty="0">
                <a:solidFill>
                  <a:schemeClr val="accent1">
                    <a:lumMod val="50000"/>
                  </a:schemeClr>
                </a:solidFill>
                <a:latin typeface="Calibri" panose="020F0502020204030204" pitchFamily="34" charset="0"/>
              </a:rPr>
              <a:t>school’s child protection </a:t>
            </a:r>
            <a:r>
              <a:rPr lang="en-US" sz="2300" dirty="0" smtClean="0">
                <a:solidFill>
                  <a:schemeClr val="accent1">
                    <a:lumMod val="50000"/>
                  </a:schemeClr>
                </a:solidFill>
                <a:latin typeface="Calibri" panose="020F0502020204030204" pitchFamily="34" charset="0"/>
              </a:rPr>
              <a:t>procedures, how </a:t>
            </a:r>
            <a:r>
              <a:rPr lang="en-US" sz="2300" dirty="0">
                <a:solidFill>
                  <a:schemeClr val="accent1">
                    <a:lumMod val="50000"/>
                  </a:schemeClr>
                </a:solidFill>
                <a:latin typeface="Calibri" panose="020F0502020204030204" pitchFamily="34" charset="0"/>
              </a:rPr>
              <a:t>to report any </a:t>
            </a:r>
            <a:r>
              <a:rPr lang="en-US" sz="2300" dirty="0" smtClean="0">
                <a:solidFill>
                  <a:schemeClr val="accent1">
                    <a:lumMod val="50000"/>
                  </a:schemeClr>
                </a:solidFill>
                <a:latin typeface="Calibri" panose="020F0502020204030204" pitchFamily="34" charset="0"/>
              </a:rPr>
              <a:t>concerns and how to escalate if there is a disagreement? </a:t>
            </a:r>
            <a:endParaRPr lang="en-US" sz="2300" dirty="0">
              <a:solidFill>
                <a:schemeClr val="accent1">
                  <a:lumMod val="50000"/>
                </a:schemeClr>
              </a:solidFill>
              <a:latin typeface="Calibri" panose="020F0502020204030204" pitchFamily="34" charset="0"/>
            </a:endParaRPr>
          </a:p>
          <a:p>
            <a:pPr algn="just"/>
            <a:r>
              <a:rPr lang="en-US" sz="2300" dirty="0" smtClean="0">
                <a:solidFill>
                  <a:schemeClr val="accent1">
                    <a:lumMod val="50000"/>
                  </a:schemeClr>
                </a:solidFill>
                <a:latin typeface="Calibri" panose="020F0502020204030204" pitchFamily="34" charset="0"/>
              </a:rPr>
              <a:t>How </a:t>
            </a:r>
            <a:r>
              <a:rPr lang="en-US" sz="2300" dirty="0">
                <a:solidFill>
                  <a:schemeClr val="accent1">
                    <a:lumMod val="50000"/>
                  </a:schemeClr>
                </a:solidFill>
                <a:latin typeface="Calibri" panose="020F0502020204030204" pitchFamily="34" charset="0"/>
              </a:rPr>
              <a:t>do you pass on concerns</a:t>
            </a:r>
            <a:r>
              <a:rPr lang="en-US" sz="2300" dirty="0" smtClean="0">
                <a:solidFill>
                  <a:schemeClr val="accent1">
                    <a:lumMod val="50000"/>
                  </a:schemeClr>
                </a:solidFill>
                <a:latin typeface="Calibri" panose="020F0502020204030204" pitchFamily="34" charset="0"/>
              </a:rPr>
              <a:t>?  </a:t>
            </a:r>
            <a:r>
              <a:rPr lang="en-US" sz="2300" dirty="0">
                <a:solidFill>
                  <a:schemeClr val="accent1">
                    <a:lumMod val="50000"/>
                  </a:schemeClr>
                </a:solidFill>
                <a:latin typeface="Calibri" panose="020F0502020204030204" pitchFamily="34" charset="0"/>
              </a:rPr>
              <a:t>Is there an agreed format to record any concerns on</a:t>
            </a:r>
            <a:r>
              <a:rPr lang="en-US" sz="2300" dirty="0" smtClean="0">
                <a:solidFill>
                  <a:schemeClr val="accent1">
                    <a:lumMod val="50000"/>
                  </a:schemeClr>
                </a:solidFill>
                <a:latin typeface="Calibri" panose="020F0502020204030204" pitchFamily="34" charset="0"/>
              </a:rPr>
              <a:t>?  Where is this form available from?</a:t>
            </a:r>
            <a:endParaRPr lang="en-US" sz="2300" dirty="0">
              <a:solidFill>
                <a:schemeClr val="accent1">
                  <a:lumMod val="50000"/>
                </a:schemeClr>
              </a:solidFill>
              <a:latin typeface="Calibri" panose="020F0502020204030204" pitchFamily="34" charset="0"/>
            </a:endParaRPr>
          </a:p>
          <a:p>
            <a:pPr algn="just"/>
            <a:r>
              <a:rPr lang="en-US" sz="2300" dirty="0">
                <a:solidFill>
                  <a:schemeClr val="accent1">
                    <a:lumMod val="50000"/>
                  </a:schemeClr>
                </a:solidFill>
                <a:latin typeface="Calibri" panose="020F0502020204030204" pitchFamily="34" charset="0"/>
              </a:rPr>
              <a:t>Have you read </a:t>
            </a:r>
            <a:r>
              <a:rPr lang="en-US" sz="2300" dirty="0" smtClean="0">
                <a:solidFill>
                  <a:schemeClr val="accent1">
                    <a:lumMod val="50000"/>
                  </a:schemeClr>
                </a:solidFill>
                <a:latin typeface="Calibri" panose="020F0502020204030204" pitchFamily="34" charset="0"/>
              </a:rPr>
              <a:t>and understood the school’s Staff Behaviour Policy / Code </a:t>
            </a:r>
            <a:r>
              <a:rPr lang="en-US" sz="2300" dirty="0">
                <a:solidFill>
                  <a:schemeClr val="accent1">
                    <a:lumMod val="50000"/>
                  </a:schemeClr>
                </a:solidFill>
                <a:latin typeface="Calibri" panose="020F0502020204030204" pitchFamily="34" charset="0"/>
              </a:rPr>
              <a:t>of </a:t>
            </a:r>
            <a:r>
              <a:rPr lang="en-US" sz="2300" dirty="0" smtClean="0">
                <a:solidFill>
                  <a:schemeClr val="accent1">
                    <a:lumMod val="50000"/>
                  </a:schemeClr>
                </a:solidFill>
                <a:latin typeface="Calibri" panose="020F0502020204030204" pitchFamily="34" charset="0"/>
              </a:rPr>
              <a:t>Conduct?</a:t>
            </a:r>
            <a:endParaRPr lang="en-US" sz="2300" dirty="0">
              <a:solidFill>
                <a:schemeClr val="accent1">
                  <a:lumMod val="50000"/>
                </a:schemeClr>
              </a:solidFill>
              <a:latin typeface="Calibri" panose="020F0502020204030204" pitchFamily="34" charset="0"/>
            </a:endParaRPr>
          </a:p>
          <a:p>
            <a:pPr algn="just"/>
            <a:r>
              <a:rPr lang="en-US" sz="2300" dirty="0">
                <a:solidFill>
                  <a:schemeClr val="accent1">
                    <a:lumMod val="50000"/>
                  </a:schemeClr>
                </a:solidFill>
                <a:latin typeface="Calibri" panose="020F0502020204030204" pitchFamily="34" charset="0"/>
              </a:rPr>
              <a:t>Do you know how to report a concern about another adult’s behaviour</a:t>
            </a:r>
            <a:r>
              <a:rPr lang="en-US" sz="2300" dirty="0" smtClean="0">
                <a:solidFill>
                  <a:schemeClr val="accent1">
                    <a:lumMod val="50000"/>
                  </a:schemeClr>
                </a:solidFill>
                <a:latin typeface="Calibri" panose="020F0502020204030204" pitchFamily="34" charset="0"/>
              </a:rPr>
              <a:t>?</a:t>
            </a:r>
          </a:p>
          <a:p>
            <a:r>
              <a:rPr lang="en-US" sz="2300" dirty="0" smtClean="0">
                <a:solidFill>
                  <a:schemeClr val="accent1">
                    <a:lumMod val="50000"/>
                  </a:schemeClr>
                </a:solidFill>
                <a:latin typeface="Calibri" panose="020F0502020204030204" pitchFamily="34" charset="0"/>
              </a:rPr>
              <a:t>Are you familiar with the wider safeguarding suite of policies </a:t>
            </a:r>
            <a:r>
              <a:rPr lang="en-US" sz="2300" dirty="0" smtClean="0">
                <a:solidFill>
                  <a:srgbClr val="2F6E73"/>
                </a:solidFill>
                <a:latin typeface="Calibri" panose="020F0502020204030204" pitchFamily="34" charset="0"/>
              </a:rPr>
              <a:t>to</a:t>
            </a:r>
            <a:r>
              <a:rPr lang="en-US" sz="2300" dirty="0" smtClean="0">
                <a:solidFill>
                  <a:schemeClr val="accent1">
                    <a:lumMod val="50000"/>
                  </a:schemeClr>
                </a:solidFill>
                <a:latin typeface="Calibri" panose="020F0502020204030204" pitchFamily="34" charset="0"/>
              </a:rPr>
              <a:t> enable you to work safely with children and young peop</a:t>
            </a:r>
            <a:r>
              <a:rPr lang="en-US" sz="2300" dirty="0" smtClean="0">
                <a:solidFill>
                  <a:srgbClr val="2F6E73"/>
                </a:solidFill>
                <a:latin typeface="Calibri" panose="020F0502020204030204" pitchFamily="34" charset="0"/>
              </a:rPr>
              <a:t>le?</a:t>
            </a:r>
            <a:endParaRPr lang="en-US" sz="2300" dirty="0">
              <a:solidFill>
                <a:srgbClr val="2F6E73"/>
              </a:solidFill>
              <a:latin typeface="Calibri" panose="020F050202020403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71"/>
            <a:ext cx="1131406" cy="117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4922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6831"/>
            <a:ext cx="8496944" cy="1143000"/>
          </a:xfrm>
        </p:spPr>
        <p:txBody>
          <a:bodyPr/>
          <a:lstStyle/>
          <a:p>
            <a:r>
              <a:rPr lang="en-GB" b="1" dirty="0" smtClean="0">
                <a:solidFill>
                  <a:schemeClr val="accent1">
                    <a:lumMod val="50000"/>
                  </a:schemeClr>
                </a:solidFill>
                <a:latin typeface="Calibri" panose="020F0502020204030204" pitchFamily="34" charset="0"/>
              </a:rPr>
              <a:t>Final thoughts…</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539552" y="1388790"/>
            <a:ext cx="8064896" cy="4707210"/>
          </a:xfrm>
        </p:spPr>
        <p:txBody>
          <a:bodyPr/>
          <a:lstStyle/>
          <a:p>
            <a:pPr lvl="0" algn="just">
              <a:lnSpc>
                <a:spcPct val="90000"/>
              </a:lnSpc>
              <a:buFont typeface="Arial" panose="020B0604020202020204" pitchFamily="34" charset="0"/>
              <a:buChar char="•"/>
              <a:defRPr/>
            </a:pPr>
            <a:r>
              <a:rPr lang="en-US" altLang="en-US" sz="2800" dirty="0" smtClean="0">
                <a:solidFill>
                  <a:schemeClr val="accent1">
                    <a:lumMod val="50000"/>
                  </a:schemeClr>
                </a:solidFill>
                <a:latin typeface="Calibri" panose="020F0502020204030204" pitchFamily="34" charset="0"/>
              </a:rPr>
              <a:t>All </a:t>
            </a:r>
            <a:r>
              <a:rPr lang="en-US" altLang="en-US" sz="2800" dirty="0">
                <a:solidFill>
                  <a:schemeClr val="accent1">
                    <a:lumMod val="50000"/>
                  </a:schemeClr>
                </a:solidFill>
                <a:latin typeface="Calibri" panose="020F0502020204030204" pitchFamily="34" charset="0"/>
              </a:rPr>
              <a:t>children have an equal right to protection</a:t>
            </a:r>
          </a:p>
          <a:p>
            <a:pPr lvl="0" algn="just">
              <a:lnSpc>
                <a:spcPct val="90000"/>
              </a:lnSpc>
              <a:buFont typeface="Arial" panose="020B0604020202020204" pitchFamily="34" charset="0"/>
              <a:buChar char="•"/>
              <a:defRPr/>
            </a:pPr>
            <a:r>
              <a:rPr lang="en-US" altLang="en-US" sz="2800" dirty="0">
                <a:solidFill>
                  <a:schemeClr val="accent1">
                    <a:lumMod val="50000"/>
                  </a:schemeClr>
                </a:solidFill>
                <a:latin typeface="Calibri" panose="020F0502020204030204" pitchFamily="34" charset="0"/>
              </a:rPr>
              <a:t>Some children need additional consideration to keep them </a:t>
            </a:r>
            <a:r>
              <a:rPr lang="en-US" altLang="en-US" sz="2800" dirty="0" smtClean="0">
                <a:solidFill>
                  <a:schemeClr val="accent1">
                    <a:lumMod val="50000"/>
                  </a:schemeClr>
                </a:solidFill>
                <a:latin typeface="Calibri" panose="020F0502020204030204" pitchFamily="34" charset="0"/>
              </a:rPr>
              <a:t>safe</a:t>
            </a:r>
          </a:p>
          <a:p>
            <a:pPr lvl="0" algn="just">
              <a:lnSpc>
                <a:spcPct val="90000"/>
              </a:lnSpc>
              <a:buFont typeface="Arial" panose="020B0604020202020204" pitchFamily="34" charset="0"/>
              <a:buChar char="•"/>
              <a:defRPr/>
            </a:pPr>
            <a:r>
              <a:rPr lang="en-US" altLang="en-US" sz="2800" dirty="0" smtClean="0">
                <a:solidFill>
                  <a:schemeClr val="accent1">
                    <a:lumMod val="50000"/>
                  </a:schemeClr>
                </a:solidFill>
                <a:latin typeface="Calibri" panose="020F0502020204030204" pitchFamily="34" charset="0"/>
              </a:rPr>
              <a:t>All concerns (no matter how small) should be shared</a:t>
            </a:r>
            <a:endParaRPr lang="en-US" altLang="en-US" sz="2800" dirty="0">
              <a:solidFill>
                <a:schemeClr val="accent1">
                  <a:lumMod val="50000"/>
                </a:schemeClr>
              </a:solidFill>
              <a:latin typeface="Calibri" panose="020F0502020204030204" pitchFamily="34" charset="0"/>
            </a:endParaRPr>
          </a:p>
          <a:p>
            <a:pPr lvl="0" algn="just">
              <a:lnSpc>
                <a:spcPct val="90000"/>
              </a:lnSpc>
              <a:buFont typeface="Arial" panose="020B0604020202020204" pitchFamily="34" charset="0"/>
              <a:buChar char="•"/>
              <a:defRPr/>
            </a:pPr>
            <a:r>
              <a:rPr lang="en-US" altLang="en-US" sz="2800" dirty="0">
                <a:solidFill>
                  <a:schemeClr val="accent1">
                    <a:lumMod val="50000"/>
                  </a:schemeClr>
                </a:solidFill>
                <a:latin typeface="Calibri" panose="020F0502020204030204" pitchFamily="34" charset="0"/>
              </a:rPr>
              <a:t>Schools are a statutory partner in </a:t>
            </a:r>
            <a:r>
              <a:rPr lang="en-US" altLang="en-US" sz="2800" dirty="0" smtClean="0">
                <a:solidFill>
                  <a:schemeClr val="accent1">
                    <a:lumMod val="50000"/>
                  </a:schemeClr>
                </a:solidFill>
                <a:latin typeface="Calibri" panose="020F0502020204030204" pitchFamily="34" charset="0"/>
              </a:rPr>
              <a:t>multi agency working</a:t>
            </a:r>
          </a:p>
          <a:p>
            <a:pPr algn="just">
              <a:lnSpc>
                <a:spcPct val="90000"/>
              </a:lnSpc>
              <a:buFont typeface="Arial" panose="020B0604020202020204" pitchFamily="34" charset="0"/>
              <a:buChar char="•"/>
              <a:defRPr/>
            </a:pPr>
            <a:r>
              <a:rPr lang="en-US" altLang="en-US" sz="2800" dirty="0">
                <a:solidFill>
                  <a:schemeClr val="accent1">
                    <a:lumMod val="50000"/>
                  </a:schemeClr>
                </a:solidFill>
                <a:latin typeface="Calibri" panose="020F0502020204030204" pitchFamily="34" charset="0"/>
              </a:rPr>
              <a:t>All school staff are key to keeping children safe</a:t>
            </a:r>
          </a:p>
          <a:p>
            <a:pPr lvl="0" algn="just">
              <a:lnSpc>
                <a:spcPct val="90000"/>
              </a:lnSpc>
              <a:buFont typeface="Arial" panose="020B0604020202020204" pitchFamily="34" charset="0"/>
              <a:buChar char="•"/>
              <a:defRPr/>
            </a:pPr>
            <a:r>
              <a:rPr lang="en-US" altLang="en-US" sz="2800" dirty="0" smtClean="0">
                <a:solidFill>
                  <a:schemeClr val="accent1">
                    <a:lumMod val="50000"/>
                  </a:schemeClr>
                </a:solidFill>
                <a:latin typeface="Calibri" panose="020F0502020204030204" pitchFamily="34" charset="0"/>
              </a:rPr>
              <a:t>Safeguarding </a:t>
            </a:r>
            <a:r>
              <a:rPr lang="en-US" altLang="en-US" sz="2800" dirty="0">
                <a:solidFill>
                  <a:schemeClr val="accent1">
                    <a:lumMod val="50000"/>
                  </a:schemeClr>
                </a:solidFill>
                <a:latin typeface="Calibri" panose="020F0502020204030204" pitchFamily="34" charset="0"/>
              </a:rPr>
              <a:t>is </a:t>
            </a:r>
            <a:r>
              <a:rPr lang="en-US" altLang="en-US" sz="2800" b="1" dirty="0">
                <a:solidFill>
                  <a:srgbClr val="C00000"/>
                </a:solidFill>
                <a:latin typeface="Calibri" panose="020F0502020204030204" pitchFamily="34" charset="0"/>
              </a:rPr>
              <a:t>everyone’s</a:t>
            </a:r>
            <a:r>
              <a:rPr lang="en-US" altLang="en-US" sz="2800" dirty="0">
                <a:solidFill>
                  <a:schemeClr val="accent1">
                    <a:lumMod val="50000"/>
                  </a:schemeClr>
                </a:solidFill>
                <a:latin typeface="Calibri" panose="020F0502020204030204" pitchFamily="34" charset="0"/>
              </a:rPr>
              <a:t> business</a:t>
            </a:r>
          </a:p>
          <a:p>
            <a:pPr lvl="0">
              <a:lnSpc>
                <a:spcPct val="90000"/>
              </a:lnSpc>
              <a:buFont typeface="Arial" panose="020B0604020202020204" pitchFamily="34" charset="0"/>
              <a:buChar char="•"/>
              <a:defRPr/>
            </a:pPr>
            <a:endParaRPr lang="en-US" altLang="en-US" sz="2800"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936104" cy="936104"/>
          </a:xfrm>
          <a:prstGeom prst="rect">
            <a:avLst/>
          </a:prstGeom>
        </p:spPr>
      </p:pic>
      <p:pic>
        <p:nvPicPr>
          <p:cNvPr id="5" name="Picture 15" descr="MP90040895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1365" y="5347179"/>
            <a:ext cx="2081271" cy="13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MP90044242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188640"/>
            <a:ext cx="1725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6789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6831"/>
            <a:ext cx="8496944" cy="1143000"/>
          </a:xfrm>
        </p:spPr>
        <p:txBody>
          <a:bodyPr/>
          <a:lstStyle/>
          <a:p>
            <a:r>
              <a:rPr lang="en-GB" b="1" dirty="0" smtClean="0">
                <a:solidFill>
                  <a:schemeClr val="accent1">
                    <a:lumMod val="50000"/>
                  </a:schemeClr>
                </a:solidFill>
                <a:latin typeface="Calibri" panose="020F0502020204030204" pitchFamily="34" charset="0"/>
              </a:rPr>
              <a:t>Final thoughts…</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395536" y="1556792"/>
            <a:ext cx="8208912" cy="4539208"/>
          </a:xfrm>
        </p:spPr>
        <p:txBody>
          <a:bodyPr/>
          <a:lstStyle/>
          <a:p>
            <a:pPr algn="just">
              <a:lnSpc>
                <a:spcPct val="90000"/>
              </a:lnSpc>
              <a:defRPr/>
            </a:pPr>
            <a:r>
              <a:rPr lang="en-US" altLang="en-US" sz="2800" dirty="0" smtClean="0">
                <a:solidFill>
                  <a:schemeClr val="accent1">
                    <a:lumMod val="50000"/>
                  </a:schemeClr>
                </a:solidFill>
                <a:latin typeface="Calibri" panose="020F0502020204030204" pitchFamily="34" charset="0"/>
              </a:rPr>
              <a:t>You have a </a:t>
            </a:r>
            <a:r>
              <a:rPr lang="en-US" altLang="en-US" sz="2800" b="1" dirty="0" smtClean="0">
                <a:solidFill>
                  <a:srgbClr val="C00000"/>
                </a:solidFill>
                <a:latin typeface="Calibri" panose="020F0502020204030204" pitchFamily="34" charset="0"/>
              </a:rPr>
              <a:t>huge</a:t>
            </a:r>
            <a:r>
              <a:rPr lang="en-US" altLang="en-US" sz="2800" dirty="0" smtClean="0">
                <a:solidFill>
                  <a:srgbClr val="C00000"/>
                </a:solidFill>
                <a:latin typeface="Calibri" panose="020F0502020204030204" pitchFamily="34" charset="0"/>
              </a:rPr>
              <a:t> </a:t>
            </a:r>
            <a:r>
              <a:rPr lang="en-US" altLang="en-US" sz="2800" dirty="0" smtClean="0">
                <a:solidFill>
                  <a:schemeClr val="accent1">
                    <a:lumMod val="50000"/>
                  </a:schemeClr>
                </a:solidFill>
                <a:latin typeface="Calibri" panose="020F0502020204030204" pitchFamily="34" charset="0"/>
              </a:rPr>
              <a:t>role to play in keeping </a:t>
            </a:r>
            <a:r>
              <a:rPr lang="en-US" altLang="en-US" sz="2800" dirty="0">
                <a:solidFill>
                  <a:schemeClr val="accent1">
                    <a:lumMod val="50000"/>
                  </a:schemeClr>
                </a:solidFill>
                <a:latin typeface="Calibri" panose="020F0502020204030204" pitchFamily="34" charset="0"/>
              </a:rPr>
              <a:t>children </a:t>
            </a:r>
            <a:r>
              <a:rPr lang="en-US" altLang="en-US" sz="2800" dirty="0" smtClean="0">
                <a:solidFill>
                  <a:schemeClr val="accent1">
                    <a:lumMod val="50000"/>
                  </a:schemeClr>
                </a:solidFill>
                <a:latin typeface="Calibri" panose="020F0502020204030204" pitchFamily="34" charset="0"/>
              </a:rPr>
              <a:t>safe </a:t>
            </a:r>
            <a:r>
              <a:rPr lang="en-US" altLang="en-US" sz="2800" dirty="0">
                <a:solidFill>
                  <a:schemeClr val="accent1">
                    <a:lumMod val="50000"/>
                  </a:schemeClr>
                </a:solidFill>
                <a:latin typeface="Calibri" panose="020F0502020204030204" pitchFamily="34" charset="0"/>
              </a:rPr>
              <a:t>by being vigilant, by listening </a:t>
            </a:r>
            <a:r>
              <a:rPr lang="en-US" altLang="en-US" sz="2800" dirty="0" smtClean="0">
                <a:solidFill>
                  <a:schemeClr val="accent1">
                    <a:lumMod val="50000"/>
                  </a:schemeClr>
                </a:solidFill>
                <a:latin typeface="Calibri" panose="020F0502020204030204" pitchFamily="34" charset="0"/>
              </a:rPr>
              <a:t>and </a:t>
            </a:r>
            <a:r>
              <a:rPr lang="en-US" altLang="en-US" sz="2800" dirty="0">
                <a:solidFill>
                  <a:schemeClr val="accent1">
                    <a:lumMod val="50000"/>
                  </a:schemeClr>
                </a:solidFill>
                <a:latin typeface="Calibri" panose="020F0502020204030204" pitchFamily="34" charset="0"/>
              </a:rPr>
              <a:t>by passing on your </a:t>
            </a:r>
            <a:r>
              <a:rPr lang="en-US" altLang="en-US" sz="2800" dirty="0" smtClean="0">
                <a:solidFill>
                  <a:schemeClr val="accent1">
                    <a:lumMod val="50000"/>
                  </a:schemeClr>
                </a:solidFill>
                <a:latin typeface="Calibri" panose="020F0502020204030204" pitchFamily="34" charset="0"/>
              </a:rPr>
              <a:t>concerns</a:t>
            </a:r>
          </a:p>
          <a:p>
            <a:pPr marL="0" lvl="0" indent="0" algn="ctr">
              <a:lnSpc>
                <a:spcPct val="90000"/>
              </a:lnSpc>
              <a:buNone/>
              <a:defRPr/>
            </a:pPr>
            <a:r>
              <a:rPr lang="en-US" altLang="en-US" sz="2800" i="1" dirty="0" smtClean="0">
                <a:solidFill>
                  <a:schemeClr val="accent1">
                    <a:lumMod val="50000"/>
                  </a:schemeClr>
                </a:solidFill>
                <a:latin typeface="Calibri" panose="020F0502020204030204" pitchFamily="34" charset="0"/>
              </a:rPr>
              <a:t>but remember…</a:t>
            </a:r>
          </a:p>
          <a:p>
            <a:pPr marL="0" lvl="0" indent="0" algn="ctr">
              <a:lnSpc>
                <a:spcPct val="90000"/>
              </a:lnSpc>
              <a:buNone/>
              <a:defRPr/>
            </a:pPr>
            <a:endParaRPr lang="en-US" altLang="en-US" sz="1000" i="1" dirty="0" smtClean="0">
              <a:solidFill>
                <a:schemeClr val="accent1">
                  <a:lumMod val="50000"/>
                </a:schemeClr>
              </a:solidFill>
              <a:latin typeface="Calibri" panose="020F0502020204030204" pitchFamily="34" charset="0"/>
            </a:endParaRPr>
          </a:p>
          <a:p>
            <a:pPr algn="just">
              <a:lnSpc>
                <a:spcPct val="90000"/>
              </a:lnSpc>
              <a:defRPr/>
            </a:pPr>
            <a:r>
              <a:rPr lang="en-US" altLang="en-US" sz="2800" dirty="0" smtClean="0">
                <a:solidFill>
                  <a:schemeClr val="accent1">
                    <a:lumMod val="50000"/>
                  </a:schemeClr>
                </a:solidFill>
                <a:latin typeface="Calibri" panose="020F0502020204030204" pitchFamily="34" charset="0"/>
              </a:rPr>
              <a:t>You are </a:t>
            </a:r>
            <a:r>
              <a:rPr lang="en-US" altLang="en-US" sz="2800" b="1" dirty="0" smtClean="0">
                <a:solidFill>
                  <a:srgbClr val="C00000"/>
                </a:solidFill>
                <a:latin typeface="Calibri" panose="020F0502020204030204" pitchFamily="34" charset="0"/>
              </a:rPr>
              <a:t>never</a:t>
            </a:r>
            <a:r>
              <a:rPr lang="en-US" altLang="en-US" sz="2800" dirty="0" smtClean="0">
                <a:solidFill>
                  <a:srgbClr val="C00000"/>
                </a:solidFill>
                <a:latin typeface="Calibri" panose="020F0502020204030204" pitchFamily="34" charset="0"/>
              </a:rPr>
              <a:t> </a:t>
            </a:r>
            <a:r>
              <a:rPr lang="en-US" altLang="en-US" sz="2800" dirty="0" smtClean="0">
                <a:solidFill>
                  <a:schemeClr val="accent1">
                    <a:lumMod val="50000"/>
                  </a:schemeClr>
                </a:solidFill>
                <a:latin typeface="Calibri" panose="020F0502020204030204" pitchFamily="34" charset="0"/>
              </a:rPr>
              <a:t>on your own… </a:t>
            </a:r>
            <a:r>
              <a:rPr lang="en-US" altLang="en-US" sz="2800" b="1" i="1" dirty="0" smtClean="0">
                <a:solidFill>
                  <a:srgbClr val="C00000"/>
                </a:solidFill>
                <a:latin typeface="Calibri" panose="020F0502020204030204" pitchFamily="34" charset="0"/>
              </a:rPr>
              <a:t>all</a:t>
            </a:r>
            <a:r>
              <a:rPr lang="en-US" altLang="en-US" sz="2800" dirty="0" smtClean="0">
                <a:solidFill>
                  <a:schemeClr val="accent1">
                    <a:lumMod val="50000"/>
                  </a:schemeClr>
                </a:solidFill>
                <a:latin typeface="Calibri" panose="020F0502020204030204" pitchFamily="34" charset="0"/>
              </a:rPr>
              <a:t> concerns should be shared</a:t>
            </a:r>
          </a:p>
          <a:p>
            <a:pPr algn="just">
              <a:lnSpc>
                <a:spcPct val="90000"/>
              </a:lnSpc>
              <a:defRPr/>
            </a:pPr>
            <a:r>
              <a:rPr lang="en-US" altLang="en-US" sz="2800" dirty="0">
                <a:solidFill>
                  <a:schemeClr val="accent1">
                    <a:lumMod val="50000"/>
                  </a:schemeClr>
                </a:solidFill>
                <a:latin typeface="Calibri" panose="020F0502020204030204" pitchFamily="34" charset="0"/>
              </a:rPr>
              <a:t>Most children live in loving and caring families who want the best for their child</a:t>
            </a:r>
            <a:endParaRPr lang="en-US" altLang="en-US" sz="2800" dirty="0" smtClean="0">
              <a:solidFill>
                <a:schemeClr val="accent1">
                  <a:lumMod val="50000"/>
                </a:schemeClr>
              </a:solidFill>
              <a:latin typeface="Calibri" panose="020F0502020204030204" pitchFamily="34" charset="0"/>
            </a:endParaRPr>
          </a:p>
          <a:p>
            <a:pPr lvl="0" algn="just">
              <a:lnSpc>
                <a:spcPct val="90000"/>
              </a:lnSpc>
              <a:buFont typeface="Arial" panose="020B0604020202020204" pitchFamily="34" charset="0"/>
              <a:buChar char="•"/>
              <a:defRPr/>
            </a:pPr>
            <a:endParaRPr lang="en-US" altLang="en-US" sz="2800" dirty="0">
              <a:solidFill>
                <a:schemeClr val="accent1">
                  <a:lumMod val="50000"/>
                </a:schemeClr>
              </a:solidFill>
              <a:latin typeface="Calibri" panose="020F0502020204030204" pitchFamily="34" charset="0"/>
            </a:endParaRPr>
          </a:p>
          <a:p>
            <a:pPr lvl="0">
              <a:lnSpc>
                <a:spcPct val="90000"/>
              </a:lnSpc>
              <a:buFont typeface="Arial" panose="020B0604020202020204" pitchFamily="34" charset="0"/>
              <a:buChar char="•"/>
              <a:defRPr/>
            </a:pPr>
            <a:endParaRPr lang="en-US" altLang="en-US" sz="2800" dirty="0">
              <a:solidFill>
                <a:schemeClr val="accent1">
                  <a:lumMod val="50000"/>
                </a:schemeClr>
              </a:solidFill>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4035"/>
            <a:ext cx="936104" cy="936104"/>
          </a:xfrm>
          <a:prstGeom prst="rect">
            <a:avLst/>
          </a:prstGeom>
        </p:spPr>
      </p:pic>
      <p:pic>
        <p:nvPicPr>
          <p:cNvPr id="5" name="Picture 15" descr="MP90040895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1365" y="5347179"/>
            <a:ext cx="2081271" cy="13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MP90044242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188640"/>
            <a:ext cx="1725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705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5192"/>
            <a:ext cx="7520372" cy="1143000"/>
          </a:xfrm>
        </p:spPr>
        <p:txBody>
          <a:bodyPr/>
          <a:lstStyle/>
          <a:p>
            <a:r>
              <a:rPr lang="en-GB" altLang="en-US" b="1" dirty="0" smtClean="0">
                <a:solidFill>
                  <a:schemeClr val="accent1">
                    <a:lumMod val="50000"/>
                  </a:schemeClr>
                </a:solidFill>
                <a:latin typeface="Calibri" panose="020F0502020204030204" pitchFamily="34" charset="0"/>
              </a:rPr>
              <a:t>At </a:t>
            </a:r>
            <a:r>
              <a:rPr lang="en-GB" altLang="en-US" b="1" dirty="0">
                <a:solidFill>
                  <a:schemeClr val="accent1">
                    <a:lumMod val="50000"/>
                  </a:schemeClr>
                </a:solidFill>
                <a:latin typeface="Calibri" panose="020F0502020204030204" pitchFamily="34" charset="0"/>
              </a:rPr>
              <a:t>the end of this course </a:t>
            </a:r>
            <a:r>
              <a:rPr lang="en-GB" altLang="en-US" b="1" dirty="0" smtClean="0">
                <a:solidFill>
                  <a:schemeClr val="accent1">
                    <a:lumMod val="50000"/>
                  </a:schemeClr>
                </a:solidFill>
                <a:latin typeface="Calibri" panose="020F0502020204030204" pitchFamily="34" charset="0"/>
              </a:rPr>
              <a:t>I can…</a:t>
            </a:r>
            <a:endParaRPr lang="en-GB" b="1" dirty="0">
              <a:solidFill>
                <a:schemeClr val="accent1">
                  <a:lumMod val="50000"/>
                </a:schemeClr>
              </a:solidFill>
              <a:latin typeface="Calibri" panose="020F0502020204030204" pitchFamily="34" charset="0"/>
            </a:endParaRPr>
          </a:p>
        </p:txBody>
      </p:sp>
      <p:sp>
        <p:nvSpPr>
          <p:cNvPr id="3" name="Content Placeholder 2"/>
          <p:cNvSpPr>
            <a:spLocks noGrp="1"/>
          </p:cNvSpPr>
          <p:nvPr>
            <p:ph idx="1"/>
          </p:nvPr>
        </p:nvSpPr>
        <p:spPr>
          <a:xfrm>
            <a:off x="179512" y="1196752"/>
            <a:ext cx="8712968" cy="5040560"/>
          </a:xfrm>
        </p:spPr>
        <p:txBody>
          <a:bodyPr/>
          <a:lstStyle/>
          <a:p>
            <a:pPr lvl="0" algn="just">
              <a:lnSpc>
                <a:spcPct val="90000"/>
              </a:lnSpc>
            </a:pPr>
            <a:r>
              <a:rPr lang="en-GB" altLang="en-US" sz="2800" dirty="0">
                <a:solidFill>
                  <a:schemeClr val="accent1">
                    <a:lumMod val="50000"/>
                  </a:schemeClr>
                </a:solidFill>
                <a:latin typeface="Calibri" panose="020F0502020204030204" pitchFamily="34" charset="0"/>
              </a:rPr>
              <a:t>List the definitions, categories and different signs and indicators of abuse</a:t>
            </a:r>
          </a:p>
          <a:p>
            <a:pPr lvl="0" algn="just">
              <a:lnSpc>
                <a:spcPct val="90000"/>
              </a:lnSpc>
            </a:pPr>
            <a:r>
              <a:rPr lang="en-GB" altLang="en-US" sz="2800" dirty="0">
                <a:solidFill>
                  <a:schemeClr val="accent1">
                    <a:lumMod val="50000"/>
                  </a:schemeClr>
                </a:solidFill>
                <a:latin typeface="Calibri" panose="020F0502020204030204" pitchFamily="34" charset="0"/>
              </a:rPr>
              <a:t>Explain Halton Levels of Need and know how we support vulnerable pupils</a:t>
            </a:r>
          </a:p>
          <a:p>
            <a:pPr lvl="0" algn="just">
              <a:lnSpc>
                <a:spcPct val="90000"/>
              </a:lnSpc>
            </a:pPr>
            <a:r>
              <a:rPr lang="en-GB" altLang="en-US" sz="2800" dirty="0">
                <a:solidFill>
                  <a:schemeClr val="accent1">
                    <a:lumMod val="50000"/>
                  </a:schemeClr>
                </a:solidFill>
                <a:latin typeface="Calibri" panose="020F0502020204030204" pitchFamily="34" charset="0"/>
              </a:rPr>
              <a:t>Describe the management of disclosures and the reporting and recording of concerns relating to child welfare</a:t>
            </a:r>
          </a:p>
          <a:p>
            <a:pPr lvl="0" algn="just">
              <a:lnSpc>
                <a:spcPct val="90000"/>
              </a:lnSpc>
            </a:pPr>
            <a:r>
              <a:rPr lang="en-GB" altLang="en-US" sz="2800" dirty="0">
                <a:solidFill>
                  <a:schemeClr val="accent1">
                    <a:lumMod val="50000"/>
                  </a:schemeClr>
                </a:solidFill>
                <a:latin typeface="Calibri" panose="020F0502020204030204" pitchFamily="34" charset="0"/>
              </a:rPr>
              <a:t>Follow procedures regarding the management of Allegations and safer working practices</a:t>
            </a:r>
          </a:p>
          <a:p>
            <a:pPr lvl="0" algn="just">
              <a:lnSpc>
                <a:spcPct val="90000"/>
              </a:lnSpc>
            </a:pPr>
            <a:r>
              <a:rPr lang="en-GB" altLang="en-US" sz="2800" dirty="0">
                <a:solidFill>
                  <a:schemeClr val="accent1">
                    <a:lumMod val="50000"/>
                  </a:schemeClr>
                </a:solidFill>
                <a:latin typeface="Calibri" panose="020F0502020204030204" pitchFamily="34" charset="0"/>
              </a:rPr>
              <a:t>Recognise </a:t>
            </a:r>
            <a:r>
              <a:rPr lang="en-GB" altLang="en-US" sz="2800" dirty="0" smtClean="0">
                <a:solidFill>
                  <a:schemeClr val="accent1">
                    <a:lumMod val="50000"/>
                  </a:schemeClr>
                </a:solidFill>
                <a:latin typeface="Calibri" panose="020F0502020204030204" pitchFamily="34" charset="0"/>
              </a:rPr>
              <a:t>my role </a:t>
            </a:r>
            <a:r>
              <a:rPr lang="en-GB" altLang="en-US" sz="2800" dirty="0">
                <a:solidFill>
                  <a:schemeClr val="accent1">
                    <a:lumMod val="50000"/>
                  </a:schemeClr>
                </a:solidFill>
                <a:latin typeface="Calibri" panose="020F0502020204030204" pitchFamily="34" charset="0"/>
              </a:rPr>
              <a:t>and responsibility in safeguarding children from harm</a:t>
            </a:r>
          </a:p>
          <a:p>
            <a:pPr lvl="0" algn="just">
              <a:lnSpc>
                <a:spcPct val="90000"/>
              </a:lnSpc>
            </a:pPr>
            <a:r>
              <a:rPr lang="en-GB" altLang="en-US" sz="2800" dirty="0" smtClean="0">
                <a:solidFill>
                  <a:schemeClr val="accent1">
                    <a:lumMod val="50000"/>
                  </a:schemeClr>
                </a:solidFill>
                <a:latin typeface="Calibri" panose="020F0502020204030204" pitchFamily="34" charset="0"/>
              </a:rPr>
              <a:t>Be </a:t>
            </a:r>
            <a:r>
              <a:rPr lang="en-GB" altLang="en-US" sz="2800" dirty="0">
                <a:solidFill>
                  <a:schemeClr val="accent1">
                    <a:lumMod val="50000"/>
                  </a:schemeClr>
                </a:solidFill>
                <a:latin typeface="Calibri" panose="020F0502020204030204" pitchFamily="34" charset="0"/>
              </a:rPr>
              <a:t>more proactive in safeguarding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4035"/>
            <a:ext cx="936104" cy="93610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88"/>
            <a:ext cx="1217748" cy="12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440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Halton">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15E15A4AC4864CB4FFDA3AB02159FC" ma:contentTypeVersion="3" ma:contentTypeDescription="Create a new document." ma:contentTypeScope="" ma:versionID="ea1d137b2e647917e86e67c539abf533">
  <xsd:schema xmlns:xsd="http://www.w3.org/2001/XMLSchema" xmlns:xs="http://www.w3.org/2001/XMLSchema" xmlns:p="http://schemas.microsoft.com/office/2006/metadata/properties" xmlns:ns1="http://schemas.microsoft.com/sharepoint/v3" xmlns:ns2="752ecd1f-4185-4f2a-9830-15d3ce795b03" xmlns:ns3="9e14bc9f-d43a-4562-9a47-6bccc43a8b23" targetNamespace="http://schemas.microsoft.com/office/2006/metadata/properties" ma:root="true" ma:fieldsID="337390625865b6632969e5e1d3c9a821" ns1:_="" ns2:_="" ns3:_="">
    <xsd:import namespace="http://schemas.microsoft.com/sharepoint/v3"/>
    <xsd:import namespace="752ecd1f-4185-4f2a-9830-15d3ce795b03"/>
    <xsd:import namespace="9e14bc9f-d43a-4562-9a47-6bccc43a8b23"/>
    <xsd:element name="properties">
      <xsd:complexType>
        <xsd:sequence>
          <xsd:element name="documentManagement">
            <xsd:complexType>
              <xsd:all>
                <xsd:element ref="ns2:_dlc_DocId" minOccurs="0"/>
                <xsd:element ref="ns2:_dlc_DocIdUrl" minOccurs="0"/>
                <xsd:element ref="ns2:_dlc_DocIdPersistId" minOccurs="0"/>
                <xsd:element ref="ns3:38D7918E8D62_DiskName" minOccurs="0"/>
                <xsd:element ref="ns1:FileShareFlag" minOccurs="0"/>
                <xsd:element ref="ns1:LargeFile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ShareFlag" ma:index="12" nillable="true" ma:displayName="File Share Flag" ma:default="0.0" ma:hidden="true" ma:internalName="_x0024_Resources_x003a_FSDLResources_x002c_VDL_FileShareFlag_x003b_" ma:readOnly="true">
      <xsd:simpleType>
        <xsd:restriction base="dms:Number"/>
      </xsd:simpleType>
    </xsd:element>
    <xsd:element name="LargeFileSize" ma:index="13" nillable="true" ma:displayName="Linked File Size" ma:hidden="true" ma:internalName="LargeFileSiz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2ecd1f-4185-4f2a-9830-15d3ce795b0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e14bc9f-d43a-4562-9a47-6bccc43a8b23" elementFormDefault="qualified">
    <xsd:import namespace="http://schemas.microsoft.com/office/2006/documentManagement/types"/>
    <xsd:import namespace="http://schemas.microsoft.com/office/infopath/2007/PartnerControls"/>
    <xsd:element name="38D7918E8D62_DiskName" ma:index="11" nillable="true" ma:displayName="DiskName" ma:description="" ma:hidden="true" ma:internalName="DiskName"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Props1.xml><?xml version="1.0" encoding="utf-8"?>
<ds:datastoreItem xmlns:ds="http://schemas.openxmlformats.org/officeDocument/2006/customXml" ds:itemID="{27BDB502-7A76-45E4-A6A3-8D4DCD49D212}">
  <ds:schemaRefs>
    <ds:schemaRef ds:uri="http://schemas.microsoft.com/sharepoint/v3/contenttype/forms"/>
  </ds:schemaRefs>
</ds:datastoreItem>
</file>

<file path=customXml/itemProps2.xml><?xml version="1.0" encoding="utf-8"?>
<ds:datastoreItem xmlns:ds="http://schemas.openxmlformats.org/officeDocument/2006/customXml" ds:itemID="{8A8396AE-0F61-4E6A-A32D-A09AFA859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2ecd1f-4185-4f2a-9830-15d3ce795b03"/>
    <ds:schemaRef ds:uri="9e14bc9f-d43a-4562-9a47-6bccc43a8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537EF5-0DF2-4FDD-928A-F2677220470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8779</TotalTime>
  <Words>20867</Words>
  <Application>Microsoft Office PowerPoint</Application>
  <PresentationFormat>On-screen Show (4:3)</PresentationFormat>
  <Paragraphs>1591</Paragraphs>
  <Slides>95</Slides>
  <Notes>94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95</vt:i4>
      </vt:variant>
    </vt:vector>
  </HeadingPairs>
  <TitlesOfParts>
    <vt:vector size="104" baseType="lpstr">
      <vt:lpstr>Arial Unicode MS</vt:lpstr>
      <vt:lpstr>ＭＳ Ｐゴシック</vt:lpstr>
      <vt:lpstr>Arial</vt:lpstr>
      <vt:lpstr>Calibri</vt:lpstr>
      <vt:lpstr>Graphik-Regular</vt:lpstr>
      <vt:lpstr>Times</vt:lpstr>
      <vt:lpstr>Times New Roman</vt:lpstr>
      <vt:lpstr>Wingdings</vt:lpstr>
      <vt:lpstr>Halton</vt:lpstr>
      <vt:lpstr>BASIC AWARENESS IN SAFEGUARDING CHILDREN REFRESHER TRAINING FOR WHOLE SCHOOL STAFF</vt:lpstr>
      <vt:lpstr>Sensitivity and Confidentiality</vt:lpstr>
      <vt:lpstr>PowerPoint Presentation</vt:lpstr>
      <vt:lpstr>By the end of this course you will be able to…</vt:lpstr>
      <vt:lpstr>By the end of Part 1 you will be able to…</vt:lpstr>
      <vt:lpstr>Legal framework and guidance</vt:lpstr>
      <vt:lpstr>The Key Documents</vt:lpstr>
      <vt:lpstr>Activity 1 – Identifying concerns</vt:lpstr>
      <vt:lpstr>DEFINITIONS</vt:lpstr>
      <vt:lpstr>Safeguarding or Child Protection</vt:lpstr>
      <vt:lpstr>Safeguarding or Child Protection</vt:lpstr>
      <vt:lpstr>Safeguarding or Child Protection</vt:lpstr>
      <vt:lpstr>Safeguarding or Child Protection</vt:lpstr>
      <vt:lpstr>Safeguarding or Child Protection</vt:lpstr>
      <vt:lpstr>PowerPoint Presentation</vt:lpstr>
      <vt:lpstr>KCSiE Updates 2020</vt:lpstr>
      <vt:lpstr>Before we continue…</vt:lpstr>
      <vt:lpstr>When do you raise your concerns about a child?</vt:lpstr>
      <vt:lpstr>Abuse</vt:lpstr>
      <vt:lpstr>Significant Harm </vt:lpstr>
      <vt:lpstr>Frequency of abuse</vt:lpstr>
      <vt:lpstr>Who might abuse children?</vt:lpstr>
      <vt:lpstr>CATEGORIES OF ABUSE</vt:lpstr>
      <vt:lpstr>Activity 2 – Different categories of abuse</vt:lpstr>
      <vt:lpstr>Physical Abuse</vt:lpstr>
      <vt:lpstr>Common sites for non accidental injuries</vt:lpstr>
      <vt:lpstr>Emotional Abuse</vt:lpstr>
      <vt:lpstr>Domestic Abuse</vt:lpstr>
      <vt:lpstr>Domestic Abuse</vt:lpstr>
      <vt:lpstr>Domestic Abuse</vt:lpstr>
      <vt:lpstr>Neglect</vt:lpstr>
      <vt:lpstr>Sexual Abuse</vt:lpstr>
      <vt:lpstr>Sexual Abuse</vt:lpstr>
      <vt:lpstr>Sexual Abuse</vt:lpstr>
      <vt:lpstr>Sexual Abuse</vt:lpstr>
      <vt:lpstr>Sexual Abuse</vt:lpstr>
      <vt:lpstr>Sexual Abuse</vt:lpstr>
      <vt:lpstr>Female Genital Mutilation</vt:lpstr>
      <vt:lpstr>Female Genital Mutilation</vt:lpstr>
      <vt:lpstr>Female Genital Mutilation</vt:lpstr>
      <vt:lpstr>Radicalisation and Extremism</vt:lpstr>
      <vt:lpstr>Radicalisation and Extremism</vt:lpstr>
      <vt:lpstr>Contextual Safeguarding</vt:lpstr>
      <vt:lpstr>Contextual Safeguarding</vt:lpstr>
      <vt:lpstr>Contextual Safeguarding Perspective</vt:lpstr>
      <vt:lpstr>County Lines</vt:lpstr>
      <vt:lpstr>RESPONDING TO LEVELS OF NEED</vt:lpstr>
      <vt:lpstr>Responding to Need</vt:lpstr>
      <vt:lpstr>Responding to Need</vt:lpstr>
      <vt:lpstr>A Range of Needs</vt:lpstr>
      <vt:lpstr>PowerPoint Presentation</vt:lpstr>
      <vt:lpstr>END OF PART 1</vt:lpstr>
      <vt:lpstr>PART 2</vt:lpstr>
      <vt:lpstr>By the end of Part 2 you will be able to…</vt:lpstr>
      <vt:lpstr>DEALING WITH CONCERNS</vt:lpstr>
      <vt:lpstr>What to do if you see or hear something that concerns you</vt:lpstr>
      <vt:lpstr>Confidentiality and Sensitivity</vt:lpstr>
      <vt:lpstr>If a pupil tells you they are worried about their safety…</vt:lpstr>
      <vt:lpstr>If a pupil tells you they are worried about their safety…</vt:lpstr>
      <vt:lpstr>If a child makes a disclosure…</vt:lpstr>
      <vt:lpstr>Recap – the 4 R’s</vt:lpstr>
      <vt:lpstr>How and why children tell</vt:lpstr>
      <vt:lpstr>PowerPoint Presentation</vt:lpstr>
      <vt:lpstr>Activity 3  –  Safeguarding scenarios </vt:lpstr>
      <vt:lpstr>PowerPoint Presentation</vt:lpstr>
      <vt:lpstr>EVIDENCE GATHERING</vt:lpstr>
      <vt:lpstr>Activity 4 – Concerns</vt:lpstr>
      <vt:lpstr>Activity 5 – Recording a disclosure</vt:lpstr>
      <vt:lpstr>Record Keeping</vt:lpstr>
      <vt:lpstr>Record Keeping What needs to be recorded?</vt:lpstr>
      <vt:lpstr>Record Keeping Good Practice</vt:lpstr>
      <vt:lpstr>Multi Agency Working</vt:lpstr>
      <vt:lpstr>Making a referral</vt:lpstr>
      <vt:lpstr>Multi Agency Working</vt:lpstr>
      <vt:lpstr>PROTECTING EVERYONE</vt:lpstr>
      <vt:lpstr>Protecting Yourself</vt:lpstr>
      <vt:lpstr>Protecting Yourself</vt:lpstr>
      <vt:lpstr>What happens when an Allegation is made?</vt:lpstr>
      <vt:lpstr>What is LADO?</vt:lpstr>
      <vt:lpstr>School Policies &amp; Procedures</vt:lpstr>
      <vt:lpstr>Safer Working Practice</vt:lpstr>
      <vt:lpstr>Safer Working Practice</vt:lpstr>
      <vt:lpstr>Safer Working Practice</vt:lpstr>
      <vt:lpstr>IMPROVING PRACTICE</vt:lpstr>
      <vt:lpstr>Information from Serious Case Reviews (SCR)</vt:lpstr>
      <vt:lpstr> The importance of the role of people who work in education settings </vt:lpstr>
      <vt:lpstr> Areas to be aware of in Education Settings </vt:lpstr>
      <vt:lpstr> Area’s to be aware of in Education Settings </vt:lpstr>
      <vt:lpstr>Proactive Safeguarding</vt:lpstr>
      <vt:lpstr>Available support</vt:lpstr>
      <vt:lpstr>FINALLY</vt:lpstr>
      <vt:lpstr>Questions to answer…</vt:lpstr>
      <vt:lpstr>Final thoughts…</vt:lpstr>
      <vt:lpstr>Final thoughts…</vt:lpstr>
      <vt:lpstr>At the end of this course I can…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AWARENESS IN SAFEGUARDING AND CHILD PROTECTION TRAINING  REFRESHER FOR WHOLE SCHOOL STAFF  Nicola Noon, Safeguarding Children in Education</dc:title>
  <dc:creator>Nicola Noon</dc:creator>
  <cp:lastModifiedBy>Benjamin Holmes</cp:lastModifiedBy>
  <cp:revision>398</cp:revision>
  <cp:lastPrinted>2019-09-02T19:37:26Z</cp:lastPrinted>
  <dcterms:created xsi:type="dcterms:W3CDTF">2014-07-14T14:32:33Z</dcterms:created>
  <dcterms:modified xsi:type="dcterms:W3CDTF">2020-09-17T09:03:15Z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0x010100E315E15A4AC4864CB4FFDA3AB02159FC</vt:lpwstr>
  </property>
</Properties>
</file>